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6" r:id="rId5"/>
  </p:sldMasterIdLst>
  <p:notesMasterIdLst>
    <p:notesMasterId r:id="rId36"/>
  </p:notesMasterIdLst>
  <p:handoutMasterIdLst>
    <p:handoutMasterId r:id="rId37"/>
  </p:handoutMasterIdLst>
  <p:sldIdLst>
    <p:sldId id="2287" r:id="rId6"/>
    <p:sldId id="2288" r:id="rId7"/>
    <p:sldId id="2303" r:id="rId8"/>
    <p:sldId id="2304" r:id="rId9"/>
    <p:sldId id="2305" r:id="rId10"/>
    <p:sldId id="2293" r:id="rId11"/>
    <p:sldId id="2294" r:id="rId12"/>
    <p:sldId id="2295" r:id="rId13"/>
    <p:sldId id="2296" r:id="rId14"/>
    <p:sldId id="2302" r:id="rId15"/>
    <p:sldId id="2251" r:id="rId16"/>
    <p:sldId id="2265" r:id="rId17"/>
    <p:sldId id="2300" r:id="rId18"/>
    <p:sldId id="2276" r:id="rId19"/>
    <p:sldId id="2301" r:id="rId20"/>
    <p:sldId id="2264" r:id="rId21"/>
    <p:sldId id="2277" r:id="rId22"/>
    <p:sldId id="2270" r:id="rId23"/>
    <p:sldId id="2306" r:id="rId24"/>
    <p:sldId id="2286" r:id="rId25"/>
    <p:sldId id="2284" r:id="rId26"/>
    <p:sldId id="2281" r:id="rId27"/>
    <p:sldId id="2263" r:id="rId28"/>
    <p:sldId id="2273" r:id="rId29"/>
    <p:sldId id="2272" r:id="rId30"/>
    <p:sldId id="2274" r:id="rId31"/>
    <p:sldId id="2280" r:id="rId32"/>
    <p:sldId id="2307" r:id="rId33"/>
    <p:sldId id="2275" r:id="rId34"/>
    <p:sldId id="2203"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rdi Beltre" initials="CB" lastIdx="3" clrIdx="0">
    <p:extLst/>
  </p:cmAuthor>
  <p:cmAuthor id="2" name="Jonathan Zung" initials="JZ [2]" lastIdx="5" clrIdx="1">
    <p:extLst/>
  </p:cmAuthor>
  <p:cmAuthor id="3" name="Jonathan Zung" initials="JZ" lastIdx="10" clrIdx="2">
    <p:extLst/>
  </p:cmAuthor>
  <p:cmAuthor id="4" name="Stuart Horowitz" initials="SH" lastIdx="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4B0"/>
    <a:srgbClr val="245590"/>
    <a:srgbClr val="DA6D00"/>
    <a:srgbClr val="E6FCCC"/>
    <a:srgbClr val="B45608"/>
    <a:srgbClr val="FFFFE7"/>
    <a:srgbClr val="F5F5F5"/>
    <a:srgbClr val="D9D9D9"/>
    <a:srgbClr val="FCFCFC"/>
    <a:srgbClr val="026CB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845" autoAdjust="0"/>
  </p:normalViewPr>
  <p:slideViewPr>
    <p:cSldViewPr snapToGrid="0">
      <p:cViewPr>
        <p:scale>
          <a:sx n="60" d="100"/>
          <a:sy n="60" d="100"/>
        </p:scale>
        <p:origin x="-108" y="-84"/>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8B891-2FA5-4596-B133-D738DE1A45A4}" type="doc">
      <dgm:prSet loTypeId="urn:microsoft.com/office/officeart/2005/8/layout/bProcess3" loCatId="process" qsTypeId="urn:microsoft.com/office/officeart/2005/8/quickstyle/3d1" qsCatId="3D" csTypeId="urn:microsoft.com/office/officeart/2005/8/colors/accent1_2" csCatId="accent1" phldr="1"/>
      <dgm:spPr/>
      <dgm:t>
        <a:bodyPr/>
        <a:lstStyle/>
        <a:p>
          <a:endParaRPr lang="en-US"/>
        </a:p>
      </dgm:t>
    </dgm:pt>
    <dgm:pt modelId="{D17C9E94-1ECB-4C07-A393-35964FE94901}">
      <dgm:prSet phldrT="[Text]" custT="1"/>
      <dgm:spPr/>
      <dgm:t>
        <a:bodyPr/>
        <a:lstStyle/>
        <a:p>
          <a:pPr algn="l"/>
          <a:r>
            <a:rPr lang="en-US" sz="1600" b="1" dirty="0"/>
            <a:t>When protocol is ready for IRB review, provide WIRB with initial review application and NIH template consent </a:t>
          </a:r>
        </a:p>
      </dgm:t>
    </dgm:pt>
    <dgm:pt modelId="{97D068B2-83BF-4B87-97EF-51DCD67C7E02}" type="parTrans" cxnId="{70E124BB-B16C-441D-8446-C9DBA6A16982}">
      <dgm:prSet/>
      <dgm:spPr/>
      <dgm:t>
        <a:bodyPr/>
        <a:lstStyle/>
        <a:p>
          <a:endParaRPr lang="en-US"/>
        </a:p>
      </dgm:t>
    </dgm:pt>
    <dgm:pt modelId="{024EBDCC-C68A-49F4-A981-BCD100439A32}" type="sibTrans" cxnId="{70E124BB-B16C-441D-8446-C9DBA6A16982}">
      <dgm:prSet/>
      <dgm:spPr>
        <a:ln w="28575"/>
      </dgm:spPr>
      <dgm:t>
        <a:bodyPr/>
        <a:lstStyle/>
        <a:p>
          <a:endParaRPr lang="en-US" dirty="0"/>
        </a:p>
      </dgm:t>
    </dgm:pt>
    <dgm:pt modelId="{75DE42DB-A870-48E1-91CF-AD1222AA9CA3}">
      <dgm:prSet phldrT="[Text]" custT="1"/>
      <dgm:spPr/>
      <dgm:t>
        <a:bodyPr/>
        <a:lstStyle/>
        <a:p>
          <a:pPr algn="l"/>
          <a:r>
            <a:rPr lang="en-US" sz="1600" dirty="0"/>
            <a:t>Use the WIRB Initial Review Submission Form Combined Submission Option</a:t>
          </a:r>
        </a:p>
      </dgm:t>
    </dgm:pt>
    <dgm:pt modelId="{626029CE-B49C-48AD-B54C-774A027A7D44}" type="parTrans" cxnId="{411DE53D-873D-4B88-BFBA-678C8F0889F2}">
      <dgm:prSet/>
      <dgm:spPr/>
      <dgm:t>
        <a:bodyPr/>
        <a:lstStyle/>
        <a:p>
          <a:endParaRPr lang="en-US"/>
        </a:p>
      </dgm:t>
    </dgm:pt>
    <dgm:pt modelId="{2796A7DE-3DBB-42E9-BF5D-3D6DFC950FE6}" type="sibTrans" cxnId="{411DE53D-873D-4B88-BFBA-678C8F0889F2}">
      <dgm:prSet/>
      <dgm:spPr/>
      <dgm:t>
        <a:bodyPr/>
        <a:lstStyle/>
        <a:p>
          <a:endParaRPr lang="en-US"/>
        </a:p>
      </dgm:t>
    </dgm:pt>
    <dgm:pt modelId="{434B4D93-3F4C-455A-994B-8B3B190D7A60}">
      <dgm:prSet phldrT="[Text]" custT="1"/>
      <dgm:spPr/>
      <dgm:t>
        <a:bodyPr/>
        <a:lstStyle/>
        <a:p>
          <a:pPr algn="l"/>
          <a:r>
            <a:rPr lang="en-US" sz="1600" dirty="0"/>
            <a:t>Include </a:t>
          </a:r>
          <a:r>
            <a:rPr lang="en-US" sz="1600" dirty="0" smtClean="0"/>
            <a:t>NIH required documents and custom </a:t>
          </a:r>
          <a:r>
            <a:rPr lang="en-US" sz="1600" dirty="0"/>
            <a:t>budget with your submission</a:t>
          </a:r>
        </a:p>
      </dgm:t>
    </dgm:pt>
    <dgm:pt modelId="{F9621E81-FFCB-4081-A71B-C447CC2A32FD}" type="parTrans" cxnId="{DBDCC300-3CE7-4D25-80FB-73221FF37C27}">
      <dgm:prSet/>
      <dgm:spPr/>
      <dgm:t>
        <a:bodyPr/>
        <a:lstStyle/>
        <a:p>
          <a:endParaRPr lang="en-US"/>
        </a:p>
      </dgm:t>
    </dgm:pt>
    <dgm:pt modelId="{BB5770FB-CE76-43EF-A1C7-D0506045AC84}" type="sibTrans" cxnId="{DBDCC300-3CE7-4D25-80FB-73221FF37C27}">
      <dgm:prSet/>
      <dgm:spPr/>
      <dgm:t>
        <a:bodyPr/>
        <a:lstStyle/>
        <a:p>
          <a:endParaRPr lang="en-US"/>
        </a:p>
      </dgm:t>
    </dgm:pt>
    <dgm:pt modelId="{67887B5A-F786-41FA-839E-B3D41E4BEEE4}">
      <dgm:prSet phldrT="[Text]" custT="1"/>
      <dgm:spPr/>
      <dgm:t>
        <a:bodyPr/>
        <a:lstStyle/>
        <a:p>
          <a:r>
            <a:rPr lang="en-US" sz="1600" b="1" dirty="0"/>
            <a:t>WIRB reviews the protocol and creates an approved NIH template consent </a:t>
          </a:r>
        </a:p>
      </dgm:t>
    </dgm:pt>
    <dgm:pt modelId="{BB4E7470-6A04-41DE-B7F6-5A813E1E15F4}" type="parTrans" cxnId="{095C964C-DA94-42D5-8B6A-D400B3AA43E7}">
      <dgm:prSet/>
      <dgm:spPr/>
      <dgm:t>
        <a:bodyPr/>
        <a:lstStyle/>
        <a:p>
          <a:endParaRPr lang="en-US"/>
        </a:p>
      </dgm:t>
    </dgm:pt>
    <dgm:pt modelId="{0831F419-1462-4CA2-AC6B-4C395A540ECC}" type="sibTrans" cxnId="{095C964C-DA94-42D5-8B6A-D400B3AA43E7}">
      <dgm:prSet/>
      <dgm:spPr>
        <a:ln w="28575"/>
      </dgm:spPr>
      <dgm:t>
        <a:bodyPr/>
        <a:lstStyle/>
        <a:p>
          <a:endParaRPr lang="en-US" dirty="0"/>
        </a:p>
      </dgm:t>
    </dgm:pt>
    <dgm:pt modelId="{37D75AFE-AF53-40D2-922A-CF4DD0240EEF}">
      <dgm:prSet phldrT="[Text]" custT="1"/>
      <dgm:spPr/>
      <dgm:t>
        <a:bodyPr/>
        <a:lstStyle/>
        <a:p>
          <a:r>
            <a:rPr lang="en-US" sz="1600" dirty="0"/>
            <a:t>This can be done before selection of participating institutions is finalized</a:t>
          </a:r>
        </a:p>
      </dgm:t>
    </dgm:pt>
    <dgm:pt modelId="{ED46F5FE-BA15-49FC-BF47-2DEFD6426853}" type="parTrans" cxnId="{2998728E-B358-4D29-90C7-421F6428C5B6}">
      <dgm:prSet/>
      <dgm:spPr/>
      <dgm:t>
        <a:bodyPr/>
        <a:lstStyle/>
        <a:p>
          <a:endParaRPr lang="en-US"/>
        </a:p>
      </dgm:t>
    </dgm:pt>
    <dgm:pt modelId="{77ABE5A1-14FB-4A7D-97DA-5D3AB682E486}" type="sibTrans" cxnId="{2998728E-B358-4D29-90C7-421F6428C5B6}">
      <dgm:prSet/>
      <dgm:spPr/>
      <dgm:t>
        <a:bodyPr/>
        <a:lstStyle/>
        <a:p>
          <a:endParaRPr lang="en-US"/>
        </a:p>
      </dgm:t>
    </dgm:pt>
    <dgm:pt modelId="{3AAEAE05-A517-4F68-9CB7-8D744792A792}">
      <dgm:prSet phldrT="[Text]"/>
      <dgm:spPr/>
      <dgm:t>
        <a:bodyPr/>
        <a:lstStyle/>
        <a:p>
          <a:r>
            <a:rPr lang="en-US" dirty="0"/>
            <a:t>WIRB sends approval letter to NIH PI with approved NIH template consent</a:t>
          </a:r>
        </a:p>
      </dgm:t>
    </dgm:pt>
    <dgm:pt modelId="{07B99D42-104B-4C0B-924A-EFA51CC4138D}" type="parTrans" cxnId="{707A0EA5-701C-44BE-A426-E50B476558FA}">
      <dgm:prSet/>
      <dgm:spPr/>
      <dgm:t>
        <a:bodyPr/>
        <a:lstStyle/>
        <a:p>
          <a:endParaRPr lang="en-US"/>
        </a:p>
      </dgm:t>
    </dgm:pt>
    <dgm:pt modelId="{07CEF356-4D0D-4EE9-97A0-63F2D9B277C4}" type="sibTrans" cxnId="{707A0EA5-701C-44BE-A426-E50B476558FA}">
      <dgm:prSet/>
      <dgm:spPr/>
      <dgm:t>
        <a:bodyPr/>
        <a:lstStyle/>
        <a:p>
          <a:endParaRPr lang="en-US"/>
        </a:p>
      </dgm:t>
    </dgm:pt>
    <dgm:pt modelId="{86710EAA-5ABF-4444-AEA0-A14E597FD445}">
      <dgm:prSet custT="1"/>
      <dgm:spPr/>
      <dgm:t>
        <a:bodyPr/>
        <a:lstStyle/>
        <a:p>
          <a:r>
            <a:rPr lang="en-US" sz="1600" dirty="0"/>
            <a:t>We will make sure that approved NIH template  consent follows NIH standards</a:t>
          </a:r>
        </a:p>
      </dgm:t>
    </dgm:pt>
    <dgm:pt modelId="{FC1E715A-7266-4304-951D-70B50CA68322}" type="parTrans" cxnId="{D8DFD47E-8618-492F-8662-C6617DADDF6E}">
      <dgm:prSet/>
      <dgm:spPr/>
      <dgm:t>
        <a:bodyPr/>
        <a:lstStyle/>
        <a:p>
          <a:endParaRPr lang="en-US"/>
        </a:p>
      </dgm:t>
    </dgm:pt>
    <dgm:pt modelId="{C6C3BAC7-BD65-4FEE-B3C8-2B817496BC35}" type="sibTrans" cxnId="{D8DFD47E-8618-492F-8662-C6617DADDF6E}">
      <dgm:prSet/>
      <dgm:spPr/>
      <dgm:t>
        <a:bodyPr/>
        <a:lstStyle/>
        <a:p>
          <a:endParaRPr lang="en-US"/>
        </a:p>
      </dgm:t>
    </dgm:pt>
    <dgm:pt modelId="{31B6625C-A5D9-4D7A-B111-9C4992274667}" type="pres">
      <dgm:prSet presAssocID="{6BB8B891-2FA5-4596-B133-D738DE1A45A4}" presName="Name0" presStyleCnt="0">
        <dgm:presLayoutVars>
          <dgm:dir/>
          <dgm:resizeHandles val="exact"/>
        </dgm:presLayoutVars>
      </dgm:prSet>
      <dgm:spPr/>
      <dgm:t>
        <a:bodyPr/>
        <a:lstStyle/>
        <a:p>
          <a:endParaRPr lang="en-US"/>
        </a:p>
      </dgm:t>
    </dgm:pt>
    <dgm:pt modelId="{D0C6ADCF-CF5B-498B-9549-F9ED4B7402F9}" type="pres">
      <dgm:prSet presAssocID="{D17C9E94-1ECB-4C07-A393-35964FE94901}" presName="node" presStyleLbl="node1" presStyleIdx="0" presStyleCnt="3" custScaleX="108932" custScaleY="112322">
        <dgm:presLayoutVars>
          <dgm:bulletEnabled val="1"/>
        </dgm:presLayoutVars>
      </dgm:prSet>
      <dgm:spPr/>
      <dgm:t>
        <a:bodyPr/>
        <a:lstStyle/>
        <a:p>
          <a:endParaRPr lang="en-US"/>
        </a:p>
      </dgm:t>
    </dgm:pt>
    <dgm:pt modelId="{A85C14F6-5B53-4020-A7F2-08A7EC1E6252}" type="pres">
      <dgm:prSet presAssocID="{024EBDCC-C68A-49F4-A981-BCD100439A32}" presName="sibTrans" presStyleLbl="sibTrans1D1" presStyleIdx="0" presStyleCnt="2"/>
      <dgm:spPr/>
      <dgm:t>
        <a:bodyPr/>
        <a:lstStyle/>
        <a:p>
          <a:endParaRPr lang="en-US"/>
        </a:p>
      </dgm:t>
    </dgm:pt>
    <dgm:pt modelId="{51F98383-30FD-4314-94C3-36863D1741DA}" type="pres">
      <dgm:prSet presAssocID="{024EBDCC-C68A-49F4-A981-BCD100439A32}" presName="connectorText" presStyleLbl="sibTrans1D1" presStyleIdx="0" presStyleCnt="2"/>
      <dgm:spPr/>
      <dgm:t>
        <a:bodyPr/>
        <a:lstStyle/>
        <a:p>
          <a:endParaRPr lang="en-US"/>
        </a:p>
      </dgm:t>
    </dgm:pt>
    <dgm:pt modelId="{6822BA00-04FD-4F74-BD67-1DA66DDD30C6}" type="pres">
      <dgm:prSet presAssocID="{67887B5A-F786-41FA-839E-B3D41E4BEEE4}" presName="node" presStyleLbl="node1" presStyleIdx="1" presStyleCnt="3" custScaleY="114781" custLinFactNeighborX="252">
        <dgm:presLayoutVars>
          <dgm:bulletEnabled val="1"/>
        </dgm:presLayoutVars>
      </dgm:prSet>
      <dgm:spPr/>
      <dgm:t>
        <a:bodyPr/>
        <a:lstStyle/>
        <a:p>
          <a:endParaRPr lang="en-US"/>
        </a:p>
      </dgm:t>
    </dgm:pt>
    <dgm:pt modelId="{4564B205-5927-4C94-9245-B5E84ED46F3E}" type="pres">
      <dgm:prSet presAssocID="{0831F419-1462-4CA2-AC6B-4C395A540ECC}" presName="sibTrans" presStyleLbl="sibTrans1D1" presStyleIdx="1" presStyleCnt="2"/>
      <dgm:spPr/>
      <dgm:t>
        <a:bodyPr/>
        <a:lstStyle/>
        <a:p>
          <a:endParaRPr lang="en-US"/>
        </a:p>
      </dgm:t>
    </dgm:pt>
    <dgm:pt modelId="{D811DB90-0F62-49DF-BD01-BD796FC14CA8}" type="pres">
      <dgm:prSet presAssocID="{0831F419-1462-4CA2-AC6B-4C395A540ECC}" presName="connectorText" presStyleLbl="sibTrans1D1" presStyleIdx="1" presStyleCnt="2"/>
      <dgm:spPr/>
      <dgm:t>
        <a:bodyPr/>
        <a:lstStyle/>
        <a:p>
          <a:endParaRPr lang="en-US"/>
        </a:p>
      </dgm:t>
    </dgm:pt>
    <dgm:pt modelId="{53B8F221-A2C5-47D0-8B99-974143EB309C}" type="pres">
      <dgm:prSet presAssocID="{3AAEAE05-A517-4F68-9CB7-8D744792A792}" presName="node" presStyleLbl="node1" presStyleIdx="2" presStyleCnt="3" custLinFactNeighborX="60191" custLinFactNeighborY="-4072">
        <dgm:presLayoutVars>
          <dgm:bulletEnabled val="1"/>
        </dgm:presLayoutVars>
      </dgm:prSet>
      <dgm:spPr/>
      <dgm:t>
        <a:bodyPr/>
        <a:lstStyle/>
        <a:p>
          <a:endParaRPr lang="en-US"/>
        </a:p>
      </dgm:t>
    </dgm:pt>
  </dgm:ptLst>
  <dgm:cxnLst>
    <dgm:cxn modelId="{8801FDB2-4F84-4043-8EA9-6395A7AAFA94}" type="presOf" srcId="{024EBDCC-C68A-49F4-A981-BCD100439A32}" destId="{A85C14F6-5B53-4020-A7F2-08A7EC1E6252}" srcOrd="0" destOrd="0" presId="urn:microsoft.com/office/officeart/2005/8/layout/bProcess3"/>
    <dgm:cxn modelId="{8C027E52-B697-48A8-B644-A7A631D1B0D4}" type="presOf" srcId="{434B4D93-3F4C-455A-994B-8B3B190D7A60}" destId="{D0C6ADCF-CF5B-498B-9549-F9ED4B7402F9}" srcOrd="0" destOrd="2" presId="urn:microsoft.com/office/officeart/2005/8/layout/bProcess3"/>
    <dgm:cxn modelId="{FA1BADB7-5F10-4E32-B692-84D247DFF15A}" type="presOf" srcId="{67887B5A-F786-41FA-839E-B3D41E4BEEE4}" destId="{6822BA00-04FD-4F74-BD67-1DA66DDD30C6}" srcOrd="0" destOrd="0" presId="urn:microsoft.com/office/officeart/2005/8/layout/bProcess3"/>
    <dgm:cxn modelId="{ACDB6517-04BB-4BF7-883A-83D2AF66572D}" type="presOf" srcId="{75DE42DB-A870-48E1-91CF-AD1222AA9CA3}" destId="{D0C6ADCF-CF5B-498B-9549-F9ED4B7402F9}" srcOrd="0" destOrd="1" presId="urn:microsoft.com/office/officeart/2005/8/layout/bProcess3"/>
    <dgm:cxn modelId="{411DE53D-873D-4B88-BFBA-678C8F0889F2}" srcId="{D17C9E94-1ECB-4C07-A393-35964FE94901}" destId="{75DE42DB-A870-48E1-91CF-AD1222AA9CA3}" srcOrd="0" destOrd="0" parTransId="{626029CE-B49C-48AD-B54C-774A027A7D44}" sibTransId="{2796A7DE-3DBB-42E9-BF5D-3D6DFC950FE6}"/>
    <dgm:cxn modelId="{89569FE5-25DB-4E45-A38F-262F7A46FA03}" type="presOf" srcId="{0831F419-1462-4CA2-AC6B-4C395A540ECC}" destId="{4564B205-5927-4C94-9245-B5E84ED46F3E}" srcOrd="0" destOrd="0" presId="urn:microsoft.com/office/officeart/2005/8/layout/bProcess3"/>
    <dgm:cxn modelId="{402E9603-CD1E-4722-8775-748FE7F66908}" type="presOf" srcId="{D17C9E94-1ECB-4C07-A393-35964FE94901}" destId="{D0C6ADCF-CF5B-498B-9549-F9ED4B7402F9}" srcOrd="0" destOrd="0" presId="urn:microsoft.com/office/officeart/2005/8/layout/bProcess3"/>
    <dgm:cxn modelId="{3D2B1CB1-4CF8-4AB1-9394-14FAE5F7A56C}" type="presOf" srcId="{37D75AFE-AF53-40D2-922A-CF4DD0240EEF}" destId="{6822BA00-04FD-4F74-BD67-1DA66DDD30C6}" srcOrd="0" destOrd="1" presId="urn:microsoft.com/office/officeart/2005/8/layout/bProcess3"/>
    <dgm:cxn modelId="{2998728E-B358-4D29-90C7-421F6428C5B6}" srcId="{67887B5A-F786-41FA-839E-B3D41E4BEEE4}" destId="{37D75AFE-AF53-40D2-922A-CF4DD0240EEF}" srcOrd="0" destOrd="0" parTransId="{ED46F5FE-BA15-49FC-BF47-2DEFD6426853}" sibTransId="{77ABE5A1-14FB-4A7D-97DA-5D3AB682E486}"/>
    <dgm:cxn modelId="{126154CD-4574-4610-89FB-135DD6F73BC5}" type="presOf" srcId="{86710EAA-5ABF-4444-AEA0-A14E597FD445}" destId="{6822BA00-04FD-4F74-BD67-1DA66DDD30C6}" srcOrd="0" destOrd="2" presId="urn:microsoft.com/office/officeart/2005/8/layout/bProcess3"/>
    <dgm:cxn modelId="{12099F14-48F3-4570-B0E9-E931B95793A0}" type="presOf" srcId="{6BB8B891-2FA5-4596-B133-D738DE1A45A4}" destId="{31B6625C-A5D9-4D7A-B111-9C4992274667}" srcOrd="0" destOrd="0" presId="urn:microsoft.com/office/officeart/2005/8/layout/bProcess3"/>
    <dgm:cxn modelId="{ABFEAC77-5D15-46EF-9C27-A5253FD002DD}" type="presOf" srcId="{024EBDCC-C68A-49F4-A981-BCD100439A32}" destId="{51F98383-30FD-4314-94C3-36863D1741DA}" srcOrd="1" destOrd="0" presId="urn:microsoft.com/office/officeart/2005/8/layout/bProcess3"/>
    <dgm:cxn modelId="{718692D4-5D4D-4312-BD0B-8AECACB41799}" type="presOf" srcId="{0831F419-1462-4CA2-AC6B-4C395A540ECC}" destId="{D811DB90-0F62-49DF-BD01-BD796FC14CA8}" srcOrd="1" destOrd="0" presId="urn:microsoft.com/office/officeart/2005/8/layout/bProcess3"/>
    <dgm:cxn modelId="{D8DFD47E-8618-492F-8662-C6617DADDF6E}" srcId="{67887B5A-F786-41FA-839E-B3D41E4BEEE4}" destId="{86710EAA-5ABF-4444-AEA0-A14E597FD445}" srcOrd="1" destOrd="0" parTransId="{FC1E715A-7266-4304-951D-70B50CA68322}" sibTransId="{C6C3BAC7-BD65-4FEE-B3C8-2B817496BC35}"/>
    <dgm:cxn modelId="{DBDCC300-3CE7-4D25-80FB-73221FF37C27}" srcId="{D17C9E94-1ECB-4C07-A393-35964FE94901}" destId="{434B4D93-3F4C-455A-994B-8B3B190D7A60}" srcOrd="1" destOrd="0" parTransId="{F9621E81-FFCB-4081-A71B-C447CC2A32FD}" sibTransId="{BB5770FB-CE76-43EF-A1C7-D0506045AC84}"/>
    <dgm:cxn modelId="{095C964C-DA94-42D5-8B6A-D400B3AA43E7}" srcId="{6BB8B891-2FA5-4596-B133-D738DE1A45A4}" destId="{67887B5A-F786-41FA-839E-B3D41E4BEEE4}" srcOrd="1" destOrd="0" parTransId="{BB4E7470-6A04-41DE-B7F6-5A813E1E15F4}" sibTransId="{0831F419-1462-4CA2-AC6B-4C395A540ECC}"/>
    <dgm:cxn modelId="{35563D3C-EC78-469D-827F-3EB4BD4C3E37}" type="presOf" srcId="{3AAEAE05-A517-4F68-9CB7-8D744792A792}" destId="{53B8F221-A2C5-47D0-8B99-974143EB309C}" srcOrd="0" destOrd="0" presId="urn:microsoft.com/office/officeart/2005/8/layout/bProcess3"/>
    <dgm:cxn modelId="{707A0EA5-701C-44BE-A426-E50B476558FA}" srcId="{6BB8B891-2FA5-4596-B133-D738DE1A45A4}" destId="{3AAEAE05-A517-4F68-9CB7-8D744792A792}" srcOrd="2" destOrd="0" parTransId="{07B99D42-104B-4C0B-924A-EFA51CC4138D}" sibTransId="{07CEF356-4D0D-4EE9-97A0-63F2D9B277C4}"/>
    <dgm:cxn modelId="{70E124BB-B16C-441D-8446-C9DBA6A16982}" srcId="{6BB8B891-2FA5-4596-B133-D738DE1A45A4}" destId="{D17C9E94-1ECB-4C07-A393-35964FE94901}" srcOrd="0" destOrd="0" parTransId="{97D068B2-83BF-4B87-97EF-51DCD67C7E02}" sibTransId="{024EBDCC-C68A-49F4-A981-BCD100439A32}"/>
    <dgm:cxn modelId="{87C4FDC8-FD61-47EE-8AA5-51B61A6FBCB8}" type="presParOf" srcId="{31B6625C-A5D9-4D7A-B111-9C4992274667}" destId="{D0C6ADCF-CF5B-498B-9549-F9ED4B7402F9}" srcOrd="0" destOrd="0" presId="urn:microsoft.com/office/officeart/2005/8/layout/bProcess3"/>
    <dgm:cxn modelId="{EB8BDD5C-E204-49FA-BE4D-223E0FCC25E2}" type="presParOf" srcId="{31B6625C-A5D9-4D7A-B111-9C4992274667}" destId="{A85C14F6-5B53-4020-A7F2-08A7EC1E6252}" srcOrd="1" destOrd="0" presId="urn:microsoft.com/office/officeart/2005/8/layout/bProcess3"/>
    <dgm:cxn modelId="{5BA8868F-B74A-42D0-9C20-7A218CC70DA7}" type="presParOf" srcId="{A85C14F6-5B53-4020-A7F2-08A7EC1E6252}" destId="{51F98383-30FD-4314-94C3-36863D1741DA}" srcOrd="0" destOrd="0" presId="urn:microsoft.com/office/officeart/2005/8/layout/bProcess3"/>
    <dgm:cxn modelId="{7418AF8F-BACF-4BB2-9511-EA1E1C68BFE0}" type="presParOf" srcId="{31B6625C-A5D9-4D7A-B111-9C4992274667}" destId="{6822BA00-04FD-4F74-BD67-1DA66DDD30C6}" srcOrd="2" destOrd="0" presId="urn:microsoft.com/office/officeart/2005/8/layout/bProcess3"/>
    <dgm:cxn modelId="{FF579450-CBFA-465E-88E4-09A248D10445}" type="presParOf" srcId="{31B6625C-A5D9-4D7A-B111-9C4992274667}" destId="{4564B205-5927-4C94-9245-B5E84ED46F3E}" srcOrd="3" destOrd="0" presId="urn:microsoft.com/office/officeart/2005/8/layout/bProcess3"/>
    <dgm:cxn modelId="{D96E4303-9927-4B4A-9A58-72D9C537847A}" type="presParOf" srcId="{4564B205-5927-4C94-9245-B5E84ED46F3E}" destId="{D811DB90-0F62-49DF-BD01-BD796FC14CA8}" srcOrd="0" destOrd="0" presId="urn:microsoft.com/office/officeart/2005/8/layout/bProcess3"/>
    <dgm:cxn modelId="{3FF87736-B40F-4399-BCA6-D4F434D236AC}" type="presParOf" srcId="{31B6625C-A5D9-4D7A-B111-9C4992274667}" destId="{53B8F221-A2C5-47D0-8B99-974143EB309C}"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8B891-2FA5-4596-B133-D738DE1A45A4}" type="doc">
      <dgm:prSet loTypeId="urn:microsoft.com/office/officeart/2005/8/layout/bProcess3" loCatId="process" qsTypeId="urn:microsoft.com/office/officeart/2005/8/quickstyle/3d1" qsCatId="3D" csTypeId="urn:microsoft.com/office/officeart/2005/8/colors/accent1_2" csCatId="accent1" phldr="1"/>
      <dgm:spPr/>
      <dgm:t>
        <a:bodyPr/>
        <a:lstStyle/>
        <a:p>
          <a:endParaRPr lang="en-US"/>
        </a:p>
      </dgm:t>
    </dgm:pt>
    <dgm:pt modelId="{D17C9E94-1ECB-4C07-A393-35964FE94901}">
      <dgm:prSet phldrT="[Text]" custT="1"/>
      <dgm:spPr/>
      <dgm:t>
        <a:bodyPr/>
        <a:lstStyle/>
        <a:p>
          <a:pPr algn="ctr"/>
          <a:endParaRPr lang="en-US" sz="1800" b="1" dirty="0"/>
        </a:p>
        <a:p>
          <a:pPr algn="l"/>
          <a:r>
            <a:rPr lang="en-US" sz="1800" b="1" dirty="0"/>
            <a:t>Each participating institution (except NIH) submits a site application</a:t>
          </a:r>
        </a:p>
      </dgm:t>
    </dgm:pt>
    <dgm:pt modelId="{97D068B2-83BF-4B87-97EF-51DCD67C7E02}" type="parTrans" cxnId="{70E124BB-B16C-441D-8446-C9DBA6A16982}">
      <dgm:prSet/>
      <dgm:spPr/>
      <dgm:t>
        <a:bodyPr/>
        <a:lstStyle/>
        <a:p>
          <a:endParaRPr lang="en-US"/>
        </a:p>
      </dgm:t>
    </dgm:pt>
    <dgm:pt modelId="{024EBDCC-C68A-49F4-A981-BCD100439A32}" type="sibTrans" cxnId="{70E124BB-B16C-441D-8446-C9DBA6A16982}">
      <dgm:prSet/>
      <dgm:spPr>
        <a:ln w="28575"/>
      </dgm:spPr>
      <dgm:t>
        <a:bodyPr/>
        <a:lstStyle/>
        <a:p>
          <a:endParaRPr lang="en-US" dirty="0"/>
        </a:p>
      </dgm:t>
    </dgm:pt>
    <dgm:pt modelId="{67887B5A-F786-41FA-839E-B3D41E4BEEE4}">
      <dgm:prSet phldrT="[Text]" custT="1"/>
      <dgm:spPr/>
      <dgm:t>
        <a:bodyPr/>
        <a:lstStyle/>
        <a:p>
          <a:pPr algn="ctr"/>
          <a:endParaRPr lang="en-US" sz="1800" b="1" dirty="0"/>
        </a:p>
        <a:p>
          <a:pPr algn="l"/>
          <a:r>
            <a:rPr lang="en-US" sz="1800" b="1" dirty="0"/>
            <a:t>WIRB reviews site application using the approved NIH template</a:t>
          </a:r>
        </a:p>
      </dgm:t>
    </dgm:pt>
    <dgm:pt modelId="{BB4E7470-6A04-41DE-B7F6-5A813E1E15F4}" type="parTrans" cxnId="{095C964C-DA94-42D5-8B6A-D400B3AA43E7}">
      <dgm:prSet/>
      <dgm:spPr/>
      <dgm:t>
        <a:bodyPr/>
        <a:lstStyle/>
        <a:p>
          <a:endParaRPr lang="en-US"/>
        </a:p>
      </dgm:t>
    </dgm:pt>
    <dgm:pt modelId="{0831F419-1462-4CA2-AC6B-4C395A540ECC}" type="sibTrans" cxnId="{095C964C-DA94-42D5-8B6A-D400B3AA43E7}">
      <dgm:prSet/>
      <dgm:spPr>
        <a:ln w="28575"/>
      </dgm:spPr>
      <dgm:t>
        <a:bodyPr/>
        <a:lstStyle/>
        <a:p>
          <a:endParaRPr lang="en-US" dirty="0"/>
        </a:p>
      </dgm:t>
    </dgm:pt>
    <dgm:pt modelId="{37D75AFE-AF53-40D2-922A-CF4DD0240EEF}">
      <dgm:prSet phldrT="[Text]" custT="1"/>
      <dgm:spPr/>
      <dgm:t>
        <a:bodyPr/>
        <a:lstStyle/>
        <a:p>
          <a:pPr algn="l"/>
          <a:r>
            <a:rPr lang="en-US" sz="1800" dirty="0"/>
            <a:t>WIRB approves a site-level consent for each participating institution</a:t>
          </a:r>
        </a:p>
      </dgm:t>
    </dgm:pt>
    <dgm:pt modelId="{ED46F5FE-BA15-49FC-BF47-2DEFD6426853}" type="parTrans" cxnId="{2998728E-B358-4D29-90C7-421F6428C5B6}">
      <dgm:prSet/>
      <dgm:spPr/>
      <dgm:t>
        <a:bodyPr/>
        <a:lstStyle/>
        <a:p>
          <a:endParaRPr lang="en-US"/>
        </a:p>
      </dgm:t>
    </dgm:pt>
    <dgm:pt modelId="{77ABE5A1-14FB-4A7D-97DA-5D3AB682E486}" type="sibTrans" cxnId="{2998728E-B358-4D29-90C7-421F6428C5B6}">
      <dgm:prSet/>
      <dgm:spPr/>
      <dgm:t>
        <a:bodyPr/>
        <a:lstStyle/>
        <a:p>
          <a:endParaRPr lang="en-US"/>
        </a:p>
      </dgm:t>
    </dgm:pt>
    <dgm:pt modelId="{3AAEAE05-A517-4F68-9CB7-8D744792A792}">
      <dgm:prSet phldrT="[Text]" custT="1"/>
      <dgm:spPr/>
      <dgm:t>
        <a:bodyPr/>
        <a:lstStyle/>
        <a:p>
          <a:r>
            <a:rPr lang="en-US" sz="2600" dirty="0"/>
            <a:t>Study starts </a:t>
          </a:r>
        </a:p>
      </dgm:t>
    </dgm:pt>
    <dgm:pt modelId="{07B99D42-104B-4C0B-924A-EFA51CC4138D}" type="parTrans" cxnId="{707A0EA5-701C-44BE-A426-E50B476558FA}">
      <dgm:prSet/>
      <dgm:spPr/>
      <dgm:t>
        <a:bodyPr/>
        <a:lstStyle/>
        <a:p>
          <a:endParaRPr lang="en-US"/>
        </a:p>
      </dgm:t>
    </dgm:pt>
    <dgm:pt modelId="{07CEF356-4D0D-4EE9-97A0-63F2D9B277C4}" type="sibTrans" cxnId="{707A0EA5-701C-44BE-A426-E50B476558FA}">
      <dgm:prSet/>
      <dgm:spPr/>
      <dgm:t>
        <a:bodyPr/>
        <a:lstStyle/>
        <a:p>
          <a:endParaRPr lang="en-US"/>
        </a:p>
      </dgm:t>
    </dgm:pt>
    <dgm:pt modelId="{75DE42DB-A870-48E1-91CF-AD1222AA9CA3}">
      <dgm:prSet phldrT="[Text]" custT="1"/>
      <dgm:spPr/>
      <dgm:t>
        <a:bodyPr/>
        <a:lstStyle/>
        <a:p>
          <a:pPr algn="l"/>
          <a:r>
            <a:rPr lang="en-US" sz="1800" dirty="0"/>
            <a:t>Sites do not have to submit consent forms</a:t>
          </a:r>
        </a:p>
      </dgm:t>
    </dgm:pt>
    <dgm:pt modelId="{2796A7DE-3DBB-42E9-BF5D-3D6DFC950FE6}" type="sibTrans" cxnId="{411DE53D-873D-4B88-BFBA-678C8F0889F2}">
      <dgm:prSet/>
      <dgm:spPr/>
      <dgm:t>
        <a:bodyPr/>
        <a:lstStyle/>
        <a:p>
          <a:endParaRPr lang="en-US"/>
        </a:p>
      </dgm:t>
    </dgm:pt>
    <dgm:pt modelId="{626029CE-B49C-48AD-B54C-774A027A7D44}" type="parTrans" cxnId="{411DE53D-873D-4B88-BFBA-678C8F0889F2}">
      <dgm:prSet/>
      <dgm:spPr/>
      <dgm:t>
        <a:bodyPr/>
        <a:lstStyle/>
        <a:p>
          <a:endParaRPr lang="en-US"/>
        </a:p>
      </dgm:t>
    </dgm:pt>
    <dgm:pt modelId="{86710EAA-5ABF-4444-AEA0-A14E597FD445}">
      <dgm:prSet custT="1"/>
      <dgm:spPr/>
      <dgm:t>
        <a:bodyPr/>
        <a:lstStyle/>
        <a:p>
          <a:pPr algn="l"/>
          <a:r>
            <a:rPr lang="en-US" sz="1800" dirty="0"/>
            <a:t>WIRB sends an approval letter and approved local consent form to each institution, and can also send the letter to NIH</a:t>
          </a:r>
        </a:p>
      </dgm:t>
    </dgm:pt>
    <dgm:pt modelId="{C6C3BAC7-BD65-4FEE-B3C8-2B817496BC35}" type="sibTrans" cxnId="{D8DFD47E-8618-492F-8662-C6617DADDF6E}">
      <dgm:prSet/>
      <dgm:spPr/>
      <dgm:t>
        <a:bodyPr/>
        <a:lstStyle/>
        <a:p>
          <a:endParaRPr lang="en-US"/>
        </a:p>
      </dgm:t>
    </dgm:pt>
    <dgm:pt modelId="{FC1E715A-7266-4304-951D-70B50CA68322}" type="parTrans" cxnId="{D8DFD47E-8618-492F-8662-C6617DADDF6E}">
      <dgm:prSet/>
      <dgm:spPr/>
      <dgm:t>
        <a:bodyPr/>
        <a:lstStyle/>
        <a:p>
          <a:endParaRPr lang="en-US"/>
        </a:p>
      </dgm:t>
    </dgm:pt>
    <dgm:pt modelId="{693AC90B-B7B8-4006-A225-FF2CC91AEF6E}">
      <dgm:prSet phldrT="[Text]" custT="1"/>
      <dgm:spPr/>
      <dgm:t>
        <a:bodyPr/>
        <a:lstStyle/>
        <a:p>
          <a:pPr algn="l"/>
          <a:r>
            <a:rPr lang="en-US" sz="1800" dirty="0"/>
            <a:t>WIRB generates an institutional consent form based on the NIH template and institutional template</a:t>
          </a:r>
        </a:p>
      </dgm:t>
    </dgm:pt>
    <dgm:pt modelId="{F7E02EC4-3C48-42EF-A750-92490ECDA8C7}" type="parTrans" cxnId="{7D23B62B-1FAF-4D17-A042-6163A447258B}">
      <dgm:prSet/>
      <dgm:spPr/>
      <dgm:t>
        <a:bodyPr/>
        <a:lstStyle/>
        <a:p>
          <a:endParaRPr lang="en-US"/>
        </a:p>
      </dgm:t>
    </dgm:pt>
    <dgm:pt modelId="{6608DD5D-8619-4AC3-AB69-355BFBEA936F}" type="sibTrans" cxnId="{7D23B62B-1FAF-4D17-A042-6163A447258B}">
      <dgm:prSet/>
      <dgm:spPr/>
      <dgm:t>
        <a:bodyPr/>
        <a:lstStyle/>
        <a:p>
          <a:endParaRPr lang="en-US"/>
        </a:p>
      </dgm:t>
    </dgm:pt>
    <dgm:pt modelId="{31B6625C-A5D9-4D7A-B111-9C4992274667}" type="pres">
      <dgm:prSet presAssocID="{6BB8B891-2FA5-4596-B133-D738DE1A45A4}" presName="Name0" presStyleCnt="0">
        <dgm:presLayoutVars>
          <dgm:dir/>
          <dgm:resizeHandles val="exact"/>
        </dgm:presLayoutVars>
      </dgm:prSet>
      <dgm:spPr/>
      <dgm:t>
        <a:bodyPr/>
        <a:lstStyle/>
        <a:p>
          <a:endParaRPr lang="en-US"/>
        </a:p>
      </dgm:t>
    </dgm:pt>
    <dgm:pt modelId="{D0C6ADCF-CF5B-498B-9549-F9ED4B7402F9}" type="pres">
      <dgm:prSet presAssocID="{D17C9E94-1ECB-4C07-A393-35964FE94901}" presName="node" presStyleLbl="node1" presStyleIdx="0" presStyleCnt="3" custScaleY="149828" custLinFactNeighborX="-8613" custLinFactNeighborY="-468">
        <dgm:presLayoutVars>
          <dgm:bulletEnabled val="1"/>
        </dgm:presLayoutVars>
      </dgm:prSet>
      <dgm:spPr/>
      <dgm:t>
        <a:bodyPr/>
        <a:lstStyle/>
        <a:p>
          <a:endParaRPr lang="en-US"/>
        </a:p>
      </dgm:t>
    </dgm:pt>
    <dgm:pt modelId="{A85C14F6-5B53-4020-A7F2-08A7EC1E6252}" type="pres">
      <dgm:prSet presAssocID="{024EBDCC-C68A-49F4-A981-BCD100439A32}" presName="sibTrans" presStyleLbl="sibTrans1D1" presStyleIdx="0" presStyleCnt="2"/>
      <dgm:spPr/>
      <dgm:t>
        <a:bodyPr/>
        <a:lstStyle/>
        <a:p>
          <a:endParaRPr lang="en-US"/>
        </a:p>
      </dgm:t>
    </dgm:pt>
    <dgm:pt modelId="{51F98383-30FD-4314-94C3-36863D1741DA}" type="pres">
      <dgm:prSet presAssocID="{024EBDCC-C68A-49F4-A981-BCD100439A32}" presName="connectorText" presStyleLbl="sibTrans1D1" presStyleIdx="0" presStyleCnt="2"/>
      <dgm:spPr/>
      <dgm:t>
        <a:bodyPr/>
        <a:lstStyle/>
        <a:p>
          <a:endParaRPr lang="en-US"/>
        </a:p>
      </dgm:t>
    </dgm:pt>
    <dgm:pt modelId="{6822BA00-04FD-4F74-BD67-1DA66DDD30C6}" type="pres">
      <dgm:prSet presAssocID="{67887B5A-F786-41FA-839E-B3D41E4BEEE4}" presName="node" presStyleLbl="node1" presStyleIdx="1" presStyleCnt="3" custScaleX="110140" custScaleY="152385" custLinFactNeighborX="-1362" custLinFactNeighborY="-3759">
        <dgm:presLayoutVars>
          <dgm:bulletEnabled val="1"/>
        </dgm:presLayoutVars>
      </dgm:prSet>
      <dgm:spPr/>
      <dgm:t>
        <a:bodyPr/>
        <a:lstStyle/>
        <a:p>
          <a:endParaRPr lang="en-US"/>
        </a:p>
      </dgm:t>
    </dgm:pt>
    <dgm:pt modelId="{4564B205-5927-4C94-9245-B5E84ED46F3E}" type="pres">
      <dgm:prSet presAssocID="{0831F419-1462-4CA2-AC6B-4C395A540ECC}" presName="sibTrans" presStyleLbl="sibTrans1D1" presStyleIdx="1" presStyleCnt="2"/>
      <dgm:spPr/>
      <dgm:t>
        <a:bodyPr/>
        <a:lstStyle/>
        <a:p>
          <a:endParaRPr lang="en-US"/>
        </a:p>
      </dgm:t>
    </dgm:pt>
    <dgm:pt modelId="{D811DB90-0F62-49DF-BD01-BD796FC14CA8}" type="pres">
      <dgm:prSet presAssocID="{0831F419-1462-4CA2-AC6B-4C395A540ECC}" presName="connectorText" presStyleLbl="sibTrans1D1" presStyleIdx="1" presStyleCnt="2"/>
      <dgm:spPr/>
      <dgm:t>
        <a:bodyPr/>
        <a:lstStyle/>
        <a:p>
          <a:endParaRPr lang="en-US"/>
        </a:p>
      </dgm:t>
    </dgm:pt>
    <dgm:pt modelId="{53B8F221-A2C5-47D0-8B99-974143EB309C}" type="pres">
      <dgm:prSet presAssocID="{3AAEAE05-A517-4F68-9CB7-8D744792A792}" presName="node" presStyleLbl="node1" presStyleIdx="2" presStyleCnt="3" custScaleX="76834" custScaleY="64695" custLinFactNeighborX="60191" custLinFactNeighborY="-4072">
        <dgm:presLayoutVars>
          <dgm:bulletEnabled val="1"/>
        </dgm:presLayoutVars>
      </dgm:prSet>
      <dgm:spPr/>
      <dgm:t>
        <a:bodyPr/>
        <a:lstStyle/>
        <a:p>
          <a:endParaRPr lang="en-US"/>
        </a:p>
      </dgm:t>
    </dgm:pt>
  </dgm:ptLst>
  <dgm:cxnLst>
    <dgm:cxn modelId="{129E5CA9-4B67-48E4-BB53-237F28ED31AD}" type="presOf" srcId="{6BB8B891-2FA5-4596-B133-D738DE1A45A4}" destId="{31B6625C-A5D9-4D7A-B111-9C4992274667}" srcOrd="0" destOrd="0" presId="urn:microsoft.com/office/officeart/2005/8/layout/bProcess3"/>
    <dgm:cxn modelId="{07D2DEB1-400C-4E5A-AB69-820D4FAD452E}" type="presOf" srcId="{024EBDCC-C68A-49F4-A981-BCD100439A32}" destId="{51F98383-30FD-4314-94C3-36863D1741DA}" srcOrd="1" destOrd="0" presId="urn:microsoft.com/office/officeart/2005/8/layout/bProcess3"/>
    <dgm:cxn modelId="{ABC2470A-2CC0-4B74-9E03-E5784FBA86B3}" type="presOf" srcId="{D17C9E94-1ECB-4C07-A393-35964FE94901}" destId="{D0C6ADCF-CF5B-498B-9549-F9ED4B7402F9}" srcOrd="0" destOrd="0" presId="urn:microsoft.com/office/officeart/2005/8/layout/bProcess3"/>
    <dgm:cxn modelId="{B7B40AD8-5855-446F-89F1-BBB350FECF0F}" type="presOf" srcId="{75DE42DB-A870-48E1-91CF-AD1222AA9CA3}" destId="{D0C6ADCF-CF5B-498B-9549-F9ED4B7402F9}" srcOrd="0" destOrd="1" presId="urn:microsoft.com/office/officeart/2005/8/layout/bProcess3"/>
    <dgm:cxn modelId="{9F5E03E1-6109-4BBF-AB02-4C6499C0D009}" type="presOf" srcId="{37D75AFE-AF53-40D2-922A-CF4DD0240EEF}" destId="{6822BA00-04FD-4F74-BD67-1DA66DDD30C6}" srcOrd="0" destOrd="1" presId="urn:microsoft.com/office/officeart/2005/8/layout/bProcess3"/>
    <dgm:cxn modelId="{ACB5403C-D6AB-42F5-B0FE-AF251DF6D73B}" type="presOf" srcId="{67887B5A-F786-41FA-839E-B3D41E4BEEE4}" destId="{6822BA00-04FD-4F74-BD67-1DA66DDD30C6}" srcOrd="0" destOrd="0" presId="urn:microsoft.com/office/officeart/2005/8/layout/bProcess3"/>
    <dgm:cxn modelId="{79FA3FBF-10F5-41FE-A66A-2128684F7901}" type="presOf" srcId="{024EBDCC-C68A-49F4-A981-BCD100439A32}" destId="{A85C14F6-5B53-4020-A7F2-08A7EC1E6252}" srcOrd="0" destOrd="0" presId="urn:microsoft.com/office/officeart/2005/8/layout/bProcess3"/>
    <dgm:cxn modelId="{C3F8B1A2-1A77-4B24-B588-15B2E7BC938A}" type="presOf" srcId="{693AC90B-B7B8-4006-A225-FF2CC91AEF6E}" destId="{D0C6ADCF-CF5B-498B-9549-F9ED4B7402F9}" srcOrd="0" destOrd="2" presId="urn:microsoft.com/office/officeart/2005/8/layout/bProcess3"/>
    <dgm:cxn modelId="{411DE53D-873D-4B88-BFBA-678C8F0889F2}" srcId="{D17C9E94-1ECB-4C07-A393-35964FE94901}" destId="{75DE42DB-A870-48E1-91CF-AD1222AA9CA3}" srcOrd="0" destOrd="0" parTransId="{626029CE-B49C-48AD-B54C-774A027A7D44}" sibTransId="{2796A7DE-3DBB-42E9-BF5D-3D6DFC950FE6}"/>
    <dgm:cxn modelId="{2610172E-DD8B-4D87-B55E-8D4B31D57818}" type="presOf" srcId="{0831F419-1462-4CA2-AC6B-4C395A540ECC}" destId="{D811DB90-0F62-49DF-BD01-BD796FC14CA8}" srcOrd="1" destOrd="0" presId="urn:microsoft.com/office/officeart/2005/8/layout/bProcess3"/>
    <dgm:cxn modelId="{2998728E-B358-4D29-90C7-421F6428C5B6}" srcId="{67887B5A-F786-41FA-839E-B3D41E4BEEE4}" destId="{37D75AFE-AF53-40D2-922A-CF4DD0240EEF}" srcOrd="0" destOrd="0" parTransId="{ED46F5FE-BA15-49FC-BF47-2DEFD6426853}" sibTransId="{77ABE5A1-14FB-4A7D-97DA-5D3AB682E486}"/>
    <dgm:cxn modelId="{7D23B62B-1FAF-4D17-A042-6163A447258B}" srcId="{D17C9E94-1ECB-4C07-A393-35964FE94901}" destId="{693AC90B-B7B8-4006-A225-FF2CC91AEF6E}" srcOrd="1" destOrd="0" parTransId="{F7E02EC4-3C48-42EF-A750-92490ECDA8C7}" sibTransId="{6608DD5D-8619-4AC3-AB69-355BFBEA936F}"/>
    <dgm:cxn modelId="{D8DFD47E-8618-492F-8662-C6617DADDF6E}" srcId="{67887B5A-F786-41FA-839E-B3D41E4BEEE4}" destId="{86710EAA-5ABF-4444-AEA0-A14E597FD445}" srcOrd="1" destOrd="0" parTransId="{FC1E715A-7266-4304-951D-70B50CA68322}" sibTransId="{C6C3BAC7-BD65-4FEE-B3C8-2B817496BC35}"/>
    <dgm:cxn modelId="{095C964C-DA94-42D5-8B6A-D400B3AA43E7}" srcId="{6BB8B891-2FA5-4596-B133-D738DE1A45A4}" destId="{67887B5A-F786-41FA-839E-B3D41E4BEEE4}" srcOrd="1" destOrd="0" parTransId="{BB4E7470-6A04-41DE-B7F6-5A813E1E15F4}" sibTransId="{0831F419-1462-4CA2-AC6B-4C395A540ECC}"/>
    <dgm:cxn modelId="{B975247C-7EC7-4A0E-93D4-22548F78C72F}" type="presOf" srcId="{86710EAA-5ABF-4444-AEA0-A14E597FD445}" destId="{6822BA00-04FD-4F74-BD67-1DA66DDD30C6}" srcOrd="0" destOrd="2" presId="urn:microsoft.com/office/officeart/2005/8/layout/bProcess3"/>
    <dgm:cxn modelId="{707A0EA5-701C-44BE-A426-E50B476558FA}" srcId="{6BB8B891-2FA5-4596-B133-D738DE1A45A4}" destId="{3AAEAE05-A517-4F68-9CB7-8D744792A792}" srcOrd="2" destOrd="0" parTransId="{07B99D42-104B-4C0B-924A-EFA51CC4138D}" sibTransId="{07CEF356-4D0D-4EE9-97A0-63F2D9B277C4}"/>
    <dgm:cxn modelId="{70E124BB-B16C-441D-8446-C9DBA6A16982}" srcId="{6BB8B891-2FA5-4596-B133-D738DE1A45A4}" destId="{D17C9E94-1ECB-4C07-A393-35964FE94901}" srcOrd="0" destOrd="0" parTransId="{97D068B2-83BF-4B87-97EF-51DCD67C7E02}" sibTransId="{024EBDCC-C68A-49F4-A981-BCD100439A32}"/>
    <dgm:cxn modelId="{7965F8C1-DBE3-4676-9620-2CB4CE971A22}" type="presOf" srcId="{3AAEAE05-A517-4F68-9CB7-8D744792A792}" destId="{53B8F221-A2C5-47D0-8B99-974143EB309C}" srcOrd="0" destOrd="0" presId="urn:microsoft.com/office/officeart/2005/8/layout/bProcess3"/>
    <dgm:cxn modelId="{719C871D-B802-4677-9DB8-991DBD171EB8}" type="presOf" srcId="{0831F419-1462-4CA2-AC6B-4C395A540ECC}" destId="{4564B205-5927-4C94-9245-B5E84ED46F3E}" srcOrd="0" destOrd="0" presId="urn:microsoft.com/office/officeart/2005/8/layout/bProcess3"/>
    <dgm:cxn modelId="{2BF89FAF-9BCC-4296-9D18-CF5C3AD3B34A}" type="presParOf" srcId="{31B6625C-A5D9-4D7A-B111-9C4992274667}" destId="{D0C6ADCF-CF5B-498B-9549-F9ED4B7402F9}" srcOrd="0" destOrd="0" presId="urn:microsoft.com/office/officeart/2005/8/layout/bProcess3"/>
    <dgm:cxn modelId="{FB0B82F6-843F-4CE5-95A9-5C030504B542}" type="presParOf" srcId="{31B6625C-A5D9-4D7A-B111-9C4992274667}" destId="{A85C14F6-5B53-4020-A7F2-08A7EC1E6252}" srcOrd="1" destOrd="0" presId="urn:microsoft.com/office/officeart/2005/8/layout/bProcess3"/>
    <dgm:cxn modelId="{34E93B7F-A0A6-4CF7-8F76-F4E59916D79D}" type="presParOf" srcId="{A85C14F6-5B53-4020-A7F2-08A7EC1E6252}" destId="{51F98383-30FD-4314-94C3-36863D1741DA}" srcOrd="0" destOrd="0" presId="urn:microsoft.com/office/officeart/2005/8/layout/bProcess3"/>
    <dgm:cxn modelId="{A0C02AC2-9DAC-4ABB-B3D1-1ACA6392E7AA}" type="presParOf" srcId="{31B6625C-A5D9-4D7A-B111-9C4992274667}" destId="{6822BA00-04FD-4F74-BD67-1DA66DDD30C6}" srcOrd="2" destOrd="0" presId="urn:microsoft.com/office/officeart/2005/8/layout/bProcess3"/>
    <dgm:cxn modelId="{BABFB678-A3F7-4C9E-926D-C4AC107FDAF9}" type="presParOf" srcId="{31B6625C-A5D9-4D7A-B111-9C4992274667}" destId="{4564B205-5927-4C94-9245-B5E84ED46F3E}" srcOrd="3" destOrd="0" presId="urn:microsoft.com/office/officeart/2005/8/layout/bProcess3"/>
    <dgm:cxn modelId="{E1792246-70FE-4274-8525-5E8B3C2C7EC5}" type="presParOf" srcId="{4564B205-5927-4C94-9245-B5E84ED46F3E}" destId="{D811DB90-0F62-49DF-BD01-BD796FC14CA8}" srcOrd="0" destOrd="0" presId="urn:microsoft.com/office/officeart/2005/8/layout/bProcess3"/>
    <dgm:cxn modelId="{57484005-A819-460A-8CA9-CB693BA9A03A}" type="presParOf" srcId="{31B6625C-A5D9-4D7A-B111-9C4992274667}" destId="{53B8F221-A2C5-47D0-8B99-974143EB309C}"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14F6-5B53-4020-A7F2-08A7EC1E6252}">
      <dsp:nvSpPr>
        <dsp:cNvPr id="0" name=""/>
        <dsp:cNvSpPr/>
      </dsp:nvSpPr>
      <dsp:spPr>
        <a:xfrm>
          <a:off x="4663569" y="1184754"/>
          <a:ext cx="797988" cy="91440"/>
        </a:xfrm>
        <a:custGeom>
          <a:avLst/>
          <a:gdLst/>
          <a:ahLst/>
          <a:cxnLst/>
          <a:rect l="0" t="0" r="0" b="0"/>
          <a:pathLst>
            <a:path>
              <a:moveTo>
                <a:pt x="0" y="45720"/>
              </a:moveTo>
              <a:lnTo>
                <a:pt x="797988" y="45720"/>
              </a:lnTo>
            </a:path>
          </a:pathLst>
        </a:custGeom>
        <a:noFill/>
        <a:ln w="28575" cap="flat" cmpd="sng" algn="ctr">
          <a:solidFill>
            <a:scrgbClr r="0" g="0" b="0"/>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41848" y="1226372"/>
        <a:ext cx="41429" cy="8204"/>
      </dsp:txXfrm>
    </dsp:sp>
    <dsp:sp modelId="{D0C6ADCF-CF5B-498B-9549-F9ED4B7402F9}">
      <dsp:nvSpPr>
        <dsp:cNvPr id="0" name=""/>
        <dsp:cNvSpPr/>
      </dsp:nvSpPr>
      <dsp:spPr>
        <a:xfrm>
          <a:off x="783559" y="29690"/>
          <a:ext cx="3881809" cy="24015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a:t>When protocol is ready for IRB review, provide WIRB with initial review application and NIH template consent </a:t>
          </a:r>
        </a:p>
        <a:p>
          <a:pPr marL="171450" lvl="1" indent="-171450" algn="l" defTabSz="711200">
            <a:lnSpc>
              <a:spcPct val="90000"/>
            </a:lnSpc>
            <a:spcBef>
              <a:spcPct val="0"/>
            </a:spcBef>
            <a:spcAft>
              <a:spcPct val="15000"/>
            </a:spcAft>
            <a:buChar char="••"/>
          </a:pPr>
          <a:r>
            <a:rPr lang="en-US" sz="1600" kern="1200" dirty="0"/>
            <a:t>Use the WIRB Initial Review Submission Form Combined Submission Option</a:t>
          </a:r>
        </a:p>
        <a:p>
          <a:pPr marL="171450" lvl="1" indent="-171450" algn="l" defTabSz="711200">
            <a:lnSpc>
              <a:spcPct val="90000"/>
            </a:lnSpc>
            <a:spcBef>
              <a:spcPct val="0"/>
            </a:spcBef>
            <a:spcAft>
              <a:spcPct val="15000"/>
            </a:spcAft>
            <a:buChar char="••"/>
          </a:pPr>
          <a:r>
            <a:rPr lang="en-US" sz="1600" kern="1200" dirty="0"/>
            <a:t>Include </a:t>
          </a:r>
          <a:r>
            <a:rPr lang="en-US" sz="1600" kern="1200" dirty="0" smtClean="0"/>
            <a:t>NIH required documents and custom </a:t>
          </a:r>
          <a:r>
            <a:rPr lang="en-US" sz="1600" kern="1200" dirty="0"/>
            <a:t>budget with your submission</a:t>
          </a:r>
        </a:p>
      </dsp:txBody>
      <dsp:txXfrm>
        <a:off x="783559" y="29690"/>
        <a:ext cx="3881809" cy="2401567"/>
      </dsp:txXfrm>
    </dsp:sp>
    <dsp:sp modelId="{4564B205-5927-4C94-9245-B5E84ED46F3E}">
      <dsp:nvSpPr>
        <dsp:cNvPr id="0" name=""/>
        <dsp:cNvSpPr/>
      </dsp:nvSpPr>
      <dsp:spPr>
        <a:xfrm>
          <a:off x="4710233" y="2455746"/>
          <a:ext cx="2565482" cy="701944"/>
        </a:xfrm>
        <a:custGeom>
          <a:avLst/>
          <a:gdLst/>
          <a:ahLst/>
          <a:cxnLst/>
          <a:rect l="0" t="0" r="0" b="0"/>
          <a:pathLst>
            <a:path>
              <a:moveTo>
                <a:pt x="2565482" y="0"/>
              </a:moveTo>
              <a:lnTo>
                <a:pt x="2565482" y="368072"/>
              </a:lnTo>
              <a:lnTo>
                <a:pt x="0" y="368072"/>
              </a:lnTo>
              <a:lnTo>
                <a:pt x="0" y="701944"/>
              </a:lnTo>
            </a:path>
          </a:pathLst>
        </a:custGeom>
        <a:noFill/>
        <a:ln w="28575" cap="flat" cmpd="sng" algn="ctr">
          <a:solidFill>
            <a:scrgbClr r="0" g="0" b="0"/>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26274" y="2802616"/>
        <a:ext cx="133400" cy="8204"/>
      </dsp:txXfrm>
    </dsp:sp>
    <dsp:sp modelId="{6822BA00-04FD-4F74-BD67-1DA66DDD30C6}">
      <dsp:nvSpPr>
        <dsp:cNvPr id="0" name=""/>
        <dsp:cNvSpPr/>
      </dsp:nvSpPr>
      <dsp:spPr>
        <a:xfrm>
          <a:off x="5493958" y="3402"/>
          <a:ext cx="3563516" cy="24541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a:t>WIRB reviews the protocol and creates an approved NIH template consent </a:t>
          </a:r>
        </a:p>
        <a:p>
          <a:pPr marL="171450" lvl="1" indent="-171450" algn="l" defTabSz="711200">
            <a:lnSpc>
              <a:spcPct val="90000"/>
            </a:lnSpc>
            <a:spcBef>
              <a:spcPct val="0"/>
            </a:spcBef>
            <a:spcAft>
              <a:spcPct val="15000"/>
            </a:spcAft>
            <a:buChar char="••"/>
          </a:pPr>
          <a:r>
            <a:rPr lang="en-US" sz="1600" kern="1200" dirty="0"/>
            <a:t>This can be done before selection of participating institutions is finalized</a:t>
          </a:r>
        </a:p>
        <a:p>
          <a:pPr marL="171450" lvl="1" indent="-171450" algn="l" defTabSz="711200">
            <a:lnSpc>
              <a:spcPct val="90000"/>
            </a:lnSpc>
            <a:spcBef>
              <a:spcPct val="0"/>
            </a:spcBef>
            <a:spcAft>
              <a:spcPct val="15000"/>
            </a:spcAft>
            <a:buChar char="••"/>
          </a:pPr>
          <a:r>
            <a:rPr lang="en-US" sz="1600" kern="1200" dirty="0"/>
            <a:t>We will make sure that approved NIH template  consent follows NIH standards</a:t>
          </a:r>
        </a:p>
      </dsp:txBody>
      <dsp:txXfrm>
        <a:off x="5493958" y="3402"/>
        <a:ext cx="3563516" cy="2454144"/>
      </dsp:txXfrm>
    </dsp:sp>
    <dsp:sp modelId="{53B8F221-A2C5-47D0-8B99-974143EB309C}">
      <dsp:nvSpPr>
        <dsp:cNvPr id="0" name=""/>
        <dsp:cNvSpPr/>
      </dsp:nvSpPr>
      <dsp:spPr>
        <a:xfrm>
          <a:off x="2928475" y="3190091"/>
          <a:ext cx="3563516" cy="213810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a:t>WIRB sends approval letter to NIH PI with approved NIH template consent</a:t>
          </a:r>
        </a:p>
      </dsp:txBody>
      <dsp:txXfrm>
        <a:off x="2928475" y="3190091"/>
        <a:ext cx="3563516" cy="2138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14F6-5B53-4020-A7F2-08A7EC1E6252}">
      <dsp:nvSpPr>
        <dsp:cNvPr id="0" name=""/>
        <dsp:cNvSpPr/>
      </dsp:nvSpPr>
      <dsp:spPr>
        <a:xfrm>
          <a:off x="3754106" y="1562594"/>
          <a:ext cx="1037295" cy="91440"/>
        </a:xfrm>
        <a:custGeom>
          <a:avLst/>
          <a:gdLst/>
          <a:ahLst/>
          <a:cxnLst/>
          <a:rect l="0" t="0" r="0" b="0"/>
          <a:pathLst>
            <a:path>
              <a:moveTo>
                <a:pt x="0" y="45720"/>
              </a:moveTo>
              <a:lnTo>
                <a:pt x="535747" y="45720"/>
              </a:lnTo>
              <a:lnTo>
                <a:pt x="535747" y="51216"/>
              </a:lnTo>
              <a:lnTo>
                <a:pt x="1037295" y="51216"/>
              </a:lnTo>
            </a:path>
          </a:pathLst>
        </a:custGeom>
        <a:noFill/>
        <a:ln w="28575" cap="flat" cmpd="sng" algn="ctr">
          <a:solidFill>
            <a:scrgbClr r="0" g="0" b="0"/>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246056" y="1604250"/>
        <a:ext cx="53395" cy="8127"/>
      </dsp:txXfrm>
    </dsp:sp>
    <dsp:sp modelId="{D0C6ADCF-CF5B-498B-9549-F9ED4B7402F9}">
      <dsp:nvSpPr>
        <dsp:cNvPr id="0" name=""/>
        <dsp:cNvSpPr/>
      </dsp:nvSpPr>
      <dsp:spPr>
        <a:xfrm>
          <a:off x="225788" y="21583"/>
          <a:ext cx="3530117" cy="317346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endParaRPr lang="en-US" sz="1800" b="1" kern="1200" dirty="0"/>
        </a:p>
        <a:p>
          <a:pPr lvl="0" algn="l" defTabSz="800100">
            <a:lnSpc>
              <a:spcPct val="90000"/>
            </a:lnSpc>
            <a:spcBef>
              <a:spcPct val="0"/>
            </a:spcBef>
            <a:spcAft>
              <a:spcPct val="35000"/>
            </a:spcAft>
          </a:pPr>
          <a:r>
            <a:rPr lang="en-US" sz="1800" b="1" kern="1200" dirty="0"/>
            <a:t>Each participating institution (except NIH) submits a site application</a:t>
          </a:r>
        </a:p>
        <a:p>
          <a:pPr marL="171450" lvl="1" indent="-171450" algn="l" defTabSz="800100">
            <a:lnSpc>
              <a:spcPct val="90000"/>
            </a:lnSpc>
            <a:spcBef>
              <a:spcPct val="0"/>
            </a:spcBef>
            <a:spcAft>
              <a:spcPct val="15000"/>
            </a:spcAft>
            <a:buChar char="••"/>
          </a:pPr>
          <a:r>
            <a:rPr lang="en-US" sz="1800" kern="1200" dirty="0"/>
            <a:t>Sites do not have to submit consent forms</a:t>
          </a:r>
        </a:p>
        <a:p>
          <a:pPr marL="171450" lvl="1" indent="-171450" algn="l" defTabSz="800100">
            <a:lnSpc>
              <a:spcPct val="90000"/>
            </a:lnSpc>
            <a:spcBef>
              <a:spcPct val="0"/>
            </a:spcBef>
            <a:spcAft>
              <a:spcPct val="15000"/>
            </a:spcAft>
            <a:buChar char="••"/>
          </a:pPr>
          <a:r>
            <a:rPr lang="en-US" sz="1800" kern="1200" dirty="0"/>
            <a:t>WIRB generates an institutional consent form based on the NIH template and institutional template</a:t>
          </a:r>
        </a:p>
      </dsp:txBody>
      <dsp:txXfrm>
        <a:off x="225788" y="21583"/>
        <a:ext cx="3530117" cy="3173462"/>
      </dsp:txXfrm>
    </dsp:sp>
    <dsp:sp modelId="{4564B205-5927-4C94-9245-B5E84ED46F3E}">
      <dsp:nvSpPr>
        <dsp:cNvPr id="0" name=""/>
        <dsp:cNvSpPr/>
      </dsp:nvSpPr>
      <dsp:spPr>
        <a:xfrm>
          <a:off x="4010816" y="3225821"/>
          <a:ext cx="2757021" cy="699495"/>
        </a:xfrm>
        <a:custGeom>
          <a:avLst/>
          <a:gdLst/>
          <a:ahLst/>
          <a:cxnLst/>
          <a:rect l="0" t="0" r="0" b="0"/>
          <a:pathLst>
            <a:path>
              <a:moveTo>
                <a:pt x="2757021" y="0"/>
              </a:moveTo>
              <a:lnTo>
                <a:pt x="2757021" y="366847"/>
              </a:lnTo>
              <a:lnTo>
                <a:pt x="0" y="366847"/>
              </a:lnTo>
              <a:lnTo>
                <a:pt x="0" y="699495"/>
              </a:lnTo>
            </a:path>
          </a:pathLst>
        </a:custGeom>
        <a:noFill/>
        <a:ln w="28575" cap="flat" cmpd="sng" algn="ctr">
          <a:solidFill>
            <a:scrgbClr r="0" g="0" b="0"/>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318025" y="3571505"/>
        <a:ext cx="142602" cy="8127"/>
      </dsp:txXfrm>
    </dsp:sp>
    <dsp:sp modelId="{6822BA00-04FD-4F74-BD67-1DA66DDD30C6}">
      <dsp:nvSpPr>
        <dsp:cNvPr id="0" name=""/>
        <dsp:cNvSpPr/>
      </dsp:nvSpPr>
      <dsp:spPr>
        <a:xfrm>
          <a:off x="4823802" y="0"/>
          <a:ext cx="3888071" cy="322762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endParaRPr lang="en-US" sz="1800" b="1" kern="1200" dirty="0"/>
        </a:p>
        <a:p>
          <a:pPr lvl="0" algn="l" defTabSz="800100">
            <a:lnSpc>
              <a:spcPct val="90000"/>
            </a:lnSpc>
            <a:spcBef>
              <a:spcPct val="0"/>
            </a:spcBef>
            <a:spcAft>
              <a:spcPct val="35000"/>
            </a:spcAft>
          </a:pPr>
          <a:r>
            <a:rPr lang="en-US" sz="1800" b="1" kern="1200" dirty="0"/>
            <a:t>WIRB reviews site application using the approved NIH template</a:t>
          </a:r>
        </a:p>
        <a:p>
          <a:pPr marL="171450" lvl="1" indent="-171450" algn="l" defTabSz="800100">
            <a:lnSpc>
              <a:spcPct val="90000"/>
            </a:lnSpc>
            <a:spcBef>
              <a:spcPct val="0"/>
            </a:spcBef>
            <a:spcAft>
              <a:spcPct val="15000"/>
            </a:spcAft>
            <a:buChar char="••"/>
          </a:pPr>
          <a:r>
            <a:rPr lang="en-US" sz="1800" kern="1200" dirty="0"/>
            <a:t>WIRB approves a site-level consent for each participating institution</a:t>
          </a:r>
        </a:p>
        <a:p>
          <a:pPr marL="171450" lvl="1" indent="-171450" algn="l" defTabSz="800100">
            <a:lnSpc>
              <a:spcPct val="90000"/>
            </a:lnSpc>
            <a:spcBef>
              <a:spcPct val="0"/>
            </a:spcBef>
            <a:spcAft>
              <a:spcPct val="15000"/>
            </a:spcAft>
            <a:buChar char="••"/>
          </a:pPr>
          <a:r>
            <a:rPr lang="en-US" sz="1800" kern="1200" dirty="0"/>
            <a:t>WIRB sends an approval letter and approved local consent form to each institution, and can also send the letter to NIH</a:t>
          </a:r>
        </a:p>
      </dsp:txBody>
      <dsp:txXfrm>
        <a:off x="4823802" y="0"/>
        <a:ext cx="3888071" cy="3227621"/>
      </dsp:txXfrm>
    </dsp:sp>
    <dsp:sp modelId="{53B8F221-A2C5-47D0-8B99-974143EB309C}">
      <dsp:nvSpPr>
        <dsp:cNvPr id="0" name=""/>
        <dsp:cNvSpPr/>
      </dsp:nvSpPr>
      <dsp:spPr>
        <a:xfrm>
          <a:off x="2654651" y="3957717"/>
          <a:ext cx="2712330" cy="137028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a:t>Study starts </a:t>
          </a:r>
        </a:p>
      </dsp:txBody>
      <dsp:txXfrm>
        <a:off x="2654651" y="3957717"/>
        <a:ext cx="2712330" cy="137028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36C52EE-4D5A-46EC-9899-791D2D2FDD46}" type="datetimeFigureOut">
              <a:rPr lang="en-US" smtClean="0"/>
              <a:t>8/5/2019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68C24D-2D2F-4A2C-956B-65E439A70D70}" type="slidenum">
              <a:rPr lang="en-US" smtClean="0"/>
              <a:t>‹#›</a:t>
            </a:fld>
            <a:endParaRPr lang="en-US" dirty="0"/>
          </a:p>
        </p:txBody>
      </p:sp>
    </p:spTree>
    <p:extLst>
      <p:ext uri="{BB962C8B-B14F-4D97-AF65-F5344CB8AC3E}">
        <p14:creationId xmlns:p14="http://schemas.microsoft.com/office/powerpoint/2010/main" val="272931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1" tIns="46586" rIns="93171" bIns="46586" rtlCol="0"/>
          <a:lstStyle>
            <a:lvl1pPr algn="l">
              <a:defRPr sz="1200"/>
            </a:lvl1pPr>
          </a:lstStyle>
          <a:p>
            <a:endParaRPr lang="en-GB" dirty="0"/>
          </a:p>
        </p:txBody>
      </p:sp>
      <p:sp>
        <p:nvSpPr>
          <p:cNvPr id="3" name="Date Placeholder 2"/>
          <p:cNvSpPr>
            <a:spLocks noGrp="1"/>
          </p:cNvSpPr>
          <p:nvPr>
            <p:ph type="dt" idx="1"/>
          </p:nvPr>
        </p:nvSpPr>
        <p:spPr>
          <a:xfrm>
            <a:off x="3970938" y="0"/>
            <a:ext cx="3037840" cy="466435"/>
          </a:xfrm>
          <a:prstGeom prst="rect">
            <a:avLst/>
          </a:prstGeom>
        </p:spPr>
        <p:txBody>
          <a:bodyPr vert="horz" lIns="93171" tIns="46586" rIns="93171" bIns="46586" rtlCol="0"/>
          <a:lstStyle>
            <a:lvl1pPr algn="r">
              <a:defRPr sz="1200"/>
            </a:lvl1pPr>
          </a:lstStyle>
          <a:p>
            <a:fld id="{D936946E-22A2-4342-BA18-98C1A9575A03}" type="datetimeFigureOut">
              <a:rPr lang="en-GB" smtClean="0"/>
              <a:t>05/08/2019</a:t>
            </a:fld>
            <a:endParaRPr lang="en-GB"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1" tIns="46586" rIns="93171" bIns="46586" rtlCol="0" anchor="ctr"/>
          <a:lstStyle/>
          <a:p>
            <a:endParaRPr lang="en-GB"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1" tIns="46586" rIns="93171"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3037840" cy="466434"/>
          </a:xfrm>
          <a:prstGeom prst="rect">
            <a:avLst/>
          </a:prstGeom>
        </p:spPr>
        <p:txBody>
          <a:bodyPr vert="horz" lIns="93171" tIns="46586" rIns="93171" bIns="4658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71" tIns="46586" rIns="93171" bIns="46586" rtlCol="0" anchor="b"/>
          <a:lstStyle>
            <a:lvl1pPr algn="r">
              <a:defRPr sz="1200"/>
            </a:lvl1pPr>
          </a:lstStyle>
          <a:p>
            <a:fld id="{B4B2C77A-CDBC-4ECE-AE94-BAA0BD37D800}" type="slidenum">
              <a:rPr lang="en-GB" smtClean="0"/>
              <a:t>‹#›</a:t>
            </a:fld>
            <a:endParaRPr lang="en-GB" dirty="0"/>
          </a:p>
        </p:txBody>
      </p:sp>
    </p:spTree>
    <p:extLst>
      <p:ext uri="{BB962C8B-B14F-4D97-AF65-F5344CB8AC3E}">
        <p14:creationId xmlns:p14="http://schemas.microsoft.com/office/powerpoint/2010/main" val="289115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3200" dirty="0">
                <a:solidFill>
                  <a:srgbClr val="002060"/>
                </a:solidFill>
              </a:rPr>
              <a:t>TALKING POINTS:</a:t>
            </a:r>
          </a:p>
          <a:p>
            <a:pPr marL="0" indent="0">
              <a:buFont typeface="Wingdings" panose="05000000000000000000" pitchFamily="2" charset="2"/>
              <a:buNone/>
            </a:pPr>
            <a:endParaRPr lang="en-US" sz="3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3200" dirty="0">
                <a:solidFill>
                  <a:prstClr val="black"/>
                </a:solidFill>
              </a:rPr>
              <a:t>Participating institution needs to have a reliance agreement with sIRB</a:t>
            </a:r>
          </a:p>
          <a:p>
            <a:pPr marL="457200" lvl="2" indent="0">
              <a:buFont typeface="Wingdings" panose="05000000000000000000" pitchFamily="2" charset="2"/>
              <a:buNone/>
            </a:pPr>
            <a:r>
              <a:rPr lang="en-US" sz="3200" dirty="0">
                <a:solidFill>
                  <a:srgbClr val="002060"/>
                </a:solidFill>
              </a:rPr>
              <a:t>Reliance agreements take time to negotiate.</a:t>
            </a:r>
          </a:p>
          <a:p>
            <a:pPr marL="457200" lvl="2" indent="0">
              <a:buFont typeface="Wingdings" panose="05000000000000000000" pitchFamily="2" charset="2"/>
              <a:buNone/>
            </a:pPr>
            <a:r>
              <a:rPr lang="en-US" sz="3200" dirty="0">
                <a:solidFill>
                  <a:srgbClr val="002060"/>
                </a:solidFill>
              </a:rPr>
              <a:t>Reliance agreement required by regulation. Each institution may have specific requirements that the sIRB may not be able to fulfill. E.g., insistence on using AAHRPP accredited IRB, stipulations on who evaluates and reports non-compliance.</a:t>
            </a:r>
          </a:p>
          <a:p>
            <a:pPr marL="0" indent="0">
              <a:buFont typeface="Wingdings" panose="05000000000000000000" pitchFamily="2" charset="2"/>
              <a:buNone/>
            </a:pPr>
            <a:endParaRPr lang="en-US" sz="3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3200" dirty="0">
                <a:solidFill>
                  <a:prstClr val="black"/>
                </a:solidFill>
              </a:rPr>
              <a:t>Participating institutions have differing workflows</a:t>
            </a:r>
          </a:p>
          <a:p>
            <a:pPr marL="457200" marR="0" lvl="2"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3200" dirty="0">
                <a:solidFill>
                  <a:srgbClr val="002060"/>
                </a:solidFill>
              </a:rPr>
              <a:t>E.g., Checking that local requirements before commencing review,  legal review prior to issuing final approval, who gets notifications. </a:t>
            </a:r>
          </a:p>
          <a:p>
            <a:pPr marL="457200" marR="0" lvl="2"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3200" dirty="0">
                <a:solidFill>
                  <a:srgbClr val="002060"/>
                </a:solidFill>
              </a:rPr>
              <a:t>WIRB knows local requirements and who must be notified at each institution</a:t>
            </a:r>
          </a:p>
          <a:p>
            <a:pPr marL="0" lvl="1" indent="0">
              <a:buFont typeface="Wingdings" panose="05000000000000000000" pitchFamily="2" charset="2"/>
              <a:buNone/>
            </a:pPr>
            <a:endParaRPr lang="en-US" sz="3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3200" dirty="0">
                <a:solidFill>
                  <a:prstClr val="black"/>
                </a:solidFill>
              </a:rPr>
              <a:t>WIRB has standing reliance agreements with over 3000 institutions. 2800 hospitals and 220 AMCs</a:t>
            </a:r>
          </a:p>
          <a:p>
            <a:pPr marL="457200" marR="0" lvl="2"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3200" dirty="0">
                <a:solidFill>
                  <a:srgbClr val="002060"/>
                </a:solidFill>
              </a:rPr>
              <a:t>Standing existing agreements with each institution – Pre-negotiated. No headache over reliance agreement.</a:t>
            </a:r>
          </a:p>
          <a:p>
            <a:pPr marL="457200" lvl="2" indent="0">
              <a:buFont typeface="Wingdings" panose="05000000000000000000" pitchFamily="2" charset="2"/>
              <a:buNone/>
            </a:pPr>
            <a:r>
              <a:rPr lang="en-US" sz="3200" dirty="0">
                <a:solidFill>
                  <a:srgbClr val="002060"/>
                </a:solidFill>
              </a:rPr>
              <a:t>Broader than most reliance agreements. </a:t>
            </a:r>
          </a:p>
          <a:p>
            <a:pPr marL="457200" lvl="2" indent="0">
              <a:buFont typeface="Wingdings" panose="05000000000000000000" pitchFamily="2" charset="2"/>
              <a:buNone/>
            </a:pPr>
            <a:r>
              <a:rPr lang="en-US" sz="3200" dirty="0">
                <a:solidFill>
                  <a:srgbClr val="002060"/>
                </a:solidFill>
              </a:rPr>
              <a:t>Reliance agreements include workflow requirements (“rules-of-the-road”) and template consent for each institution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3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3200" dirty="0">
                <a:solidFill>
                  <a:prstClr val="black"/>
                </a:solidFill>
              </a:rPr>
              <a:t>Institutional workflows are already embedded in our processes and technology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3200" dirty="0">
                <a:solidFill>
                  <a:srgbClr val="002060"/>
                </a:solidFill>
              </a:rPr>
              <a:t>Pre-negotiated in standing existing agreements. </a:t>
            </a:r>
            <a:endParaRPr lang="en-US" sz="3200" dirty="0">
              <a:solidFill>
                <a:prstClr val="black"/>
              </a:solidFill>
            </a:endParaRPr>
          </a:p>
          <a:p>
            <a:pPr marL="457200" lvl="5" indent="-234950"/>
            <a:r>
              <a:rPr lang="en-US" sz="3200" dirty="0">
                <a:solidFill>
                  <a:srgbClr val="002060"/>
                </a:solidFill>
              </a:rPr>
              <a:t>Gatekeeping functions</a:t>
            </a:r>
          </a:p>
          <a:p>
            <a:pPr marL="457200" marR="0" lvl="4" indent="-234950" algn="l"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rPr>
              <a:t>Workflows</a:t>
            </a:r>
          </a:p>
          <a:p>
            <a:pPr marL="457200" marR="0" lvl="3" indent="-234950" algn="l"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rPr>
              <a:t>Local context considerations </a:t>
            </a:r>
          </a:p>
          <a:p>
            <a:pPr marL="0" marR="0" lvl="0" indent="-23495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002060"/>
              </a:solidFill>
            </a:endParaRPr>
          </a:p>
          <a:p>
            <a:pPr marL="0" marR="0" lvl="0" indent="-23495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rPr>
              <a:t>Institutional template consents already integrated into our processes and technology</a:t>
            </a:r>
          </a:p>
          <a:p>
            <a:pPr marL="457200" lvl="2" indent="0">
              <a:buFont typeface="Wingdings" panose="05000000000000000000" pitchFamily="2" charset="2"/>
              <a:buNone/>
            </a:pPr>
            <a:r>
              <a:rPr lang="en-US" sz="3200" dirty="0">
                <a:solidFill>
                  <a:srgbClr val="002060"/>
                </a:solidFill>
              </a:rPr>
              <a:t>WIRB will adapt your ICF to the institution’s required template</a:t>
            </a:r>
          </a:p>
          <a:p>
            <a:pPr marL="457200" lvl="2" indent="0">
              <a:buFont typeface="Wingdings" panose="05000000000000000000" pitchFamily="2" charset="2"/>
              <a:buNone/>
            </a:pPr>
            <a:r>
              <a:rPr lang="en-US" sz="3200" dirty="0">
                <a:solidFill>
                  <a:srgbClr val="002060"/>
                </a:solidFill>
              </a:rPr>
              <a:t>No need for participating site to develop a local consent form</a:t>
            </a:r>
          </a:p>
          <a:p>
            <a:pPr marL="0" indent="0">
              <a:buFont typeface="Wingdings" panose="05000000000000000000" pitchFamily="2" charset="2"/>
              <a:buNone/>
            </a:pPr>
            <a:endParaRPr lang="en-US" sz="3200" dirty="0">
              <a:solidFill>
                <a:srgbClr val="002060"/>
              </a:solidFill>
            </a:endParaRPr>
          </a:p>
          <a:p>
            <a:pPr marL="0" indent="-568325">
              <a:buFont typeface="Wingdings" panose="05000000000000000000" pitchFamily="2" charset="2"/>
              <a:buChar char="ü"/>
            </a:pPr>
            <a:endParaRPr lang="en-US" sz="3200" dirty="0">
              <a:solidFill>
                <a:srgbClr val="002060"/>
              </a:solidFill>
            </a:endParaRPr>
          </a:p>
          <a:p>
            <a:pPr marL="0"/>
            <a:endParaRPr lang="en-US" dirty="0"/>
          </a:p>
        </p:txBody>
      </p:sp>
      <p:sp>
        <p:nvSpPr>
          <p:cNvPr id="4" name="Slide Number Placeholder 3"/>
          <p:cNvSpPr>
            <a:spLocks noGrp="1"/>
          </p:cNvSpPr>
          <p:nvPr>
            <p:ph type="sldNum" sz="quarter" idx="5"/>
          </p:nvPr>
        </p:nvSpPr>
        <p:spPr/>
        <p:txBody>
          <a:bodyPr/>
          <a:lstStyle/>
          <a:p>
            <a:fld id="{B4B2C77A-CDBC-4ECE-AE94-BAA0BD37D800}" type="slidenum">
              <a:rPr lang="en-GB" smtClean="0"/>
              <a:t>4</a:t>
            </a:fld>
            <a:endParaRPr lang="en-GB" dirty="0"/>
          </a:p>
        </p:txBody>
      </p:sp>
    </p:spTree>
    <p:extLst>
      <p:ext uri="{BB962C8B-B14F-4D97-AF65-F5344CB8AC3E}">
        <p14:creationId xmlns:p14="http://schemas.microsoft.com/office/powerpoint/2010/main" val="1346091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 out</a:t>
            </a:r>
            <a:r>
              <a:rPr lang="en-US" baseline="0" dirty="0" smtClean="0"/>
              <a:t> the Guide for Researchers</a:t>
            </a:r>
            <a:endParaRPr lang="en-US" dirty="0"/>
          </a:p>
        </p:txBody>
      </p:sp>
      <p:sp>
        <p:nvSpPr>
          <p:cNvPr id="4" name="Slide Number Placeholder 3"/>
          <p:cNvSpPr>
            <a:spLocks noGrp="1"/>
          </p:cNvSpPr>
          <p:nvPr>
            <p:ph type="sldNum" sz="quarter" idx="10"/>
          </p:nvPr>
        </p:nvSpPr>
        <p:spPr/>
        <p:txBody>
          <a:bodyPr/>
          <a:lstStyle/>
          <a:p>
            <a:fld id="{B4B2C77A-CDBC-4ECE-AE94-BAA0BD37D800}" type="slidenum">
              <a:rPr lang="en-GB" smtClean="0"/>
              <a:t>16</a:t>
            </a:fld>
            <a:endParaRPr lang="en-GB" dirty="0"/>
          </a:p>
        </p:txBody>
      </p:sp>
    </p:spTree>
    <p:extLst>
      <p:ext uri="{BB962C8B-B14F-4D97-AF65-F5344CB8AC3E}">
        <p14:creationId xmlns:p14="http://schemas.microsoft.com/office/powerpoint/2010/main" val="4036023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2C77A-CDBC-4ECE-AE94-BAA0BD37D800}" type="slidenum">
              <a:rPr lang="en-GB" smtClean="0"/>
              <a:t>17</a:t>
            </a:fld>
            <a:endParaRPr lang="en-GB" dirty="0"/>
          </a:p>
        </p:txBody>
      </p:sp>
    </p:spTree>
    <p:extLst>
      <p:ext uri="{BB962C8B-B14F-4D97-AF65-F5344CB8AC3E}">
        <p14:creationId xmlns:p14="http://schemas.microsoft.com/office/powerpoint/2010/main" val="1724500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2C77A-CDBC-4ECE-AE94-BAA0BD37D800}" type="slidenum">
              <a:rPr lang="en-GB" smtClean="0"/>
              <a:t>5</a:t>
            </a:fld>
            <a:endParaRPr lang="en-GB" dirty="0"/>
          </a:p>
        </p:txBody>
      </p:sp>
    </p:spTree>
    <p:extLst>
      <p:ext uri="{BB962C8B-B14F-4D97-AF65-F5344CB8AC3E}">
        <p14:creationId xmlns:p14="http://schemas.microsoft.com/office/powerpoint/2010/main" val="2910609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2C77A-CDBC-4ECE-AE94-BAA0BD37D800}" type="slidenum">
              <a:rPr lang="en-GB" smtClean="0"/>
              <a:t>6</a:t>
            </a:fld>
            <a:endParaRPr lang="en-GB" dirty="0"/>
          </a:p>
        </p:txBody>
      </p:sp>
    </p:spTree>
    <p:extLst>
      <p:ext uri="{BB962C8B-B14F-4D97-AF65-F5344CB8AC3E}">
        <p14:creationId xmlns:p14="http://schemas.microsoft.com/office/powerpoint/2010/main" val="158863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2C77A-CDBC-4ECE-AE94-BAA0BD37D800}" type="slidenum">
              <a:rPr lang="en-GB" smtClean="0"/>
              <a:t>7</a:t>
            </a:fld>
            <a:endParaRPr lang="en-GB" dirty="0"/>
          </a:p>
        </p:txBody>
      </p:sp>
    </p:spTree>
    <p:extLst>
      <p:ext uri="{BB962C8B-B14F-4D97-AF65-F5344CB8AC3E}">
        <p14:creationId xmlns:p14="http://schemas.microsoft.com/office/powerpoint/2010/main" val="426759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2C77A-CDBC-4ECE-AE94-BAA0BD37D800}" type="slidenum">
              <a:rPr lang="en-GB" smtClean="0"/>
              <a:t>8</a:t>
            </a:fld>
            <a:endParaRPr lang="en-GB" dirty="0"/>
          </a:p>
        </p:txBody>
      </p:sp>
    </p:spTree>
    <p:extLst>
      <p:ext uri="{BB962C8B-B14F-4D97-AF65-F5344CB8AC3E}">
        <p14:creationId xmlns:p14="http://schemas.microsoft.com/office/powerpoint/2010/main" val="105540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 out </a:t>
            </a:r>
            <a:r>
              <a:rPr lang="en-US" sz="1200" kern="1200" dirty="0" smtClean="0">
                <a:solidFill>
                  <a:schemeClr val="tx1"/>
                </a:solidFill>
                <a:effectLst/>
                <a:latin typeface="+mn-lt"/>
                <a:ea typeface="+mn-ea"/>
                <a:cs typeface="+mn-cs"/>
              </a:rPr>
              <a:t>investigators should familiarize themselves with the WIRB handbook and reporting timeframes</a:t>
            </a:r>
            <a:endParaRPr lang="en-US" dirty="0"/>
          </a:p>
        </p:txBody>
      </p:sp>
      <p:sp>
        <p:nvSpPr>
          <p:cNvPr id="4" name="Slide Number Placeholder 3"/>
          <p:cNvSpPr>
            <a:spLocks noGrp="1"/>
          </p:cNvSpPr>
          <p:nvPr>
            <p:ph type="sldNum" sz="quarter" idx="10"/>
          </p:nvPr>
        </p:nvSpPr>
        <p:spPr/>
        <p:txBody>
          <a:bodyPr/>
          <a:lstStyle/>
          <a:p>
            <a:fld id="{B4B2C77A-CDBC-4ECE-AE94-BAA0BD37D800}" type="slidenum">
              <a:rPr lang="en-GB" smtClean="0"/>
              <a:t>12</a:t>
            </a:fld>
            <a:endParaRPr lang="en-GB" dirty="0"/>
          </a:p>
        </p:txBody>
      </p:sp>
    </p:spTree>
    <p:extLst>
      <p:ext uri="{BB962C8B-B14F-4D97-AF65-F5344CB8AC3E}">
        <p14:creationId xmlns:p14="http://schemas.microsoft.com/office/powerpoint/2010/main" val="180925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2C77A-CDBC-4ECE-AE94-BAA0BD37D800}" type="slidenum">
              <a:rPr lang="en-GB" smtClean="0"/>
              <a:t>13</a:t>
            </a:fld>
            <a:endParaRPr lang="en-GB" dirty="0"/>
          </a:p>
        </p:txBody>
      </p:sp>
    </p:spTree>
    <p:extLst>
      <p:ext uri="{BB962C8B-B14F-4D97-AF65-F5344CB8AC3E}">
        <p14:creationId xmlns:p14="http://schemas.microsoft.com/office/powerpoint/2010/main" val="985589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Pointout</a:t>
            </a:r>
            <a:r>
              <a:rPr lang="en-US" dirty="0" smtClean="0"/>
              <a:t> that this step happens after the NIH </a:t>
            </a:r>
            <a:r>
              <a:rPr lang="en-US" dirty="0" err="1" smtClean="0"/>
              <a:t>IRBO</a:t>
            </a:r>
            <a:r>
              <a:rPr lang="en-US" dirty="0" smtClean="0"/>
              <a:t> has issued its Institutional Review Memo.  WIRB requires</a:t>
            </a:r>
            <a:r>
              <a:rPr lang="en-US" baseline="0" dirty="0" smtClean="0"/>
              <a:t> the memo to review </a:t>
            </a:r>
            <a:r>
              <a:rPr lang="en-US" baseline="0" smtClean="0"/>
              <a:t>the submission.</a:t>
            </a:r>
            <a:endParaRPr lang="en-US" dirty="0"/>
          </a:p>
        </p:txBody>
      </p:sp>
      <p:sp>
        <p:nvSpPr>
          <p:cNvPr id="4" name="Slide Number Placeholder 3"/>
          <p:cNvSpPr>
            <a:spLocks noGrp="1"/>
          </p:cNvSpPr>
          <p:nvPr>
            <p:ph type="sldNum" sz="quarter" idx="5"/>
          </p:nvPr>
        </p:nvSpPr>
        <p:spPr/>
        <p:txBody>
          <a:bodyPr/>
          <a:lstStyle/>
          <a:p>
            <a:fld id="{B4B2C77A-CDBC-4ECE-AE94-BAA0BD37D800}" type="slidenum">
              <a:rPr lang="en-GB" smtClean="0"/>
              <a:t>14</a:t>
            </a:fld>
            <a:endParaRPr lang="en-GB" dirty="0"/>
          </a:p>
        </p:txBody>
      </p:sp>
    </p:spTree>
    <p:extLst>
      <p:ext uri="{BB962C8B-B14F-4D97-AF65-F5344CB8AC3E}">
        <p14:creationId xmlns:p14="http://schemas.microsoft.com/office/powerpoint/2010/main" val="1497130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2C77A-CDBC-4ECE-AE94-BAA0BD37D800}" type="slidenum">
              <a:rPr lang="en-GB" smtClean="0"/>
              <a:t>15</a:t>
            </a:fld>
            <a:endParaRPr lang="en-GB" dirty="0"/>
          </a:p>
        </p:txBody>
      </p:sp>
    </p:spTree>
    <p:extLst>
      <p:ext uri="{BB962C8B-B14F-4D97-AF65-F5344CB8AC3E}">
        <p14:creationId xmlns:p14="http://schemas.microsoft.com/office/powerpoint/2010/main" val="1257092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9FC2D97A-8E8A-43AE-8A96-F7FBAC273833}"/>
              </a:ext>
            </a:extLst>
          </p:cNvPr>
          <p:cNvGrpSpPr/>
          <p:nvPr userDrawn="1"/>
        </p:nvGrpSpPr>
        <p:grpSpPr>
          <a:xfrm>
            <a:off x="12801599" y="0"/>
            <a:ext cx="5541231" cy="6521447"/>
            <a:chOff x="12675779" y="-640913"/>
            <a:chExt cx="5541231" cy="6521447"/>
          </a:xfrm>
        </p:grpSpPr>
        <p:sp>
          <p:nvSpPr>
            <p:cNvPr id="12" name="Hexagon 11">
              <a:extLst>
                <a:ext uri="{FF2B5EF4-FFF2-40B4-BE49-F238E27FC236}">
                  <a16:creationId xmlns:a16="http://schemas.microsoft.com/office/drawing/2014/main" xmlns="" id="{680DB859-2C8C-46D9-88FA-E10869945FA1}"/>
                </a:ext>
              </a:extLst>
            </p:cNvPr>
            <p:cNvSpPr/>
            <p:nvPr/>
          </p:nvSpPr>
          <p:spPr>
            <a:xfrm>
              <a:off x="15383606" y="4605114"/>
              <a:ext cx="1479488" cy="1275420"/>
            </a:xfrm>
            <a:prstGeom prst="hexagon">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Hexagon 12">
              <a:extLst>
                <a:ext uri="{FF2B5EF4-FFF2-40B4-BE49-F238E27FC236}">
                  <a16:creationId xmlns:a16="http://schemas.microsoft.com/office/drawing/2014/main" xmlns="" id="{36124A87-ECD2-4DE9-BBF7-A441E341FBD3}"/>
                </a:ext>
              </a:extLst>
            </p:cNvPr>
            <p:cNvSpPr/>
            <p:nvPr/>
          </p:nvSpPr>
          <p:spPr>
            <a:xfrm>
              <a:off x="15383606" y="111117"/>
              <a:ext cx="1479488" cy="1275420"/>
            </a:xfrm>
            <a:prstGeom prst="hexagon">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Hexagon 13">
              <a:extLst>
                <a:ext uri="{FF2B5EF4-FFF2-40B4-BE49-F238E27FC236}">
                  <a16:creationId xmlns:a16="http://schemas.microsoft.com/office/drawing/2014/main" xmlns="" id="{322C074B-BEA1-471B-92A8-1427D51227D0}"/>
                </a:ext>
              </a:extLst>
            </p:cNvPr>
            <p:cNvSpPr/>
            <p:nvPr/>
          </p:nvSpPr>
          <p:spPr>
            <a:xfrm>
              <a:off x="12675779" y="111117"/>
              <a:ext cx="1479488" cy="1275420"/>
            </a:xfrm>
            <a:prstGeom prst="hexagon">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xmlns="" id="{DA6ED462-6FF0-49F7-BB93-2D80B1687E8E}"/>
                </a:ext>
              </a:extLst>
            </p:cNvPr>
            <p:cNvGrpSpPr/>
            <p:nvPr/>
          </p:nvGrpSpPr>
          <p:grpSpPr>
            <a:xfrm>
              <a:off x="16737522" y="-640913"/>
              <a:ext cx="1479488" cy="5787598"/>
              <a:chOff x="9162108" y="1009923"/>
              <a:chExt cx="706170" cy="2762461"/>
            </a:xfrm>
            <a:solidFill>
              <a:schemeClr val="accent1"/>
            </a:solidFill>
          </p:grpSpPr>
          <p:sp>
            <p:nvSpPr>
              <p:cNvPr id="19" name="Hexagon 18">
                <a:extLst>
                  <a:ext uri="{FF2B5EF4-FFF2-40B4-BE49-F238E27FC236}">
                    <a16:creationId xmlns:a16="http://schemas.microsoft.com/office/drawing/2014/main" xmlns="" id="{3DB9CB09-6892-47DC-AB61-73CA86A6FF17}"/>
                  </a:ext>
                </a:extLst>
              </p:cNvPr>
              <p:cNvSpPr/>
              <p:nvPr/>
            </p:nvSpPr>
            <p:spPr>
              <a:xfrm>
                <a:off x="9162108" y="2445719"/>
                <a:ext cx="706170" cy="608767"/>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Hexagon 19">
                <a:extLst>
                  <a:ext uri="{FF2B5EF4-FFF2-40B4-BE49-F238E27FC236}">
                    <a16:creationId xmlns:a16="http://schemas.microsoft.com/office/drawing/2014/main" xmlns="" id="{93A54291-C7DD-4319-9535-8970FDAB2641}"/>
                  </a:ext>
                </a:extLst>
              </p:cNvPr>
              <p:cNvSpPr/>
              <p:nvPr/>
            </p:nvSpPr>
            <p:spPr>
              <a:xfrm>
                <a:off x="9162108" y="3163617"/>
                <a:ext cx="706170" cy="608767"/>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Hexagon 20">
                <a:extLst>
                  <a:ext uri="{FF2B5EF4-FFF2-40B4-BE49-F238E27FC236}">
                    <a16:creationId xmlns:a16="http://schemas.microsoft.com/office/drawing/2014/main" xmlns="" id="{F12D3343-5E90-490D-A4BA-968856203A9F}"/>
                  </a:ext>
                </a:extLst>
              </p:cNvPr>
              <p:cNvSpPr/>
              <p:nvPr/>
            </p:nvSpPr>
            <p:spPr>
              <a:xfrm>
                <a:off x="9162108" y="1009923"/>
                <a:ext cx="706170" cy="608767"/>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16" name="Hexagon 15">
              <a:extLst>
                <a:ext uri="{FF2B5EF4-FFF2-40B4-BE49-F238E27FC236}">
                  <a16:creationId xmlns:a16="http://schemas.microsoft.com/office/drawing/2014/main" xmlns="" id="{A309864A-D266-4256-B82F-527060E1AFDD}"/>
                </a:ext>
              </a:extLst>
            </p:cNvPr>
            <p:cNvSpPr/>
            <p:nvPr/>
          </p:nvSpPr>
          <p:spPr>
            <a:xfrm>
              <a:off x="14029694" y="2367206"/>
              <a:ext cx="1479488" cy="1275420"/>
            </a:xfrm>
            <a:prstGeom prst="hexagon">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7" name="Hexagon 16">
              <a:extLst>
                <a:ext uri="{FF2B5EF4-FFF2-40B4-BE49-F238E27FC236}">
                  <a16:creationId xmlns:a16="http://schemas.microsoft.com/office/drawing/2014/main" xmlns="" id="{7E0883A9-8C31-48B3-80B1-61FE8B4E6B69}"/>
                </a:ext>
              </a:extLst>
            </p:cNvPr>
            <p:cNvSpPr/>
            <p:nvPr/>
          </p:nvSpPr>
          <p:spPr>
            <a:xfrm>
              <a:off x="14029694" y="-640913"/>
              <a:ext cx="1479488" cy="127542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8" name="Hexagon 17">
              <a:extLst>
                <a:ext uri="{FF2B5EF4-FFF2-40B4-BE49-F238E27FC236}">
                  <a16:creationId xmlns:a16="http://schemas.microsoft.com/office/drawing/2014/main" xmlns="" id="{ECD323C4-49D9-4F6C-8758-0DAEEE87D44F}"/>
                </a:ext>
              </a:extLst>
            </p:cNvPr>
            <p:cNvSpPr/>
            <p:nvPr/>
          </p:nvSpPr>
          <p:spPr>
            <a:xfrm>
              <a:off x="14029694" y="863146"/>
              <a:ext cx="1479488" cy="1275420"/>
            </a:xfrm>
            <a:prstGeom prst="hexagon">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28" name="Rectangle 27">
            <a:extLst>
              <a:ext uri="{FF2B5EF4-FFF2-40B4-BE49-F238E27FC236}">
                <a16:creationId xmlns:a16="http://schemas.microsoft.com/office/drawing/2014/main" xmlns="" id="{214C7FBD-3946-423E-934F-0FCFBF943447}"/>
              </a:ext>
            </a:extLst>
          </p:cNvPr>
          <p:cNvSpPr/>
          <p:nvPr userDrawn="1"/>
        </p:nvSpPr>
        <p:spPr>
          <a:xfrm>
            <a:off x="12187952" y="-1533832"/>
            <a:ext cx="7889140" cy="111497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34" name="Picture 33">
            <a:extLst>
              <a:ext uri="{FF2B5EF4-FFF2-40B4-BE49-F238E27FC236}">
                <a16:creationId xmlns:a16="http://schemas.microsoft.com/office/drawing/2014/main" xmlns="" id="{52B1EB05-3401-4DF9-8EE4-008C437C1DC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5" name="Rectangle 34">
            <a:extLst>
              <a:ext uri="{FF2B5EF4-FFF2-40B4-BE49-F238E27FC236}">
                <a16:creationId xmlns:a16="http://schemas.microsoft.com/office/drawing/2014/main" xmlns="" id="{62664641-1CB3-4719-9D33-6E3814EAB119}"/>
              </a:ext>
            </a:extLst>
          </p:cNvPr>
          <p:cNvSpPr/>
          <p:nvPr userDrawn="1"/>
        </p:nvSpPr>
        <p:spPr>
          <a:xfrm>
            <a:off x="0" y="0"/>
            <a:ext cx="12192000" cy="6858000"/>
          </a:xfrm>
          <a:prstGeom prst="rect">
            <a:avLst/>
          </a:prstGeom>
          <a:solidFill>
            <a:schemeClr val="accent1">
              <a:alpha val="71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Picture 36">
            <a:extLst>
              <a:ext uri="{FF2B5EF4-FFF2-40B4-BE49-F238E27FC236}">
                <a16:creationId xmlns:a16="http://schemas.microsoft.com/office/drawing/2014/main" xmlns="" id="{AC6D4BCE-FA44-488E-AB03-BEA475D0E0F3}"/>
              </a:ext>
            </a:extLst>
          </p:cNvPr>
          <p:cNvPicPr>
            <a:picLocks noChangeAspect="1"/>
          </p:cNvPicPr>
          <p:nvPr userDrawn="1"/>
        </p:nvPicPr>
        <p:blipFill rotWithShape="1">
          <a:blip r:embed="rId3"/>
          <a:srcRect l="15498" t="40256"/>
          <a:stretch/>
        </p:blipFill>
        <p:spPr>
          <a:xfrm>
            <a:off x="0" y="0"/>
            <a:ext cx="4945633" cy="2709868"/>
          </a:xfrm>
          <a:prstGeom prst="rect">
            <a:avLst/>
          </a:prstGeom>
        </p:spPr>
      </p:pic>
      <p:pic>
        <p:nvPicPr>
          <p:cNvPr id="38" name="Picture 37">
            <a:extLst>
              <a:ext uri="{FF2B5EF4-FFF2-40B4-BE49-F238E27FC236}">
                <a16:creationId xmlns:a16="http://schemas.microsoft.com/office/drawing/2014/main" xmlns="" id="{5F49C77C-55AD-4C60-A9CE-E4CD12978F57}"/>
              </a:ext>
            </a:extLst>
          </p:cNvPr>
          <p:cNvPicPr>
            <a:picLocks noChangeAspect="1"/>
          </p:cNvPicPr>
          <p:nvPr userDrawn="1"/>
        </p:nvPicPr>
        <p:blipFill rotWithShape="1">
          <a:blip r:embed="rId4"/>
          <a:srcRect r="16148" b="20393"/>
          <a:stretch/>
        </p:blipFill>
        <p:spPr>
          <a:xfrm>
            <a:off x="6830512" y="2918461"/>
            <a:ext cx="5361489" cy="3939540"/>
          </a:xfrm>
          <a:prstGeom prst="rect">
            <a:avLst/>
          </a:prstGeom>
        </p:spPr>
      </p:pic>
      <p:pic>
        <p:nvPicPr>
          <p:cNvPr id="39" name="Graphic 38">
            <a:extLst>
              <a:ext uri="{FF2B5EF4-FFF2-40B4-BE49-F238E27FC236}">
                <a16:creationId xmlns:a16="http://schemas.microsoft.com/office/drawing/2014/main" xmlns="" id="{9C9F7886-DD85-424B-942B-A33B86AB3E0F}"/>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546860" y="985837"/>
            <a:ext cx="878070" cy="682943"/>
          </a:xfrm>
          <a:prstGeom prst="rect">
            <a:avLst/>
          </a:prstGeom>
        </p:spPr>
      </p:pic>
      <p:sp>
        <p:nvSpPr>
          <p:cNvPr id="40" name="Title 1">
            <a:extLst>
              <a:ext uri="{FF2B5EF4-FFF2-40B4-BE49-F238E27FC236}">
                <a16:creationId xmlns:a16="http://schemas.microsoft.com/office/drawing/2014/main" xmlns="" id="{E47EBB17-1F21-4497-94FB-E047AAF142A4}"/>
              </a:ext>
            </a:extLst>
          </p:cNvPr>
          <p:cNvSpPr>
            <a:spLocks noGrp="1"/>
          </p:cNvSpPr>
          <p:nvPr>
            <p:ph type="ctrTitle"/>
          </p:nvPr>
        </p:nvSpPr>
        <p:spPr>
          <a:xfrm>
            <a:off x="976958" y="2791294"/>
            <a:ext cx="6085047" cy="1275412"/>
          </a:xfrm>
          <a:prstGeom prst="rect">
            <a:avLst/>
          </a:prstGeom>
        </p:spPr>
        <p:txBody>
          <a:bodyPr anchor="ctr">
            <a:noAutofit/>
          </a:bodyPr>
          <a:lstStyle>
            <a:lvl1pPr marL="0" algn="l" defTabSz="914400" rtl="0" eaLnBrk="1" latinLnBrk="0" hangingPunct="1">
              <a:lnSpc>
                <a:spcPct val="90000"/>
              </a:lnSpc>
              <a:spcBef>
                <a:spcPct val="0"/>
              </a:spcBef>
              <a:buNone/>
              <a:defRPr lang="en-GB" sz="4400" b="1" kern="1200" dirty="0">
                <a:solidFill>
                  <a:schemeClr val="bg1"/>
                </a:solidFill>
                <a:latin typeface="+mj-lt"/>
                <a:ea typeface="+mj-ea"/>
                <a:cs typeface="+mj-cs"/>
              </a:defRPr>
            </a:lvl1pPr>
          </a:lstStyle>
          <a:p>
            <a:r>
              <a:rPr lang="en-US"/>
              <a:t>Click to edit Master title style</a:t>
            </a:r>
            <a:endParaRPr lang="en-GB"/>
          </a:p>
        </p:txBody>
      </p:sp>
    </p:spTree>
    <p:extLst>
      <p:ext uri="{BB962C8B-B14F-4D97-AF65-F5344CB8AC3E}">
        <p14:creationId xmlns:p14="http://schemas.microsoft.com/office/powerpoint/2010/main" val="213393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7CC0FF9-FE10-497E-BF13-12202B0CB441}"/>
              </a:ext>
            </a:extLst>
          </p:cNvPr>
          <p:cNvSpPr/>
          <p:nvPr userDrawn="1"/>
        </p:nvSpPr>
        <p:spPr>
          <a:xfrm>
            <a:off x="0" y="1016000"/>
            <a:ext cx="12192000" cy="5113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Title 1">
            <a:extLst>
              <a:ext uri="{FF2B5EF4-FFF2-40B4-BE49-F238E27FC236}">
                <a16:creationId xmlns:a16="http://schemas.microsoft.com/office/drawing/2014/main" xmlns="" id="{6E40A1EB-3BA6-49BE-8983-634974ECFC44}"/>
              </a:ext>
            </a:extLst>
          </p:cNvPr>
          <p:cNvSpPr>
            <a:spLocks noGrp="1"/>
          </p:cNvSpPr>
          <p:nvPr>
            <p:ph type="title" hasCustomPrompt="1"/>
          </p:nvPr>
        </p:nvSpPr>
        <p:spPr>
          <a:xfrm>
            <a:off x="515937" y="286307"/>
            <a:ext cx="8640063" cy="424732"/>
          </a:xfrm>
          <a:prstGeom prst="rect">
            <a:avLst/>
          </a:prstGeom>
        </p:spPr>
        <p:txBody>
          <a:bodyPr lIns="0" rIns="0">
            <a:spAutoFit/>
          </a:bodyPr>
          <a:lstStyle>
            <a:lvl1pPr marL="0" algn="l" defTabSz="914400" rtl="0" eaLnBrk="1" latinLnBrk="0" hangingPunct="1">
              <a:lnSpc>
                <a:spcPct val="90000"/>
              </a:lnSpc>
              <a:spcBef>
                <a:spcPct val="0"/>
              </a:spcBef>
              <a:buNone/>
              <a:defRPr lang="en-GB" sz="2400" b="1" kern="1200" dirty="0">
                <a:solidFill>
                  <a:schemeClr val="accent1"/>
                </a:solidFill>
                <a:latin typeface="+mj-lt"/>
                <a:ea typeface="+mj-ea"/>
                <a:cs typeface="+mj-cs"/>
              </a:defRPr>
            </a:lvl1pPr>
          </a:lstStyle>
          <a:p>
            <a:r>
              <a:rPr lang="en-US"/>
              <a:t>Click to edit master title style</a:t>
            </a:r>
            <a:endParaRPr lang="en-GB"/>
          </a:p>
        </p:txBody>
      </p:sp>
      <p:grpSp>
        <p:nvGrpSpPr>
          <p:cNvPr id="17" name="Group 16">
            <a:extLst>
              <a:ext uri="{FF2B5EF4-FFF2-40B4-BE49-F238E27FC236}">
                <a16:creationId xmlns:a16="http://schemas.microsoft.com/office/drawing/2014/main" xmlns="" id="{A9014C33-512A-4443-8CFD-71CF9F38DD9B}"/>
              </a:ext>
            </a:extLst>
          </p:cNvPr>
          <p:cNvGrpSpPr/>
          <p:nvPr userDrawn="1"/>
        </p:nvGrpSpPr>
        <p:grpSpPr>
          <a:xfrm>
            <a:off x="11092181" y="6260170"/>
            <a:ext cx="614044" cy="467000"/>
            <a:chOff x="609600" y="869276"/>
            <a:chExt cx="1882809" cy="1431938"/>
          </a:xfrm>
        </p:grpSpPr>
        <p:pic>
          <p:nvPicPr>
            <p:cNvPr id="18" name="Picture 2" descr="http://www.wcgclinical.com/wp-content/uploads/2013/12/WCG-LOGO-retina.png">
              <a:extLst>
                <a:ext uri="{FF2B5EF4-FFF2-40B4-BE49-F238E27FC236}">
                  <a16:creationId xmlns:a16="http://schemas.microsoft.com/office/drawing/2014/main" xmlns="" id="{0C4FEA03-4D8F-4FC9-91F1-6F6B0915D920}"/>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2"/>
            <a:stretch/>
          </p:blipFill>
          <p:spPr bwMode="auto">
            <a:xfrm>
              <a:off x="609600" y="1574800"/>
              <a:ext cx="1549400" cy="7264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wcgclinical.com/wp-content/uploads/2013/12/WCG-LOGO-retina.png">
              <a:extLst>
                <a:ext uri="{FF2B5EF4-FFF2-40B4-BE49-F238E27FC236}">
                  <a16:creationId xmlns:a16="http://schemas.microsoft.com/office/drawing/2014/main" xmlns="" id="{0F2E167D-FF93-4BE7-A98F-7A2647EFFA28}"/>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743109" y="869276"/>
              <a:ext cx="749300" cy="77004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a:extLst>
              <a:ext uri="{FF2B5EF4-FFF2-40B4-BE49-F238E27FC236}">
                <a16:creationId xmlns:a16="http://schemas.microsoft.com/office/drawing/2014/main" xmlns="" id="{5E34D6E5-E363-4CAD-93AA-6E18D68FC3F3}"/>
              </a:ext>
            </a:extLst>
          </p:cNvPr>
          <p:cNvSpPr>
            <a:spLocks noGrp="1"/>
          </p:cNvSpPr>
          <p:nvPr>
            <p:ph type="sldNum" sz="quarter" idx="10"/>
          </p:nvPr>
        </p:nvSpPr>
        <p:spPr/>
        <p:txBody>
          <a:bodyPr/>
          <a:lstStyle/>
          <a:p>
            <a:fld id="{5906E207-AC11-49F8-9594-E8798F70EED4}" type="slidenum">
              <a:rPr lang="en-US" smtClean="0"/>
              <a:pPr/>
              <a:t>‹#›</a:t>
            </a:fld>
            <a:endParaRPr lang="en-US" dirty="0"/>
          </a:p>
        </p:txBody>
      </p:sp>
    </p:spTree>
    <p:extLst>
      <p:ext uri="{BB962C8B-B14F-4D97-AF65-F5344CB8AC3E}">
        <p14:creationId xmlns:p14="http://schemas.microsoft.com/office/powerpoint/2010/main" val="350220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251" userDrawn="1">
          <p15:clr>
            <a:srgbClr val="FBAE40"/>
          </p15:clr>
        </p15:guide>
        <p15:guide id="2" pos="3840">
          <p15:clr>
            <a:srgbClr val="FBAE40"/>
          </p15:clr>
        </p15:guide>
        <p15:guide id="3" orient="horz" pos="640">
          <p15:clr>
            <a:srgbClr val="FBAE40"/>
          </p15:clr>
        </p15:guide>
        <p15:guide id="4" orient="horz" pos="3861">
          <p15:clr>
            <a:srgbClr val="FBAE40"/>
          </p15:clr>
        </p15:guide>
        <p15:guide id="5" pos="7355">
          <p15:clr>
            <a:srgbClr val="FBAE40"/>
          </p15:clr>
        </p15:guide>
        <p15:guide id="6" pos="32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Imag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6E40A1EB-3BA6-49BE-8983-634974ECFC44}"/>
              </a:ext>
            </a:extLst>
          </p:cNvPr>
          <p:cNvSpPr>
            <a:spLocks noGrp="1"/>
          </p:cNvSpPr>
          <p:nvPr>
            <p:ph type="title" hasCustomPrompt="1"/>
          </p:nvPr>
        </p:nvSpPr>
        <p:spPr>
          <a:xfrm>
            <a:off x="515937" y="286307"/>
            <a:ext cx="8640063" cy="424732"/>
          </a:xfrm>
          <a:prstGeom prst="rect">
            <a:avLst/>
          </a:prstGeom>
        </p:spPr>
        <p:txBody>
          <a:bodyPr lIns="0" rIns="0">
            <a:spAutoFit/>
          </a:bodyPr>
          <a:lstStyle>
            <a:lvl1pPr marL="0" algn="l" defTabSz="914400" rtl="0" eaLnBrk="1" latinLnBrk="0" hangingPunct="1">
              <a:lnSpc>
                <a:spcPct val="90000"/>
              </a:lnSpc>
              <a:spcBef>
                <a:spcPct val="0"/>
              </a:spcBef>
              <a:buNone/>
              <a:defRPr lang="en-GB" sz="2400" b="1" kern="1200" dirty="0">
                <a:solidFill>
                  <a:schemeClr val="accent1"/>
                </a:solidFill>
                <a:latin typeface="+mj-lt"/>
                <a:ea typeface="+mj-ea"/>
                <a:cs typeface="+mj-cs"/>
              </a:defRPr>
            </a:lvl1pPr>
          </a:lstStyle>
          <a:p>
            <a:r>
              <a:rPr lang="en-US"/>
              <a:t>Click to edit master title style</a:t>
            </a:r>
            <a:endParaRPr lang="en-GB"/>
          </a:p>
        </p:txBody>
      </p:sp>
      <p:sp>
        <p:nvSpPr>
          <p:cNvPr id="7" name="Rectangle 6">
            <a:extLst>
              <a:ext uri="{FF2B5EF4-FFF2-40B4-BE49-F238E27FC236}">
                <a16:creationId xmlns:a16="http://schemas.microsoft.com/office/drawing/2014/main" xmlns="" id="{CA5A5BF8-5850-4BD4-B3EB-CE3B4E0269DD}"/>
              </a:ext>
            </a:extLst>
          </p:cNvPr>
          <p:cNvSpPr/>
          <p:nvPr userDrawn="1"/>
        </p:nvSpPr>
        <p:spPr>
          <a:xfrm>
            <a:off x="0" y="1030147"/>
            <a:ext cx="12192000" cy="5116010"/>
          </a:xfrm>
          <a:prstGeom prst="rect">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lumMod val="65000"/>
                  <a:lumOff val="35000"/>
                </a:prstClr>
              </a:solidFill>
            </a:endParaRPr>
          </a:p>
        </p:txBody>
      </p:sp>
      <p:grpSp>
        <p:nvGrpSpPr>
          <p:cNvPr id="8" name="Group 7">
            <a:extLst>
              <a:ext uri="{FF2B5EF4-FFF2-40B4-BE49-F238E27FC236}">
                <a16:creationId xmlns:a16="http://schemas.microsoft.com/office/drawing/2014/main" xmlns="" id="{5A997955-224D-4418-90F0-BD01173ECE4B}"/>
              </a:ext>
            </a:extLst>
          </p:cNvPr>
          <p:cNvGrpSpPr/>
          <p:nvPr userDrawn="1"/>
        </p:nvGrpSpPr>
        <p:grpSpPr>
          <a:xfrm>
            <a:off x="7992318" y="2994527"/>
            <a:ext cx="5213591" cy="4040572"/>
            <a:chOff x="2671786" y="1476587"/>
            <a:chExt cx="4644702" cy="3599679"/>
          </a:xfrm>
        </p:grpSpPr>
        <p:sp>
          <p:nvSpPr>
            <p:cNvPr id="9" name="Hexagon 8">
              <a:extLst>
                <a:ext uri="{FF2B5EF4-FFF2-40B4-BE49-F238E27FC236}">
                  <a16:creationId xmlns:a16="http://schemas.microsoft.com/office/drawing/2014/main" xmlns="" id="{83DDB007-3C5D-4B26-B4E4-F0F0ABE4C922}"/>
                </a:ext>
              </a:extLst>
            </p:cNvPr>
            <p:cNvSpPr/>
            <p:nvPr/>
          </p:nvSpPr>
          <p:spPr>
            <a:xfrm>
              <a:off x="5281338" y="2198264"/>
              <a:ext cx="1669963" cy="1439623"/>
            </a:xfrm>
            <a:prstGeom prst="hexagon">
              <a:avLst/>
            </a:prstGeom>
            <a:noFill/>
            <a:ln>
              <a:solidFill>
                <a:schemeClr val="bg1">
                  <a:alpha val="2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lumMod val="65000"/>
                    <a:lumOff val="35000"/>
                  </a:prstClr>
                </a:solidFill>
              </a:endParaRPr>
            </a:p>
          </p:txBody>
        </p:sp>
        <p:sp>
          <p:nvSpPr>
            <p:cNvPr id="10" name="Hexagon 9">
              <a:extLst>
                <a:ext uri="{FF2B5EF4-FFF2-40B4-BE49-F238E27FC236}">
                  <a16:creationId xmlns:a16="http://schemas.microsoft.com/office/drawing/2014/main" xmlns="" id="{9E4B7901-A2A5-4546-997B-B80FEE2FDD9E}"/>
                </a:ext>
              </a:extLst>
            </p:cNvPr>
            <p:cNvSpPr/>
            <p:nvPr/>
          </p:nvSpPr>
          <p:spPr>
            <a:xfrm>
              <a:off x="4341750" y="2199507"/>
              <a:ext cx="1669963" cy="1439623"/>
            </a:xfrm>
            <a:prstGeom prst="hexagon">
              <a:avLst/>
            </a:prstGeom>
            <a:noFill/>
            <a:ln>
              <a:solidFill>
                <a:schemeClr val="bg1">
                  <a:alpha val="2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lumMod val="65000"/>
                    <a:lumOff val="35000"/>
                  </a:prstClr>
                </a:solidFill>
              </a:endParaRPr>
            </a:p>
          </p:txBody>
        </p:sp>
        <p:sp>
          <p:nvSpPr>
            <p:cNvPr id="11" name="Hexagon 10">
              <a:extLst>
                <a:ext uri="{FF2B5EF4-FFF2-40B4-BE49-F238E27FC236}">
                  <a16:creationId xmlns:a16="http://schemas.microsoft.com/office/drawing/2014/main" xmlns="" id="{9158BEA3-4819-45C2-BBF9-B52762C74898}"/>
                </a:ext>
              </a:extLst>
            </p:cNvPr>
            <p:cNvSpPr/>
            <p:nvPr/>
          </p:nvSpPr>
          <p:spPr>
            <a:xfrm>
              <a:off x="3976563" y="2918075"/>
              <a:ext cx="1669963" cy="1439623"/>
            </a:xfrm>
            <a:prstGeom prst="hexagon">
              <a:avLst/>
            </a:prstGeom>
            <a:noFill/>
            <a:ln>
              <a:solidFill>
                <a:schemeClr val="bg1">
                  <a:alpha val="2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lumMod val="65000"/>
                    <a:lumOff val="35000"/>
                  </a:prstClr>
                </a:solidFill>
              </a:endParaRPr>
            </a:p>
          </p:txBody>
        </p:sp>
        <p:sp>
          <p:nvSpPr>
            <p:cNvPr id="12" name="Hexagon 11">
              <a:extLst>
                <a:ext uri="{FF2B5EF4-FFF2-40B4-BE49-F238E27FC236}">
                  <a16:creationId xmlns:a16="http://schemas.microsoft.com/office/drawing/2014/main" xmlns="" id="{422A8B25-3C0D-4681-B9BD-AC7BEA14D4E4}"/>
                </a:ext>
              </a:extLst>
            </p:cNvPr>
            <p:cNvSpPr/>
            <p:nvPr/>
          </p:nvSpPr>
          <p:spPr>
            <a:xfrm>
              <a:off x="4341750" y="3636643"/>
              <a:ext cx="1669963" cy="1439623"/>
            </a:xfrm>
            <a:prstGeom prst="hexagon">
              <a:avLst/>
            </a:prstGeom>
            <a:noFill/>
            <a:ln>
              <a:solidFill>
                <a:schemeClr val="bg1">
                  <a:alpha val="2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lumMod val="65000"/>
                    <a:lumOff val="35000"/>
                  </a:prstClr>
                </a:solidFill>
              </a:endParaRPr>
            </a:p>
          </p:txBody>
        </p:sp>
        <p:sp>
          <p:nvSpPr>
            <p:cNvPr id="15" name="Hexagon 14">
              <a:extLst>
                <a:ext uri="{FF2B5EF4-FFF2-40B4-BE49-F238E27FC236}">
                  <a16:creationId xmlns:a16="http://schemas.microsoft.com/office/drawing/2014/main" xmlns="" id="{C01B0655-CE46-4DE7-BD64-6A76389EBE4F}"/>
                </a:ext>
              </a:extLst>
            </p:cNvPr>
            <p:cNvSpPr/>
            <p:nvPr/>
          </p:nvSpPr>
          <p:spPr>
            <a:xfrm>
              <a:off x="5281337" y="3636643"/>
              <a:ext cx="1669963" cy="1439623"/>
            </a:xfrm>
            <a:prstGeom prst="hexagon">
              <a:avLst/>
            </a:prstGeom>
            <a:noFill/>
            <a:ln>
              <a:solidFill>
                <a:schemeClr val="bg1">
                  <a:alpha val="2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lumMod val="65000"/>
                    <a:lumOff val="35000"/>
                  </a:prstClr>
                </a:solidFill>
              </a:endParaRPr>
            </a:p>
          </p:txBody>
        </p:sp>
        <p:sp>
          <p:nvSpPr>
            <p:cNvPr id="16" name="Hexagon 15">
              <a:extLst>
                <a:ext uri="{FF2B5EF4-FFF2-40B4-BE49-F238E27FC236}">
                  <a16:creationId xmlns:a16="http://schemas.microsoft.com/office/drawing/2014/main" xmlns="" id="{4B92E422-2066-4A8B-AF9C-99F2B0225074}"/>
                </a:ext>
              </a:extLst>
            </p:cNvPr>
            <p:cNvSpPr/>
            <p:nvPr/>
          </p:nvSpPr>
          <p:spPr>
            <a:xfrm>
              <a:off x="5646525" y="2918075"/>
              <a:ext cx="1669963" cy="1439623"/>
            </a:xfrm>
            <a:prstGeom prst="hexagon">
              <a:avLst/>
            </a:prstGeom>
            <a:noFill/>
            <a:ln>
              <a:solidFill>
                <a:schemeClr val="bg1">
                  <a:alpha val="2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lumMod val="65000"/>
                    <a:lumOff val="35000"/>
                  </a:prstClr>
                </a:solidFill>
              </a:endParaRPr>
            </a:p>
          </p:txBody>
        </p:sp>
        <p:sp>
          <p:nvSpPr>
            <p:cNvPr id="20" name="Hexagon 19">
              <a:extLst>
                <a:ext uri="{FF2B5EF4-FFF2-40B4-BE49-F238E27FC236}">
                  <a16:creationId xmlns:a16="http://schemas.microsoft.com/office/drawing/2014/main" xmlns="" id="{DAC76E02-0B40-48D1-AF76-431A508AB303}"/>
                </a:ext>
              </a:extLst>
            </p:cNvPr>
            <p:cNvSpPr/>
            <p:nvPr/>
          </p:nvSpPr>
          <p:spPr>
            <a:xfrm>
              <a:off x="2671786" y="3636643"/>
              <a:ext cx="1669963" cy="1439623"/>
            </a:xfrm>
            <a:prstGeom prst="hexagon">
              <a:avLst/>
            </a:prstGeom>
            <a:noFill/>
            <a:ln>
              <a:solidFill>
                <a:schemeClr val="bg1">
                  <a:alpha val="2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lumMod val="65000"/>
                    <a:lumOff val="35000"/>
                  </a:prstClr>
                </a:solidFill>
              </a:endParaRPr>
            </a:p>
          </p:txBody>
        </p:sp>
        <p:sp>
          <p:nvSpPr>
            <p:cNvPr id="21" name="Hexagon 20">
              <a:extLst>
                <a:ext uri="{FF2B5EF4-FFF2-40B4-BE49-F238E27FC236}">
                  <a16:creationId xmlns:a16="http://schemas.microsoft.com/office/drawing/2014/main" xmlns="" id="{2D392727-6831-4D75-A080-D72A58D11DFE}"/>
                </a:ext>
              </a:extLst>
            </p:cNvPr>
            <p:cNvSpPr/>
            <p:nvPr/>
          </p:nvSpPr>
          <p:spPr>
            <a:xfrm>
              <a:off x="5646525" y="1476587"/>
              <a:ext cx="1669963" cy="1439623"/>
            </a:xfrm>
            <a:prstGeom prst="hexagon">
              <a:avLst/>
            </a:prstGeom>
            <a:noFill/>
            <a:ln>
              <a:solidFill>
                <a:schemeClr val="bg1">
                  <a:alpha val="2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lumMod val="65000"/>
                    <a:lumOff val="35000"/>
                  </a:prstClr>
                </a:solidFill>
              </a:endParaRPr>
            </a:p>
          </p:txBody>
        </p:sp>
      </p:grpSp>
      <p:grpSp>
        <p:nvGrpSpPr>
          <p:cNvPr id="17" name="Group 16">
            <a:extLst>
              <a:ext uri="{FF2B5EF4-FFF2-40B4-BE49-F238E27FC236}">
                <a16:creationId xmlns:a16="http://schemas.microsoft.com/office/drawing/2014/main" xmlns="" id="{A9014C33-512A-4443-8CFD-71CF9F38DD9B}"/>
              </a:ext>
            </a:extLst>
          </p:cNvPr>
          <p:cNvGrpSpPr/>
          <p:nvPr userDrawn="1"/>
        </p:nvGrpSpPr>
        <p:grpSpPr>
          <a:xfrm>
            <a:off x="11092181" y="6260170"/>
            <a:ext cx="614044" cy="467000"/>
            <a:chOff x="609600" y="869276"/>
            <a:chExt cx="1882809" cy="1431938"/>
          </a:xfrm>
        </p:grpSpPr>
        <p:pic>
          <p:nvPicPr>
            <p:cNvPr id="18" name="Picture 2" descr="http://www.wcgclinical.com/wp-content/uploads/2013/12/WCG-LOGO-retina.png">
              <a:extLst>
                <a:ext uri="{FF2B5EF4-FFF2-40B4-BE49-F238E27FC236}">
                  <a16:creationId xmlns:a16="http://schemas.microsoft.com/office/drawing/2014/main" xmlns="" id="{0C4FEA03-4D8F-4FC9-91F1-6F6B0915D920}"/>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2"/>
            <a:stretch/>
          </p:blipFill>
          <p:spPr bwMode="auto">
            <a:xfrm>
              <a:off x="609600" y="1574800"/>
              <a:ext cx="1549400" cy="7264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wcgclinical.com/wp-content/uploads/2013/12/WCG-LOGO-retina.png">
              <a:extLst>
                <a:ext uri="{FF2B5EF4-FFF2-40B4-BE49-F238E27FC236}">
                  <a16:creationId xmlns:a16="http://schemas.microsoft.com/office/drawing/2014/main" xmlns="" id="{0F2E167D-FF93-4BE7-A98F-7A2647EFFA28}"/>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743109" y="869276"/>
              <a:ext cx="749300" cy="77004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a:extLst>
              <a:ext uri="{FF2B5EF4-FFF2-40B4-BE49-F238E27FC236}">
                <a16:creationId xmlns:a16="http://schemas.microsoft.com/office/drawing/2014/main" xmlns="" id="{878801B0-D4EF-4405-AEC9-DBC3E4698BBD}"/>
              </a:ext>
            </a:extLst>
          </p:cNvPr>
          <p:cNvSpPr>
            <a:spLocks noGrp="1"/>
          </p:cNvSpPr>
          <p:nvPr>
            <p:ph type="sldNum" sz="quarter" idx="10"/>
          </p:nvPr>
        </p:nvSpPr>
        <p:spPr/>
        <p:txBody>
          <a:bodyPr/>
          <a:lstStyle/>
          <a:p>
            <a:fld id="{5906E207-AC11-49F8-9594-E8798F70EED4}" type="slidenum">
              <a:rPr lang="en-US" smtClean="0"/>
              <a:pPr/>
              <a:t>‹#›</a:t>
            </a:fld>
            <a:endParaRPr lang="en-US" dirty="0"/>
          </a:p>
        </p:txBody>
      </p:sp>
    </p:spTree>
    <p:extLst>
      <p:ext uri="{BB962C8B-B14F-4D97-AF65-F5344CB8AC3E}">
        <p14:creationId xmlns:p14="http://schemas.microsoft.com/office/powerpoint/2010/main" val="411901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251">
          <p15:clr>
            <a:srgbClr val="FBAE40"/>
          </p15:clr>
        </p15:guide>
        <p15:guide id="2" pos="3840">
          <p15:clr>
            <a:srgbClr val="FBAE40"/>
          </p15:clr>
        </p15:guide>
        <p15:guide id="3" orient="horz" pos="640">
          <p15:clr>
            <a:srgbClr val="FBAE40"/>
          </p15:clr>
        </p15:guide>
        <p15:guide id="4" orient="horz" pos="3861">
          <p15:clr>
            <a:srgbClr val="FBAE40"/>
          </p15:clr>
        </p15:guide>
        <p15:guide id="5" pos="7355">
          <p15:clr>
            <a:srgbClr val="FBAE40"/>
          </p15:clr>
        </p15:guide>
        <p15:guide id="6" pos="32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ank)">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xmlns="" id="{1FF9C7FC-349F-4377-9048-7CF5C3C88748}"/>
              </a:ext>
            </a:extLst>
          </p:cNvPr>
          <p:cNvSpPr>
            <a:spLocks noGrp="1"/>
          </p:cNvSpPr>
          <p:nvPr>
            <p:ph type="title" hasCustomPrompt="1"/>
          </p:nvPr>
        </p:nvSpPr>
        <p:spPr>
          <a:xfrm>
            <a:off x="515937" y="286307"/>
            <a:ext cx="8640063" cy="424732"/>
          </a:xfrm>
          <a:prstGeom prst="rect">
            <a:avLst/>
          </a:prstGeom>
        </p:spPr>
        <p:txBody>
          <a:bodyPr lIns="0" rIns="0">
            <a:spAutoFit/>
          </a:bodyPr>
          <a:lstStyle>
            <a:lvl1pPr marL="0" algn="l" defTabSz="914400" rtl="0" eaLnBrk="1" latinLnBrk="0" hangingPunct="1">
              <a:lnSpc>
                <a:spcPct val="90000"/>
              </a:lnSpc>
              <a:spcBef>
                <a:spcPct val="0"/>
              </a:spcBef>
              <a:buNone/>
              <a:defRPr lang="en-GB" sz="2400" b="1" kern="1200" dirty="0">
                <a:solidFill>
                  <a:schemeClr val="accent1"/>
                </a:solidFill>
                <a:latin typeface="+mj-lt"/>
                <a:ea typeface="+mj-ea"/>
                <a:cs typeface="+mj-cs"/>
              </a:defRPr>
            </a:lvl1pPr>
          </a:lstStyle>
          <a:p>
            <a:r>
              <a:rPr lang="en-US"/>
              <a:t>Click to edit master title style</a:t>
            </a:r>
            <a:endParaRPr lang="en-GB"/>
          </a:p>
        </p:txBody>
      </p:sp>
      <p:grpSp>
        <p:nvGrpSpPr>
          <p:cNvPr id="11" name="Group 10">
            <a:extLst>
              <a:ext uri="{FF2B5EF4-FFF2-40B4-BE49-F238E27FC236}">
                <a16:creationId xmlns:a16="http://schemas.microsoft.com/office/drawing/2014/main" xmlns="" id="{BD786156-1EA6-49B9-8606-685238B4A577}"/>
              </a:ext>
            </a:extLst>
          </p:cNvPr>
          <p:cNvGrpSpPr/>
          <p:nvPr userDrawn="1"/>
        </p:nvGrpSpPr>
        <p:grpSpPr>
          <a:xfrm>
            <a:off x="11092181" y="6260170"/>
            <a:ext cx="614044" cy="467000"/>
            <a:chOff x="609600" y="869276"/>
            <a:chExt cx="1882809" cy="1431938"/>
          </a:xfrm>
        </p:grpSpPr>
        <p:pic>
          <p:nvPicPr>
            <p:cNvPr id="12" name="Picture 2" descr="http://www.wcgclinical.com/wp-content/uploads/2013/12/WCG-LOGO-retina.png">
              <a:extLst>
                <a:ext uri="{FF2B5EF4-FFF2-40B4-BE49-F238E27FC236}">
                  <a16:creationId xmlns:a16="http://schemas.microsoft.com/office/drawing/2014/main" xmlns="" id="{64FF5260-7A3B-457F-B9D5-5E6D2659EE27}"/>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2"/>
            <a:stretch/>
          </p:blipFill>
          <p:spPr bwMode="auto">
            <a:xfrm>
              <a:off x="609600" y="1574800"/>
              <a:ext cx="1549400" cy="7264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wcgclinical.com/wp-content/uploads/2013/12/WCG-LOGO-retina.png">
              <a:extLst>
                <a:ext uri="{FF2B5EF4-FFF2-40B4-BE49-F238E27FC236}">
                  <a16:creationId xmlns:a16="http://schemas.microsoft.com/office/drawing/2014/main" xmlns="" id="{11948ABF-7A44-4AB4-9134-349BA7F08C99}"/>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743109" y="869276"/>
              <a:ext cx="749300" cy="77004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a:extLst>
              <a:ext uri="{FF2B5EF4-FFF2-40B4-BE49-F238E27FC236}">
                <a16:creationId xmlns:a16="http://schemas.microsoft.com/office/drawing/2014/main" xmlns="" id="{EE03A354-77E9-4C43-816B-11B70DB75C36}"/>
              </a:ext>
            </a:extLst>
          </p:cNvPr>
          <p:cNvSpPr>
            <a:spLocks noGrp="1"/>
          </p:cNvSpPr>
          <p:nvPr>
            <p:ph type="sldNum" sz="quarter" idx="10"/>
          </p:nvPr>
        </p:nvSpPr>
        <p:spPr/>
        <p:txBody>
          <a:bodyPr/>
          <a:lstStyle/>
          <a:p>
            <a:fld id="{230712B2-FA8C-454E-9770-F7D10B71A9C4}" type="slidenum">
              <a:rPr lang="en-US" smtClean="0"/>
              <a:pPr/>
              <a:t>‹#›</a:t>
            </a:fld>
            <a:endParaRPr lang="en-US" dirty="0"/>
          </a:p>
        </p:txBody>
      </p:sp>
    </p:spTree>
    <p:extLst>
      <p:ext uri="{BB962C8B-B14F-4D97-AF65-F5344CB8AC3E}">
        <p14:creationId xmlns:p14="http://schemas.microsoft.com/office/powerpoint/2010/main" val="393666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251" userDrawn="1">
          <p15:clr>
            <a:srgbClr val="FBAE40"/>
          </p15:clr>
        </p15:guide>
        <p15:guide id="2" pos="3840">
          <p15:clr>
            <a:srgbClr val="FBAE40"/>
          </p15:clr>
        </p15:guide>
        <p15:guide id="3" orient="horz" pos="640" userDrawn="1">
          <p15:clr>
            <a:srgbClr val="FBAE40"/>
          </p15:clr>
        </p15:guide>
        <p15:guide id="4" orient="horz" pos="3861" userDrawn="1">
          <p15:clr>
            <a:srgbClr val="FBAE40"/>
          </p15:clr>
        </p15:guide>
        <p15:guide id="5" pos="7355" userDrawn="1">
          <p15:clr>
            <a:srgbClr val="FBAE40"/>
          </p15:clr>
        </p15:guide>
        <p15:guide id="6" pos="3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Blank)">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xmlns="" id="{1FF9C7FC-349F-4377-9048-7CF5C3C88748}"/>
              </a:ext>
            </a:extLst>
          </p:cNvPr>
          <p:cNvSpPr>
            <a:spLocks noGrp="1"/>
          </p:cNvSpPr>
          <p:nvPr>
            <p:ph type="title" hasCustomPrompt="1"/>
          </p:nvPr>
        </p:nvSpPr>
        <p:spPr>
          <a:xfrm>
            <a:off x="515937" y="286307"/>
            <a:ext cx="8640063" cy="424732"/>
          </a:xfrm>
          <a:prstGeom prst="rect">
            <a:avLst/>
          </a:prstGeom>
        </p:spPr>
        <p:txBody>
          <a:bodyPr lIns="0" rIns="0">
            <a:spAutoFit/>
          </a:bodyPr>
          <a:lstStyle>
            <a:lvl1pPr marL="0" algn="l" defTabSz="914400" rtl="0" eaLnBrk="1" latinLnBrk="0" hangingPunct="1">
              <a:lnSpc>
                <a:spcPct val="90000"/>
              </a:lnSpc>
              <a:spcBef>
                <a:spcPct val="0"/>
              </a:spcBef>
              <a:buNone/>
              <a:defRPr lang="en-GB" sz="2400" b="1" kern="1200" dirty="0">
                <a:solidFill>
                  <a:schemeClr val="accent1"/>
                </a:solidFill>
                <a:latin typeface="+mj-lt"/>
                <a:ea typeface="+mj-ea"/>
                <a:cs typeface="+mj-cs"/>
              </a:defRPr>
            </a:lvl1pPr>
          </a:lstStyle>
          <a:p>
            <a:r>
              <a:rPr lang="en-US"/>
              <a:t>Click to edit master title style</a:t>
            </a:r>
            <a:endParaRPr lang="en-GB"/>
          </a:p>
        </p:txBody>
      </p:sp>
      <p:grpSp>
        <p:nvGrpSpPr>
          <p:cNvPr id="11" name="Group 10">
            <a:extLst>
              <a:ext uri="{FF2B5EF4-FFF2-40B4-BE49-F238E27FC236}">
                <a16:creationId xmlns:a16="http://schemas.microsoft.com/office/drawing/2014/main" xmlns="" id="{BD786156-1EA6-49B9-8606-685238B4A577}"/>
              </a:ext>
            </a:extLst>
          </p:cNvPr>
          <p:cNvGrpSpPr/>
          <p:nvPr userDrawn="1"/>
        </p:nvGrpSpPr>
        <p:grpSpPr>
          <a:xfrm>
            <a:off x="11092181" y="6260170"/>
            <a:ext cx="614044" cy="467000"/>
            <a:chOff x="609600" y="869276"/>
            <a:chExt cx="1882809" cy="1431938"/>
          </a:xfrm>
        </p:grpSpPr>
        <p:pic>
          <p:nvPicPr>
            <p:cNvPr id="12" name="Picture 2" descr="http://www.wcgclinical.com/wp-content/uploads/2013/12/WCG-LOGO-retina.png">
              <a:extLst>
                <a:ext uri="{FF2B5EF4-FFF2-40B4-BE49-F238E27FC236}">
                  <a16:creationId xmlns:a16="http://schemas.microsoft.com/office/drawing/2014/main" xmlns="" id="{64FF5260-7A3B-457F-B9D5-5E6D2659EE27}"/>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2"/>
            <a:stretch/>
          </p:blipFill>
          <p:spPr bwMode="auto">
            <a:xfrm>
              <a:off x="609600" y="1574800"/>
              <a:ext cx="1549400" cy="7264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wcgclinical.com/wp-content/uploads/2013/12/WCG-LOGO-retina.png">
              <a:extLst>
                <a:ext uri="{FF2B5EF4-FFF2-40B4-BE49-F238E27FC236}">
                  <a16:creationId xmlns:a16="http://schemas.microsoft.com/office/drawing/2014/main" xmlns="" id="{11948ABF-7A44-4AB4-9134-349BA7F08C99}"/>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743109" y="869276"/>
              <a:ext cx="749300" cy="7700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xmlns="" id="{7152A379-351E-45C1-87F5-121C8A67C0EB}"/>
              </a:ext>
            </a:extLst>
          </p:cNvPr>
          <p:cNvGrpSpPr/>
          <p:nvPr userDrawn="1"/>
        </p:nvGrpSpPr>
        <p:grpSpPr>
          <a:xfrm>
            <a:off x="6887603" y="1016000"/>
            <a:ext cx="5304397" cy="5110793"/>
            <a:chOff x="6887603" y="1016000"/>
            <a:chExt cx="5304397" cy="5110793"/>
          </a:xfrm>
        </p:grpSpPr>
        <p:sp>
          <p:nvSpPr>
            <p:cNvPr id="7" name="Hexagon 6">
              <a:extLst>
                <a:ext uri="{FF2B5EF4-FFF2-40B4-BE49-F238E27FC236}">
                  <a16:creationId xmlns:a16="http://schemas.microsoft.com/office/drawing/2014/main" xmlns="" id="{57E21471-A6FE-4DAD-95DC-527DBABB2F20}"/>
                </a:ext>
              </a:extLst>
            </p:cNvPr>
            <p:cNvSpPr/>
            <p:nvPr/>
          </p:nvSpPr>
          <p:spPr>
            <a:xfrm>
              <a:off x="9310266" y="1016000"/>
              <a:ext cx="2842593" cy="2450512"/>
            </a:xfrm>
            <a:prstGeom prst="hexagon">
              <a:avLst/>
            </a:prstGeom>
            <a:solidFill>
              <a:schemeClr val="accent4">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8" name="Hexagon 7">
              <a:extLst>
                <a:ext uri="{FF2B5EF4-FFF2-40B4-BE49-F238E27FC236}">
                  <a16:creationId xmlns:a16="http://schemas.microsoft.com/office/drawing/2014/main" xmlns="" id="{C9FCFB3E-EF88-4C0F-B9A9-4C6E8DA0F6E6}"/>
                </a:ext>
              </a:extLst>
            </p:cNvPr>
            <p:cNvSpPr/>
            <p:nvPr/>
          </p:nvSpPr>
          <p:spPr>
            <a:xfrm>
              <a:off x="9310266" y="3676281"/>
              <a:ext cx="2842593" cy="2450512"/>
            </a:xfrm>
            <a:prstGeom prst="hexagon">
              <a:avLst/>
            </a:prstGeom>
            <a:solidFill>
              <a:schemeClr val="accent4">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9" name="Freeform: Shape 8">
              <a:extLst>
                <a:ext uri="{FF2B5EF4-FFF2-40B4-BE49-F238E27FC236}">
                  <a16:creationId xmlns:a16="http://schemas.microsoft.com/office/drawing/2014/main" xmlns="" id="{04D2E360-4FBE-4FD6-AA8B-84289A3583C4}"/>
                </a:ext>
              </a:extLst>
            </p:cNvPr>
            <p:cNvSpPr/>
            <p:nvPr/>
          </p:nvSpPr>
          <p:spPr>
            <a:xfrm>
              <a:off x="11732929" y="2653257"/>
              <a:ext cx="459071" cy="1836283"/>
            </a:xfrm>
            <a:custGeom>
              <a:avLst/>
              <a:gdLst>
                <a:gd name="connsiteX0" fmla="*/ 459071 w 459071"/>
                <a:gd name="connsiteY0" fmla="*/ 0 h 1836283"/>
                <a:gd name="connsiteX1" fmla="*/ 459071 w 459071"/>
                <a:gd name="connsiteY1" fmla="*/ 1836283 h 1836283"/>
                <a:gd name="connsiteX2" fmla="*/ 0 w 459071"/>
                <a:gd name="connsiteY2" fmla="*/ 918141 h 1836283"/>
              </a:gdLst>
              <a:ahLst/>
              <a:cxnLst>
                <a:cxn ang="0">
                  <a:pos x="connsiteX0" y="connsiteY0"/>
                </a:cxn>
                <a:cxn ang="0">
                  <a:pos x="connsiteX1" y="connsiteY1"/>
                </a:cxn>
                <a:cxn ang="0">
                  <a:pos x="connsiteX2" y="connsiteY2"/>
                </a:cxn>
              </a:cxnLst>
              <a:rect l="l" t="t" r="r" b="b"/>
              <a:pathLst>
                <a:path w="459071" h="1836283">
                  <a:moveTo>
                    <a:pt x="459071" y="0"/>
                  </a:moveTo>
                  <a:lnTo>
                    <a:pt x="459071" y="1836283"/>
                  </a:lnTo>
                  <a:lnTo>
                    <a:pt x="0" y="918141"/>
                  </a:lnTo>
                  <a:close/>
                </a:path>
              </a:pathLst>
            </a:custGeom>
            <a:solidFill>
              <a:schemeClr val="accent4">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10" name="Hexagon 9">
              <a:extLst>
                <a:ext uri="{FF2B5EF4-FFF2-40B4-BE49-F238E27FC236}">
                  <a16:creationId xmlns:a16="http://schemas.microsoft.com/office/drawing/2014/main" xmlns="" id="{9282CC9A-96FD-4486-9979-0C7D59C5290A}"/>
                </a:ext>
              </a:extLst>
            </p:cNvPr>
            <p:cNvSpPr/>
            <p:nvPr/>
          </p:nvSpPr>
          <p:spPr>
            <a:xfrm>
              <a:off x="6887603" y="2346141"/>
              <a:ext cx="2842593" cy="2450512"/>
            </a:xfrm>
            <a:prstGeom prst="hexagon">
              <a:avLst/>
            </a:prstGeom>
            <a:solidFill>
              <a:schemeClr val="accent4">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grpSp>
      <p:sp>
        <p:nvSpPr>
          <p:cNvPr id="2" name="Slide Number Placeholder 1">
            <a:extLst>
              <a:ext uri="{FF2B5EF4-FFF2-40B4-BE49-F238E27FC236}">
                <a16:creationId xmlns:a16="http://schemas.microsoft.com/office/drawing/2014/main" xmlns="" id="{D9205162-9CEB-4B50-944A-D886017402C6}"/>
              </a:ext>
            </a:extLst>
          </p:cNvPr>
          <p:cNvSpPr>
            <a:spLocks noGrp="1"/>
          </p:cNvSpPr>
          <p:nvPr>
            <p:ph type="sldNum" sz="quarter" idx="10"/>
          </p:nvPr>
        </p:nvSpPr>
        <p:spPr/>
        <p:txBody>
          <a:bodyPr/>
          <a:lstStyle/>
          <a:p>
            <a:fld id="{230712B2-FA8C-454E-9770-F7D10B71A9C4}" type="slidenum">
              <a:rPr lang="en-US" smtClean="0"/>
              <a:pPr/>
              <a:t>‹#›</a:t>
            </a:fld>
            <a:endParaRPr lang="en-US" dirty="0"/>
          </a:p>
        </p:txBody>
      </p:sp>
    </p:spTree>
    <p:extLst>
      <p:ext uri="{BB962C8B-B14F-4D97-AF65-F5344CB8AC3E}">
        <p14:creationId xmlns:p14="http://schemas.microsoft.com/office/powerpoint/2010/main" val="186651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251">
          <p15:clr>
            <a:srgbClr val="FBAE40"/>
          </p15:clr>
        </p15:guide>
        <p15:guide id="2" pos="3840">
          <p15:clr>
            <a:srgbClr val="FBAE40"/>
          </p15:clr>
        </p15:guide>
        <p15:guide id="3" orient="horz" pos="640">
          <p15:clr>
            <a:srgbClr val="FBAE40"/>
          </p15:clr>
        </p15:guide>
        <p15:guide id="4" orient="horz" pos="3861">
          <p15:clr>
            <a:srgbClr val="FBAE40"/>
          </p15:clr>
        </p15:guide>
        <p15:guide id="5" pos="7355">
          <p15:clr>
            <a:srgbClr val="FBAE40"/>
          </p15:clr>
        </p15:guide>
        <p15:guide id="6" pos="32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7CC0FF9-FE10-497E-BF13-12202B0CB441}"/>
              </a:ext>
            </a:extLst>
          </p:cNvPr>
          <p:cNvSpPr/>
          <p:nvPr userDrawn="1"/>
        </p:nvSpPr>
        <p:spPr>
          <a:xfrm>
            <a:off x="0" y="1016000"/>
            <a:ext cx="12192000" cy="5113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itle 1">
            <a:extLst>
              <a:ext uri="{FF2B5EF4-FFF2-40B4-BE49-F238E27FC236}">
                <a16:creationId xmlns:a16="http://schemas.microsoft.com/office/drawing/2014/main" xmlns="" id="{6E40A1EB-3BA6-49BE-8983-634974ECFC44}"/>
              </a:ext>
            </a:extLst>
          </p:cNvPr>
          <p:cNvSpPr>
            <a:spLocks noGrp="1"/>
          </p:cNvSpPr>
          <p:nvPr>
            <p:ph type="title" hasCustomPrompt="1"/>
          </p:nvPr>
        </p:nvSpPr>
        <p:spPr>
          <a:xfrm>
            <a:off x="515937" y="286307"/>
            <a:ext cx="8640063" cy="424732"/>
          </a:xfrm>
          <a:prstGeom prst="rect">
            <a:avLst/>
          </a:prstGeom>
        </p:spPr>
        <p:txBody>
          <a:bodyPr lIns="0" rIns="0">
            <a:spAutoFit/>
          </a:bodyPr>
          <a:lstStyle>
            <a:lvl1pPr marL="0" algn="l" defTabSz="914400" rtl="0" eaLnBrk="1" latinLnBrk="0" hangingPunct="1">
              <a:lnSpc>
                <a:spcPct val="90000"/>
              </a:lnSpc>
              <a:spcBef>
                <a:spcPct val="0"/>
              </a:spcBef>
              <a:buNone/>
              <a:defRPr lang="en-GB" sz="2400" b="1" kern="1200" dirty="0">
                <a:solidFill>
                  <a:schemeClr val="accent1"/>
                </a:solidFill>
                <a:latin typeface="+mj-lt"/>
                <a:ea typeface="+mj-ea"/>
                <a:cs typeface="+mj-cs"/>
              </a:defRPr>
            </a:lvl1pPr>
          </a:lstStyle>
          <a:p>
            <a:r>
              <a:rPr lang="en-US"/>
              <a:t>Click to edit master title style</a:t>
            </a:r>
            <a:endParaRPr lang="en-GB"/>
          </a:p>
        </p:txBody>
      </p:sp>
      <p:grpSp>
        <p:nvGrpSpPr>
          <p:cNvPr id="17" name="Group 16">
            <a:extLst>
              <a:ext uri="{FF2B5EF4-FFF2-40B4-BE49-F238E27FC236}">
                <a16:creationId xmlns:a16="http://schemas.microsoft.com/office/drawing/2014/main" xmlns="" id="{A9014C33-512A-4443-8CFD-71CF9F38DD9B}"/>
              </a:ext>
            </a:extLst>
          </p:cNvPr>
          <p:cNvGrpSpPr/>
          <p:nvPr userDrawn="1"/>
        </p:nvGrpSpPr>
        <p:grpSpPr>
          <a:xfrm>
            <a:off x="11092181" y="6260170"/>
            <a:ext cx="614044" cy="467000"/>
            <a:chOff x="609600" y="869276"/>
            <a:chExt cx="1882809" cy="1431938"/>
          </a:xfrm>
        </p:grpSpPr>
        <p:pic>
          <p:nvPicPr>
            <p:cNvPr id="18" name="Picture 2" descr="http://www.wcgclinical.com/wp-content/uploads/2013/12/WCG-LOGO-retina.png">
              <a:extLst>
                <a:ext uri="{FF2B5EF4-FFF2-40B4-BE49-F238E27FC236}">
                  <a16:creationId xmlns:a16="http://schemas.microsoft.com/office/drawing/2014/main" xmlns="" id="{0C4FEA03-4D8F-4FC9-91F1-6F6B0915D920}"/>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2"/>
            <a:stretch/>
          </p:blipFill>
          <p:spPr bwMode="auto">
            <a:xfrm>
              <a:off x="609600" y="1574800"/>
              <a:ext cx="1549400" cy="7264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wcgclinical.com/wp-content/uploads/2013/12/WCG-LOGO-retina.png">
              <a:extLst>
                <a:ext uri="{FF2B5EF4-FFF2-40B4-BE49-F238E27FC236}">
                  <a16:creationId xmlns:a16="http://schemas.microsoft.com/office/drawing/2014/main" xmlns="" id="{0F2E167D-FF93-4BE7-A98F-7A2647EFFA28}"/>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743109" y="869276"/>
              <a:ext cx="749300" cy="77004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a:extLst>
              <a:ext uri="{FF2B5EF4-FFF2-40B4-BE49-F238E27FC236}">
                <a16:creationId xmlns:a16="http://schemas.microsoft.com/office/drawing/2014/main" xmlns="" id="{5A135AAA-6EC1-4207-968A-6931F7AEE2D9}"/>
              </a:ext>
            </a:extLst>
          </p:cNvPr>
          <p:cNvSpPr>
            <a:spLocks noGrp="1"/>
          </p:cNvSpPr>
          <p:nvPr>
            <p:ph type="sldNum" sz="quarter" idx="10"/>
          </p:nvPr>
        </p:nvSpPr>
        <p:spPr/>
        <p:txBody>
          <a:bodyPr/>
          <a:lstStyle/>
          <a:p>
            <a:fld id="{230712B2-FA8C-454E-9770-F7D10B71A9C4}" type="slidenum">
              <a:rPr lang="en-US" smtClean="0"/>
              <a:pPr/>
              <a:t>‹#›</a:t>
            </a:fld>
            <a:endParaRPr lang="en-US" dirty="0"/>
          </a:p>
        </p:txBody>
      </p:sp>
    </p:spTree>
    <p:extLst>
      <p:ext uri="{BB962C8B-B14F-4D97-AF65-F5344CB8AC3E}">
        <p14:creationId xmlns:p14="http://schemas.microsoft.com/office/powerpoint/2010/main" val="296137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251" userDrawn="1">
          <p15:clr>
            <a:srgbClr val="FBAE40"/>
          </p15:clr>
        </p15:guide>
        <p15:guide id="2" pos="3840">
          <p15:clr>
            <a:srgbClr val="FBAE40"/>
          </p15:clr>
        </p15:guide>
        <p15:guide id="3" orient="horz" pos="640">
          <p15:clr>
            <a:srgbClr val="FBAE40"/>
          </p15:clr>
        </p15:guide>
        <p15:guide id="4" orient="horz" pos="3861">
          <p15:clr>
            <a:srgbClr val="FBAE40"/>
          </p15:clr>
        </p15:guide>
        <p15:guide id="5" pos="7355">
          <p15:clr>
            <a:srgbClr val="FBAE40"/>
          </p15:clr>
        </p15:guide>
        <p15:guide id="6" pos="32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Imag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6E40A1EB-3BA6-49BE-8983-634974ECFC44}"/>
              </a:ext>
            </a:extLst>
          </p:cNvPr>
          <p:cNvSpPr>
            <a:spLocks noGrp="1"/>
          </p:cNvSpPr>
          <p:nvPr>
            <p:ph type="title" hasCustomPrompt="1"/>
          </p:nvPr>
        </p:nvSpPr>
        <p:spPr>
          <a:xfrm>
            <a:off x="515937" y="286307"/>
            <a:ext cx="8640063" cy="424732"/>
          </a:xfrm>
          <a:prstGeom prst="rect">
            <a:avLst/>
          </a:prstGeom>
        </p:spPr>
        <p:txBody>
          <a:bodyPr lIns="0" rIns="0">
            <a:spAutoFit/>
          </a:bodyPr>
          <a:lstStyle>
            <a:lvl1pPr marL="0" algn="l" defTabSz="914400" rtl="0" eaLnBrk="1" latinLnBrk="0" hangingPunct="1">
              <a:lnSpc>
                <a:spcPct val="90000"/>
              </a:lnSpc>
              <a:spcBef>
                <a:spcPct val="0"/>
              </a:spcBef>
              <a:buNone/>
              <a:defRPr lang="en-GB" sz="2400" b="1" kern="1200" dirty="0">
                <a:solidFill>
                  <a:schemeClr val="accent1"/>
                </a:solidFill>
                <a:latin typeface="+mj-lt"/>
                <a:ea typeface="+mj-ea"/>
                <a:cs typeface="+mj-cs"/>
              </a:defRPr>
            </a:lvl1pPr>
          </a:lstStyle>
          <a:p>
            <a:r>
              <a:rPr lang="en-US"/>
              <a:t>Click to edit master title style</a:t>
            </a:r>
            <a:endParaRPr lang="en-GB"/>
          </a:p>
        </p:txBody>
      </p:sp>
      <p:sp>
        <p:nvSpPr>
          <p:cNvPr id="7" name="Rectangle 6">
            <a:extLst>
              <a:ext uri="{FF2B5EF4-FFF2-40B4-BE49-F238E27FC236}">
                <a16:creationId xmlns:a16="http://schemas.microsoft.com/office/drawing/2014/main" xmlns="" id="{CA5A5BF8-5850-4BD4-B3EB-CE3B4E0269DD}"/>
              </a:ext>
            </a:extLst>
          </p:cNvPr>
          <p:cNvSpPr/>
          <p:nvPr userDrawn="1"/>
        </p:nvSpPr>
        <p:spPr>
          <a:xfrm>
            <a:off x="0" y="1030147"/>
            <a:ext cx="12192000" cy="5116010"/>
          </a:xfrm>
          <a:prstGeom prst="rect">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grpSp>
        <p:nvGrpSpPr>
          <p:cNvPr id="8" name="Group 7">
            <a:extLst>
              <a:ext uri="{FF2B5EF4-FFF2-40B4-BE49-F238E27FC236}">
                <a16:creationId xmlns:a16="http://schemas.microsoft.com/office/drawing/2014/main" xmlns="" id="{5A997955-224D-4418-90F0-BD01173ECE4B}"/>
              </a:ext>
            </a:extLst>
          </p:cNvPr>
          <p:cNvGrpSpPr/>
          <p:nvPr userDrawn="1"/>
        </p:nvGrpSpPr>
        <p:grpSpPr>
          <a:xfrm>
            <a:off x="7992318" y="2994527"/>
            <a:ext cx="5213591" cy="4040572"/>
            <a:chOff x="2671786" y="1476587"/>
            <a:chExt cx="4644702" cy="3599679"/>
          </a:xfrm>
        </p:grpSpPr>
        <p:sp>
          <p:nvSpPr>
            <p:cNvPr id="9" name="Hexagon 8">
              <a:extLst>
                <a:ext uri="{FF2B5EF4-FFF2-40B4-BE49-F238E27FC236}">
                  <a16:creationId xmlns:a16="http://schemas.microsoft.com/office/drawing/2014/main" xmlns="" id="{83DDB007-3C5D-4B26-B4E4-F0F0ABE4C922}"/>
                </a:ext>
              </a:extLst>
            </p:cNvPr>
            <p:cNvSpPr/>
            <p:nvPr/>
          </p:nvSpPr>
          <p:spPr>
            <a:xfrm>
              <a:off x="5281338" y="2198264"/>
              <a:ext cx="1669963" cy="1439623"/>
            </a:xfrm>
            <a:prstGeom prst="hexagon">
              <a:avLst/>
            </a:prstGeom>
            <a:noFill/>
            <a:ln>
              <a:solidFill>
                <a:schemeClr val="bg1">
                  <a:alpha val="2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10" name="Hexagon 9">
              <a:extLst>
                <a:ext uri="{FF2B5EF4-FFF2-40B4-BE49-F238E27FC236}">
                  <a16:creationId xmlns:a16="http://schemas.microsoft.com/office/drawing/2014/main" xmlns="" id="{9E4B7901-A2A5-4546-997B-B80FEE2FDD9E}"/>
                </a:ext>
              </a:extLst>
            </p:cNvPr>
            <p:cNvSpPr/>
            <p:nvPr/>
          </p:nvSpPr>
          <p:spPr>
            <a:xfrm>
              <a:off x="4341750" y="2199507"/>
              <a:ext cx="1669963" cy="1439623"/>
            </a:xfrm>
            <a:prstGeom prst="hexagon">
              <a:avLst/>
            </a:prstGeom>
            <a:noFill/>
            <a:ln>
              <a:solidFill>
                <a:schemeClr val="bg1">
                  <a:alpha val="2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11" name="Hexagon 10">
              <a:extLst>
                <a:ext uri="{FF2B5EF4-FFF2-40B4-BE49-F238E27FC236}">
                  <a16:creationId xmlns:a16="http://schemas.microsoft.com/office/drawing/2014/main" xmlns="" id="{9158BEA3-4819-45C2-BBF9-B52762C74898}"/>
                </a:ext>
              </a:extLst>
            </p:cNvPr>
            <p:cNvSpPr/>
            <p:nvPr/>
          </p:nvSpPr>
          <p:spPr>
            <a:xfrm>
              <a:off x="3976563" y="2918075"/>
              <a:ext cx="1669963" cy="1439623"/>
            </a:xfrm>
            <a:prstGeom prst="hexagon">
              <a:avLst/>
            </a:prstGeom>
            <a:noFill/>
            <a:ln>
              <a:solidFill>
                <a:schemeClr val="bg1">
                  <a:alpha val="2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12" name="Hexagon 11">
              <a:extLst>
                <a:ext uri="{FF2B5EF4-FFF2-40B4-BE49-F238E27FC236}">
                  <a16:creationId xmlns:a16="http://schemas.microsoft.com/office/drawing/2014/main" xmlns="" id="{422A8B25-3C0D-4681-B9BD-AC7BEA14D4E4}"/>
                </a:ext>
              </a:extLst>
            </p:cNvPr>
            <p:cNvSpPr/>
            <p:nvPr/>
          </p:nvSpPr>
          <p:spPr>
            <a:xfrm>
              <a:off x="4341750" y="3636643"/>
              <a:ext cx="1669963" cy="1439623"/>
            </a:xfrm>
            <a:prstGeom prst="hexagon">
              <a:avLst/>
            </a:prstGeom>
            <a:noFill/>
            <a:ln>
              <a:solidFill>
                <a:schemeClr val="bg1">
                  <a:alpha val="2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15" name="Hexagon 14">
              <a:extLst>
                <a:ext uri="{FF2B5EF4-FFF2-40B4-BE49-F238E27FC236}">
                  <a16:creationId xmlns:a16="http://schemas.microsoft.com/office/drawing/2014/main" xmlns="" id="{C01B0655-CE46-4DE7-BD64-6A76389EBE4F}"/>
                </a:ext>
              </a:extLst>
            </p:cNvPr>
            <p:cNvSpPr/>
            <p:nvPr/>
          </p:nvSpPr>
          <p:spPr>
            <a:xfrm>
              <a:off x="5281337" y="3636643"/>
              <a:ext cx="1669963" cy="1439623"/>
            </a:xfrm>
            <a:prstGeom prst="hexagon">
              <a:avLst/>
            </a:prstGeom>
            <a:noFill/>
            <a:ln>
              <a:solidFill>
                <a:schemeClr val="bg1">
                  <a:alpha val="2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16" name="Hexagon 15">
              <a:extLst>
                <a:ext uri="{FF2B5EF4-FFF2-40B4-BE49-F238E27FC236}">
                  <a16:creationId xmlns:a16="http://schemas.microsoft.com/office/drawing/2014/main" xmlns="" id="{4B92E422-2066-4A8B-AF9C-99F2B0225074}"/>
                </a:ext>
              </a:extLst>
            </p:cNvPr>
            <p:cNvSpPr/>
            <p:nvPr/>
          </p:nvSpPr>
          <p:spPr>
            <a:xfrm>
              <a:off x="5646525" y="2918075"/>
              <a:ext cx="1669963" cy="1439623"/>
            </a:xfrm>
            <a:prstGeom prst="hexagon">
              <a:avLst/>
            </a:prstGeom>
            <a:noFill/>
            <a:ln>
              <a:solidFill>
                <a:schemeClr val="bg1">
                  <a:alpha val="2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20" name="Hexagon 19">
              <a:extLst>
                <a:ext uri="{FF2B5EF4-FFF2-40B4-BE49-F238E27FC236}">
                  <a16:creationId xmlns:a16="http://schemas.microsoft.com/office/drawing/2014/main" xmlns="" id="{DAC76E02-0B40-48D1-AF76-431A508AB303}"/>
                </a:ext>
              </a:extLst>
            </p:cNvPr>
            <p:cNvSpPr/>
            <p:nvPr/>
          </p:nvSpPr>
          <p:spPr>
            <a:xfrm>
              <a:off x="2671786" y="3636643"/>
              <a:ext cx="1669963" cy="1439623"/>
            </a:xfrm>
            <a:prstGeom prst="hexagon">
              <a:avLst/>
            </a:prstGeom>
            <a:noFill/>
            <a:ln>
              <a:solidFill>
                <a:schemeClr val="bg1">
                  <a:alpha val="2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21" name="Hexagon 20">
              <a:extLst>
                <a:ext uri="{FF2B5EF4-FFF2-40B4-BE49-F238E27FC236}">
                  <a16:creationId xmlns:a16="http://schemas.microsoft.com/office/drawing/2014/main" xmlns="" id="{2D392727-6831-4D75-A080-D72A58D11DFE}"/>
                </a:ext>
              </a:extLst>
            </p:cNvPr>
            <p:cNvSpPr/>
            <p:nvPr/>
          </p:nvSpPr>
          <p:spPr>
            <a:xfrm>
              <a:off x="5646525" y="1476587"/>
              <a:ext cx="1669963" cy="1439623"/>
            </a:xfrm>
            <a:prstGeom prst="hexagon">
              <a:avLst/>
            </a:prstGeom>
            <a:noFill/>
            <a:ln>
              <a:solidFill>
                <a:schemeClr val="bg1">
                  <a:alpha val="2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grpSp>
      <p:grpSp>
        <p:nvGrpSpPr>
          <p:cNvPr id="17" name="Group 16">
            <a:extLst>
              <a:ext uri="{FF2B5EF4-FFF2-40B4-BE49-F238E27FC236}">
                <a16:creationId xmlns:a16="http://schemas.microsoft.com/office/drawing/2014/main" xmlns="" id="{A9014C33-512A-4443-8CFD-71CF9F38DD9B}"/>
              </a:ext>
            </a:extLst>
          </p:cNvPr>
          <p:cNvGrpSpPr/>
          <p:nvPr userDrawn="1"/>
        </p:nvGrpSpPr>
        <p:grpSpPr>
          <a:xfrm>
            <a:off x="11092181" y="6260170"/>
            <a:ext cx="614044" cy="467000"/>
            <a:chOff x="609600" y="869276"/>
            <a:chExt cx="1882809" cy="1431938"/>
          </a:xfrm>
        </p:grpSpPr>
        <p:pic>
          <p:nvPicPr>
            <p:cNvPr id="18" name="Picture 2" descr="http://www.wcgclinical.com/wp-content/uploads/2013/12/WCG-LOGO-retina.png">
              <a:extLst>
                <a:ext uri="{FF2B5EF4-FFF2-40B4-BE49-F238E27FC236}">
                  <a16:creationId xmlns:a16="http://schemas.microsoft.com/office/drawing/2014/main" xmlns="" id="{0C4FEA03-4D8F-4FC9-91F1-6F6B0915D920}"/>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2"/>
            <a:stretch/>
          </p:blipFill>
          <p:spPr bwMode="auto">
            <a:xfrm>
              <a:off x="609600" y="1574800"/>
              <a:ext cx="1549400" cy="7264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wcgclinical.com/wp-content/uploads/2013/12/WCG-LOGO-retina.png">
              <a:extLst>
                <a:ext uri="{FF2B5EF4-FFF2-40B4-BE49-F238E27FC236}">
                  <a16:creationId xmlns:a16="http://schemas.microsoft.com/office/drawing/2014/main" xmlns="" id="{0F2E167D-FF93-4BE7-A98F-7A2647EFFA28}"/>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743109" y="869276"/>
              <a:ext cx="749300" cy="77004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a:extLst>
              <a:ext uri="{FF2B5EF4-FFF2-40B4-BE49-F238E27FC236}">
                <a16:creationId xmlns:a16="http://schemas.microsoft.com/office/drawing/2014/main" xmlns="" id="{5DF28BF5-B96B-4C30-B405-2C8BD93C77D1}"/>
              </a:ext>
            </a:extLst>
          </p:cNvPr>
          <p:cNvSpPr>
            <a:spLocks noGrp="1"/>
          </p:cNvSpPr>
          <p:nvPr>
            <p:ph type="sldNum" sz="quarter" idx="10"/>
          </p:nvPr>
        </p:nvSpPr>
        <p:spPr/>
        <p:txBody>
          <a:bodyPr/>
          <a:lstStyle/>
          <a:p>
            <a:fld id="{230712B2-FA8C-454E-9770-F7D10B71A9C4}" type="slidenum">
              <a:rPr lang="en-US" smtClean="0"/>
              <a:pPr/>
              <a:t>‹#›</a:t>
            </a:fld>
            <a:endParaRPr lang="en-US" dirty="0"/>
          </a:p>
        </p:txBody>
      </p:sp>
    </p:spTree>
    <p:extLst>
      <p:ext uri="{BB962C8B-B14F-4D97-AF65-F5344CB8AC3E}">
        <p14:creationId xmlns:p14="http://schemas.microsoft.com/office/powerpoint/2010/main" val="47102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251">
          <p15:clr>
            <a:srgbClr val="FBAE40"/>
          </p15:clr>
        </p15:guide>
        <p15:guide id="2" pos="3840">
          <p15:clr>
            <a:srgbClr val="FBAE40"/>
          </p15:clr>
        </p15:guide>
        <p15:guide id="3" orient="horz" pos="640">
          <p15:clr>
            <a:srgbClr val="FBAE40"/>
          </p15:clr>
        </p15:guide>
        <p15:guide id="4" orient="horz" pos="3861">
          <p15:clr>
            <a:srgbClr val="FBAE40"/>
          </p15:clr>
        </p15:guide>
        <p15:guide id="5" pos="7355">
          <p15:clr>
            <a:srgbClr val="FBAE40"/>
          </p15:clr>
        </p15:guide>
        <p15:guide id="6" pos="3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01D84C-9C77-4038-8AC7-641397FA4931}" type="slidenum">
              <a:rPr lang="en-US" smtClean="0"/>
              <a:t>‹#›</a:t>
            </a:fld>
            <a:endParaRPr lang="en-US" dirty="0"/>
          </a:p>
        </p:txBody>
      </p:sp>
    </p:spTree>
    <p:extLst>
      <p:ext uri="{BB962C8B-B14F-4D97-AF65-F5344CB8AC3E}">
        <p14:creationId xmlns:p14="http://schemas.microsoft.com/office/powerpoint/2010/main" val="24352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9FC2D97A-8E8A-43AE-8A96-F7FBAC273833}"/>
              </a:ext>
            </a:extLst>
          </p:cNvPr>
          <p:cNvGrpSpPr/>
          <p:nvPr userDrawn="1"/>
        </p:nvGrpSpPr>
        <p:grpSpPr>
          <a:xfrm>
            <a:off x="12801599" y="0"/>
            <a:ext cx="5541231" cy="6521447"/>
            <a:chOff x="12675779" y="-640913"/>
            <a:chExt cx="5541231" cy="6521447"/>
          </a:xfrm>
        </p:grpSpPr>
        <p:sp>
          <p:nvSpPr>
            <p:cNvPr id="12" name="Hexagon 11">
              <a:extLst>
                <a:ext uri="{FF2B5EF4-FFF2-40B4-BE49-F238E27FC236}">
                  <a16:creationId xmlns:a16="http://schemas.microsoft.com/office/drawing/2014/main" xmlns="" id="{680DB859-2C8C-46D9-88FA-E10869945FA1}"/>
                </a:ext>
              </a:extLst>
            </p:cNvPr>
            <p:cNvSpPr/>
            <p:nvPr/>
          </p:nvSpPr>
          <p:spPr>
            <a:xfrm>
              <a:off x="15383606" y="4605114"/>
              <a:ext cx="1479488" cy="1275420"/>
            </a:xfrm>
            <a:prstGeom prst="hexagon">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3" name="Hexagon 12">
              <a:extLst>
                <a:ext uri="{FF2B5EF4-FFF2-40B4-BE49-F238E27FC236}">
                  <a16:creationId xmlns:a16="http://schemas.microsoft.com/office/drawing/2014/main" xmlns="" id="{36124A87-ECD2-4DE9-BBF7-A441E341FBD3}"/>
                </a:ext>
              </a:extLst>
            </p:cNvPr>
            <p:cNvSpPr/>
            <p:nvPr/>
          </p:nvSpPr>
          <p:spPr>
            <a:xfrm>
              <a:off x="15383606" y="111117"/>
              <a:ext cx="1479488" cy="1275420"/>
            </a:xfrm>
            <a:prstGeom prst="hexagon">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4" name="Hexagon 13">
              <a:extLst>
                <a:ext uri="{FF2B5EF4-FFF2-40B4-BE49-F238E27FC236}">
                  <a16:creationId xmlns:a16="http://schemas.microsoft.com/office/drawing/2014/main" xmlns="" id="{322C074B-BEA1-471B-92A8-1427D51227D0}"/>
                </a:ext>
              </a:extLst>
            </p:cNvPr>
            <p:cNvSpPr/>
            <p:nvPr/>
          </p:nvSpPr>
          <p:spPr>
            <a:xfrm>
              <a:off x="12675779" y="111117"/>
              <a:ext cx="1479488" cy="1275420"/>
            </a:xfrm>
            <a:prstGeom prst="hexagon">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grpSp>
          <p:nvGrpSpPr>
            <p:cNvPr id="15" name="Group 14">
              <a:extLst>
                <a:ext uri="{FF2B5EF4-FFF2-40B4-BE49-F238E27FC236}">
                  <a16:creationId xmlns:a16="http://schemas.microsoft.com/office/drawing/2014/main" xmlns="" id="{DA6ED462-6FF0-49F7-BB93-2D80B1687E8E}"/>
                </a:ext>
              </a:extLst>
            </p:cNvPr>
            <p:cNvGrpSpPr/>
            <p:nvPr/>
          </p:nvGrpSpPr>
          <p:grpSpPr>
            <a:xfrm>
              <a:off x="16737522" y="-640913"/>
              <a:ext cx="1479488" cy="5787598"/>
              <a:chOff x="9162108" y="1009923"/>
              <a:chExt cx="706170" cy="2762461"/>
            </a:xfrm>
            <a:solidFill>
              <a:schemeClr val="accent1"/>
            </a:solidFill>
          </p:grpSpPr>
          <p:sp>
            <p:nvSpPr>
              <p:cNvPr id="19" name="Hexagon 18">
                <a:extLst>
                  <a:ext uri="{FF2B5EF4-FFF2-40B4-BE49-F238E27FC236}">
                    <a16:creationId xmlns:a16="http://schemas.microsoft.com/office/drawing/2014/main" xmlns="" id="{3DB9CB09-6892-47DC-AB61-73CA86A6FF17}"/>
                  </a:ext>
                </a:extLst>
              </p:cNvPr>
              <p:cNvSpPr/>
              <p:nvPr/>
            </p:nvSpPr>
            <p:spPr>
              <a:xfrm>
                <a:off x="9162108" y="2445719"/>
                <a:ext cx="706170" cy="608767"/>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20" name="Hexagon 19">
                <a:extLst>
                  <a:ext uri="{FF2B5EF4-FFF2-40B4-BE49-F238E27FC236}">
                    <a16:creationId xmlns:a16="http://schemas.microsoft.com/office/drawing/2014/main" xmlns="" id="{93A54291-C7DD-4319-9535-8970FDAB2641}"/>
                  </a:ext>
                </a:extLst>
              </p:cNvPr>
              <p:cNvSpPr/>
              <p:nvPr/>
            </p:nvSpPr>
            <p:spPr>
              <a:xfrm>
                <a:off x="9162108" y="3163617"/>
                <a:ext cx="706170" cy="608767"/>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21" name="Hexagon 20">
                <a:extLst>
                  <a:ext uri="{FF2B5EF4-FFF2-40B4-BE49-F238E27FC236}">
                    <a16:creationId xmlns:a16="http://schemas.microsoft.com/office/drawing/2014/main" xmlns="" id="{F12D3343-5E90-490D-A4BA-968856203A9F}"/>
                  </a:ext>
                </a:extLst>
              </p:cNvPr>
              <p:cNvSpPr/>
              <p:nvPr/>
            </p:nvSpPr>
            <p:spPr>
              <a:xfrm>
                <a:off x="9162108" y="1009923"/>
                <a:ext cx="706170" cy="608767"/>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grpSp>
        <p:sp>
          <p:nvSpPr>
            <p:cNvPr id="16" name="Hexagon 15">
              <a:extLst>
                <a:ext uri="{FF2B5EF4-FFF2-40B4-BE49-F238E27FC236}">
                  <a16:creationId xmlns:a16="http://schemas.microsoft.com/office/drawing/2014/main" xmlns="" id="{A309864A-D266-4256-B82F-527060E1AFDD}"/>
                </a:ext>
              </a:extLst>
            </p:cNvPr>
            <p:cNvSpPr/>
            <p:nvPr/>
          </p:nvSpPr>
          <p:spPr>
            <a:xfrm>
              <a:off x="14029694" y="2367206"/>
              <a:ext cx="1479488" cy="1275420"/>
            </a:xfrm>
            <a:prstGeom prst="hexagon">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7" name="Hexagon 16">
              <a:extLst>
                <a:ext uri="{FF2B5EF4-FFF2-40B4-BE49-F238E27FC236}">
                  <a16:creationId xmlns:a16="http://schemas.microsoft.com/office/drawing/2014/main" xmlns="" id="{7E0883A9-8C31-48B3-80B1-61FE8B4E6B69}"/>
                </a:ext>
              </a:extLst>
            </p:cNvPr>
            <p:cNvSpPr/>
            <p:nvPr/>
          </p:nvSpPr>
          <p:spPr>
            <a:xfrm>
              <a:off x="14029694" y="-640913"/>
              <a:ext cx="1479488" cy="127542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8" name="Hexagon 17">
              <a:extLst>
                <a:ext uri="{FF2B5EF4-FFF2-40B4-BE49-F238E27FC236}">
                  <a16:creationId xmlns:a16="http://schemas.microsoft.com/office/drawing/2014/main" xmlns="" id="{ECD323C4-49D9-4F6C-8758-0DAEEE87D44F}"/>
                </a:ext>
              </a:extLst>
            </p:cNvPr>
            <p:cNvSpPr/>
            <p:nvPr/>
          </p:nvSpPr>
          <p:spPr>
            <a:xfrm>
              <a:off x="14029694" y="863146"/>
              <a:ext cx="1479488" cy="1275420"/>
            </a:xfrm>
            <a:prstGeom prst="hexagon">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grpSp>
      <p:sp>
        <p:nvSpPr>
          <p:cNvPr id="28" name="Rectangle 27">
            <a:extLst>
              <a:ext uri="{FF2B5EF4-FFF2-40B4-BE49-F238E27FC236}">
                <a16:creationId xmlns:a16="http://schemas.microsoft.com/office/drawing/2014/main" xmlns="" id="{214C7FBD-3946-423E-934F-0FCFBF943447}"/>
              </a:ext>
            </a:extLst>
          </p:cNvPr>
          <p:cNvSpPr/>
          <p:nvPr userDrawn="1"/>
        </p:nvSpPr>
        <p:spPr>
          <a:xfrm>
            <a:off x="12187952" y="-1533832"/>
            <a:ext cx="7889140" cy="111497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pic>
        <p:nvPicPr>
          <p:cNvPr id="34" name="Picture 33">
            <a:extLst>
              <a:ext uri="{FF2B5EF4-FFF2-40B4-BE49-F238E27FC236}">
                <a16:creationId xmlns:a16="http://schemas.microsoft.com/office/drawing/2014/main" xmlns="" id="{52B1EB05-3401-4DF9-8EE4-008C437C1DC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5" name="Rectangle 34">
            <a:extLst>
              <a:ext uri="{FF2B5EF4-FFF2-40B4-BE49-F238E27FC236}">
                <a16:creationId xmlns:a16="http://schemas.microsoft.com/office/drawing/2014/main" xmlns="" id="{62664641-1CB3-4719-9D33-6E3814EAB119}"/>
              </a:ext>
            </a:extLst>
          </p:cNvPr>
          <p:cNvSpPr/>
          <p:nvPr userDrawn="1"/>
        </p:nvSpPr>
        <p:spPr>
          <a:xfrm>
            <a:off x="0" y="0"/>
            <a:ext cx="12192000" cy="6858000"/>
          </a:xfrm>
          <a:prstGeom prst="rect">
            <a:avLst/>
          </a:prstGeom>
          <a:solidFill>
            <a:schemeClr val="accent1">
              <a:alpha val="71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37" name="Picture 36">
            <a:extLst>
              <a:ext uri="{FF2B5EF4-FFF2-40B4-BE49-F238E27FC236}">
                <a16:creationId xmlns:a16="http://schemas.microsoft.com/office/drawing/2014/main" xmlns="" id="{AC6D4BCE-FA44-488E-AB03-BEA475D0E0F3}"/>
              </a:ext>
            </a:extLst>
          </p:cNvPr>
          <p:cNvPicPr>
            <a:picLocks noChangeAspect="1"/>
          </p:cNvPicPr>
          <p:nvPr userDrawn="1"/>
        </p:nvPicPr>
        <p:blipFill rotWithShape="1">
          <a:blip r:embed="rId3"/>
          <a:srcRect l="15498" t="40256"/>
          <a:stretch/>
        </p:blipFill>
        <p:spPr>
          <a:xfrm>
            <a:off x="0" y="0"/>
            <a:ext cx="4945633" cy="2709868"/>
          </a:xfrm>
          <a:prstGeom prst="rect">
            <a:avLst/>
          </a:prstGeom>
        </p:spPr>
      </p:pic>
      <p:pic>
        <p:nvPicPr>
          <p:cNvPr id="38" name="Picture 37">
            <a:extLst>
              <a:ext uri="{FF2B5EF4-FFF2-40B4-BE49-F238E27FC236}">
                <a16:creationId xmlns:a16="http://schemas.microsoft.com/office/drawing/2014/main" xmlns="" id="{5F49C77C-55AD-4C60-A9CE-E4CD12978F57}"/>
              </a:ext>
            </a:extLst>
          </p:cNvPr>
          <p:cNvPicPr>
            <a:picLocks noChangeAspect="1"/>
          </p:cNvPicPr>
          <p:nvPr userDrawn="1"/>
        </p:nvPicPr>
        <p:blipFill rotWithShape="1">
          <a:blip r:embed="rId4"/>
          <a:srcRect r="16148" b="20393"/>
          <a:stretch/>
        </p:blipFill>
        <p:spPr>
          <a:xfrm>
            <a:off x="6830512" y="2918461"/>
            <a:ext cx="5361489" cy="3939540"/>
          </a:xfrm>
          <a:prstGeom prst="rect">
            <a:avLst/>
          </a:prstGeom>
        </p:spPr>
      </p:pic>
      <p:pic>
        <p:nvPicPr>
          <p:cNvPr id="39" name="Graphic 38">
            <a:extLst>
              <a:ext uri="{FF2B5EF4-FFF2-40B4-BE49-F238E27FC236}">
                <a16:creationId xmlns:a16="http://schemas.microsoft.com/office/drawing/2014/main" xmlns="" id="{9C9F7886-DD85-424B-942B-A33B86AB3E0F}"/>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546860" y="985837"/>
            <a:ext cx="878070" cy="682943"/>
          </a:xfrm>
          <a:prstGeom prst="rect">
            <a:avLst/>
          </a:prstGeom>
        </p:spPr>
      </p:pic>
      <p:sp>
        <p:nvSpPr>
          <p:cNvPr id="40" name="Title 1">
            <a:extLst>
              <a:ext uri="{FF2B5EF4-FFF2-40B4-BE49-F238E27FC236}">
                <a16:creationId xmlns:a16="http://schemas.microsoft.com/office/drawing/2014/main" xmlns="" id="{E47EBB17-1F21-4497-94FB-E047AAF142A4}"/>
              </a:ext>
            </a:extLst>
          </p:cNvPr>
          <p:cNvSpPr>
            <a:spLocks noGrp="1"/>
          </p:cNvSpPr>
          <p:nvPr>
            <p:ph type="ctrTitle"/>
          </p:nvPr>
        </p:nvSpPr>
        <p:spPr>
          <a:xfrm>
            <a:off x="976958" y="2791294"/>
            <a:ext cx="6085047" cy="1275412"/>
          </a:xfrm>
          <a:prstGeom prst="rect">
            <a:avLst/>
          </a:prstGeom>
        </p:spPr>
        <p:txBody>
          <a:bodyPr anchor="ctr">
            <a:noAutofit/>
          </a:bodyPr>
          <a:lstStyle>
            <a:lvl1pPr marL="0" algn="l" defTabSz="914400" rtl="0" eaLnBrk="1" latinLnBrk="0" hangingPunct="1">
              <a:lnSpc>
                <a:spcPct val="90000"/>
              </a:lnSpc>
              <a:spcBef>
                <a:spcPct val="0"/>
              </a:spcBef>
              <a:buNone/>
              <a:defRPr lang="en-GB" sz="4400" b="1" kern="1200" dirty="0">
                <a:solidFill>
                  <a:schemeClr val="bg1"/>
                </a:solidFill>
                <a:latin typeface="+mj-lt"/>
                <a:ea typeface="+mj-ea"/>
                <a:cs typeface="+mj-cs"/>
              </a:defRPr>
            </a:lvl1pPr>
          </a:lstStyle>
          <a:p>
            <a:r>
              <a:rPr lang="en-US"/>
              <a:t>Click to edit Master title style</a:t>
            </a:r>
            <a:endParaRPr lang="en-GB"/>
          </a:p>
        </p:txBody>
      </p:sp>
    </p:spTree>
    <p:extLst>
      <p:ext uri="{BB962C8B-B14F-4D97-AF65-F5344CB8AC3E}">
        <p14:creationId xmlns:p14="http://schemas.microsoft.com/office/powerpoint/2010/main" val="101960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lank)">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xmlns="" id="{1FF9C7FC-349F-4377-9048-7CF5C3C88748}"/>
              </a:ext>
            </a:extLst>
          </p:cNvPr>
          <p:cNvSpPr>
            <a:spLocks noGrp="1"/>
          </p:cNvSpPr>
          <p:nvPr>
            <p:ph type="title" hasCustomPrompt="1"/>
          </p:nvPr>
        </p:nvSpPr>
        <p:spPr>
          <a:xfrm>
            <a:off x="515937" y="286307"/>
            <a:ext cx="8640063" cy="424732"/>
          </a:xfrm>
          <a:prstGeom prst="rect">
            <a:avLst/>
          </a:prstGeom>
        </p:spPr>
        <p:txBody>
          <a:bodyPr lIns="0" rIns="0">
            <a:spAutoFit/>
          </a:bodyPr>
          <a:lstStyle>
            <a:lvl1pPr marL="0" algn="l" defTabSz="914400" rtl="0" eaLnBrk="1" latinLnBrk="0" hangingPunct="1">
              <a:lnSpc>
                <a:spcPct val="90000"/>
              </a:lnSpc>
              <a:spcBef>
                <a:spcPct val="0"/>
              </a:spcBef>
              <a:buNone/>
              <a:defRPr lang="en-GB" sz="2400" b="1" kern="1200" dirty="0">
                <a:solidFill>
                  <a:schemeClr val="accent1"/>
                </a:solidFill>
                <a:latin typeface="+mj-lt"/>
                <a:ea typeface="+mj-ea"/>
                <a:cs typeface="+mj-cs"/>
              </a:defRPr>
            </a:lvl1pPr>
          </a:lstStyle>
          <a:p>
            <a:r>
              <a:rPr lang="en-US"/>
              <a:t>Click to edit master title style</a:t>
            </a:r>
            <a:endParaRPr lang="en-GB"/>
          </a:p>
        </p:txBody>
      </p:sp>
      <p:grpSp>
        <p:nvGrpSpPr>
          <p:cNvPr id="11" name="Group 10">
            <a:extLst>
              <a:ext uri="{FF2B5EF4-FFF2-40B4-BE49-F238E27FC236}">
                <a16:creationId xmlns:a16="http://schemas.microsoft.com/office/drawing/2014/main" xmlns="" id="{BD786156-1EA6-49B9-8606-685238B4A577}"/>
              </a:ext>
            </a:extLst>
          </p:cNvPr>
          <p:cNvGrpSpPr/>
          <p:nvPr userDrawn="1"/>
        </p:nvGrpSpPr>
        <p:grpSpPr>
          <a:xfrm>
            <a:off x="11092181" y="6260170"/>
            <a:ext cx="614044" cy="467000"/>
            <a:chOff x="609600" y="869276"/>
            <a:chExt cx="1882809" cy="1431938"/>
          </a:xfrm>
        </p:grpSpPr>
        <p:pic>
          <p:nvPicPr>
            <p:cNvPr id="12" name="Picture 2" descr="http://www.wcgclinical.com/wp-content/uploads/2013/12/WCG-LOGO-retina.png">
              <a:extLst>
                <a:ext uri="{FF2B5EF4-FFF2-40B4-BE49-F238E27FC236}">
                  <a16:creationId xmlns:a16="http://schemas.microsoft.com/office/drawing/2014/main" xmlns="" id="{64FF5260-7A3B-457F-B9D5-5E6D2659EE27}"/>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2"/>
            <a:stretch/>
          </p:blipFill>
          <p:spPr bwMode="auto">
            <a:xfrm>
              <a:off x="609600" y="1574800"/>
              <a:ext cx="1549400" cy="7264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wcgclinical.com/wp-content/uploads/2013/12/WCG-LOGO-retina.png">
              <a:extLst>
                <a:ext uri="{FF2B5EF4-FFF2-40B4-BE49-F238E27FC236}">
                  <a16:creationId xmlns:a16="http://schemas.microsoft.com/office/drawing/2014/main" xmlns="" id="{11948ABF-7A44-4AB4-9134-349BA7F08C99}"/>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743109" y="869276"/>
              <a:ext cx="749300" cy="77004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a:extLst>
              <a:ext uri="{FF2B5EF4-FFF2-40B4-BE49-F238E27FC236}">
                <a16:creationId xmlns:a16="http://schemas.microsoft.com/office/drawing/2014/main" xmlns="" id="{149233C1-980D-4AB9-B469-D255209B74ED}"/>
              </a:ext>
            </a:extLst>
          </p:cNvPr>
          <p:cNvSpPr>
            <a:spLocks noGrp="1"/>
          </p:cNvSpPr>
          <p:nvPr>
            <p:ph type="sldNum" sz="quarter" idx="10"/>
          </p:nvPr>
        </p:nvSpPr>
        <p:spPr/>
        <p:txBody>
          <a:bodyPr/>
          <a:lstStyle/>
          <a:p>
            <a:fld id="{5906E207-AC11-49F8-9594-E8798F70EED4}" type="slidenum">
              <a:rPr lang="en-US" smtClean="0"/>
              <a:pPr/>
              <a:t>‹#›</a:t>
            </a:fld>
            <a:endParaRPr lang="en-US" dirty="0"/>
          </a:p>
        </p:txBody>
      </p:sp>
    </p:spTree>
    <p:extLst>
      <p:ext uri="{BB962C8B-B14F-4D97-AF65-F5344CB8AC3E}">
        <p14:creationId xmlns:p14="http://schemas.microsoft.com/office/powerpoint/2010/main" val="251797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251" userDrawn="1">
          <p15:clr>
            <a:srgbClr val="FBAE40"/>
          </p15:clr>
        </p15:guide>
        <p15:guide id="2" pos="3840">
          <p15:clr>
            <a:srgbClr val="FBAE40"/>
          </p15:clr>
        </p15:guide>
        <p15:guide id="3" orient="horz" pos="640" userDrawn="1">
          <p15:clr>
            <a:srgbClr val="FBAE40"/>
          </p15:clr>
        </p15:guide>
        <p15:guide id="4" orient="horz" pos="3861" userDrawn="1">
          <p15:clr>
            <a:srgbClr val="FBAE40"/>
          </p15:clr>
        </p15:guide>
        <p15:guide id="5" pos="7355" userDrawn="1">
          <p15:clr>
            <a:srgbClr val="FBAE40"/>
          </p15:clr>
        </p15:guide>
        <p15:guide id="6" pos="32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Blank)">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xmlns="" id="{1FF9C7FC-349F-4377-9048-7CF5C3C88748}"/>
              </a:ext>
            </a:extLst>
          </p:cNvPr>
          <p:cNvSpPr>
            <a:spLocks noGrp="1"/>
          </p:cNvSpPr>
          <p:nvPr>
            <p:ph type="title" hasCustomPrompt="1"/>
          </p:nvPr>
        </p:nvSpPr>
        <p:spPr>
          <a:xfrm>
            <a:off x="515937" y="286307"/>
            <a:ext cx="8640063" cy="424732"/>
          </a:xfrm>
          <a:prstGeom prst="rect">
            <a:avLst/>
          </a:prstGeom>
        </p:spPr>
        <p:txBody>
          <a:bodyPr lIns="0" rIns="0">
            <a:spAutoFit/>
          </a:bodyPr>
          <a:lstStyle>
            <a:lvl1pPr marL="0" algn="l" defTabSz="914400" rtl="0" eaLnBrk="1" latinLnBrk="0" hangingPunct="1">
              <a:lnSpc>
                <a:spcPct val="90000"/>
              </a:lnSpc>
              <a:spcBef>
                <a:spcPct val="0"/>
              </a:spcBef>
              <a:buNone/>
              <a:defRPr lang="en-GB" sz="2400" b="1" kern="1200" dirty="0">
                <a:solidFill>
                  <a:schemeClr val="accent1"/>
                </a:solidFill>
                <a:latin typeface="+mj-lt"/>
                <a:ea typeface="+mj-ea"/>
                <a:cs typeface="+mj-cs"/>
              </a:defRPr>
            </a:lvl1pPr>
          </a:lstStyle>
          <a:p>
            <a:r>
              <a:rPr lang="en-US"/>
              <a:t>Click to edit master title style</a:t>
            </a:r>
            <a:endParaRPr lang="en-GB"/>
          </a:p>
        </p:txBody>
      </p:sp>
      <p:grpSp>
        <p:nvGrpSpPr>
          <p:cNvPr id="11" name="Group 10">
            <a:extLst>
              <a:ext uri="{FF2B5EF4-FFF2-40B4-BE49-F238E27FC236}">
                <a16:creationId xmlns:a16="http://schemas.microsoft.com/office/drawing/2014/main" xmlns="" id="{BD786156-1EA6-49B9-8606-685238B4A577}"/>
              </a:ext>
            </a:extLst>
          </p:cNvPr>
          <p:cNvGrpSpPr/>
          <p:nvPr userDrawn="1"/>
        </p:nvGrpSpPr>
        <p:grpSpPr>
          <a:xfrm>
            <a:off x="11092181" y="6260170"/>
            <a:ext cx="614044" cy="467000"/>
            <a:chOff x="609600" y="869276"/>
            <a:chExt cx="1882809" cy="1431938"/>
          </a:xfrm>
        </p:grpSpPr>
        <p:pic>
          <p:nvPicPr>
            <p:cNvPr id="12" name="Picture 2" descr="http://www.wcgclinical.com/wp-content/uploads/2013/12/WCG-LOGO-retina.png">
              <a:extLst>
                <a:ext uri="{FF2B5EF4-FFF2-40B4-BE49-F238E27FC236}">
                  <a16:creationId xmlns:a16="http://schemas.microsoft.com/office/drawing/2014/main" xmlns="" id="{64FF5260-7A3B-457F-B9D5-5E6D2659EE27}"/>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2"/>
            <a:stretch/>
          </p:blipFill>
          <p:spPr bwMode="auto">
            <a:xfrm>
              <a:off x="609600" y="1574800"/>
              <a:ext cx="1549400" cy="7264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wcgclinical.com/wp-content/uploads/2013/12/WCG-LOGO-retina.png">
              <a:extLst>
                <a:ext uri="{FF2B5EF4-FFF2-40B4-BE49-F238E27FC236}">
                  <a16:creationId xmlns:a16="http://schemas.microsoft.com/office/drawing/2014/main" xmlns="" id="{11948ABF-7A44-4AB4-9134-349BA7F08C99}"/>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743109" y="869276"/>
              <a:ext cx="749300" cy="7700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xmlns="" id="{7152A379-351E-45C1-87F5-121C8A67C0EB}"/>
              </a:ext>
            </a:extLst>
          </p:cNvPr>
          <p:cNvGrpSpPr/>
          <p:nvPr userDrawn="1"/>
        </p:nvGrpSpPr>
        <p:grpSpPr>
          <a:xfrm>
            <a:off x="6887603" y="1016000"/>
            <a:ext cx="5304397" cy="5110793"/>
            <a:chOff x="6887603" y="1016000"/>
            <a:chExt cx="5304397" cy="5110793"/>
          </a:xfrm>
        </p:grpSpPr>
        <p:sp>
          <p:nvSpPr>
            <p:cNvPr id="7" name="Hexagon 6">
              <a:extLst>
                <a:ext uri="{FF2B5EF4-FFF2-40B4-BE49-F238E27FC236}">
                  <a16:creationId xmlns:a16="http://schemas.microsoft.com/office/drawing/2014/main" xmlns="" id="{57E21471-A6FE-4DAD-95DC-527DBABB2F20}"/>
                </a:ext>
              </a:extLst>
            </p:cNvPr>
            <p:cNvSpPr/>
            <p:nvPr/>
          </p:nvSpPr>
          <p:spPr>
            <a:xfrm>
              <a:off x="9310266" y="1016000"/>
              <a:ext cx="2842593" cy="2450512"/>
            </a:xfrm>
            <a:prstGeom prst="hexagon">
              <a:avLst/>
            </a:prstGeom>
            <a:solidFill>
              <a:schemeClr val="accent4">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lumMod val="65000"/>
                    <a:lumOff val="35000"/>
                  </a:prstClr>
                </a:solidFill>
              </a:endParaRPr>
            </a:p>
          </p:txBody>
        </p:sp>
        <p:sp>
          <p:nvSpPr>
            <p:cNvPr id="8" name="Hexagon 7">
              <a:extLst>
                <a:ext uri="{FF2B5EF4-FFF2-40B4-BE49-F238E27FC236}">
                  <a16:creationId xmlns:a16="http://schemas.microsoft.com/office/drawing/2014/main" xmlns="" id="{C9FCFB3E-EF88-4C0F-B9A9-4C6E8DA0F6E6}"/>
                </a:ext>
              </a:extLst>
            </p:cNvPr>
            <p:cNvSpPr/>
            <p:nvPr/>
          </p:nvSpPr>
          <p:spPr>
            <a:xfrm>
              <a:off x="9310266" y="3676281"/>
              <a:ext cx="2842593" cy="2450512"/>
            </a:xfrm>
            <a:prstGeom prst="hexagon">
              <a:avLst/>
            </a:prstGeom>
            <a:solidFill>
              <a:schemeClr val="accent4">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lumMod val="65000"/>
                    <a:lumOff val="35000"/>
                  </a:prstClr>
                </a:solidFill>
              </a:endParaRPr>
            </a:p>
          </p:txBody>
        </p:sp>
        <p:sp>
          <p:nvSpPr>
            <p:cNvPr id="9" name="Freeform: Shape 8">
              <a:extLst>
                <a:ext uri="{FF2B5EF4-FFF2-40B4-BE49-F238E27FC236}">
                  <a16:creationId xmlns:a16="http://schemas.microsoft.com/office/drawing/2014/main" xmlns="" id="{04D2E360-4FBE-4FD6-AA8B-84289A3583C4}"/>
                </a:ext>
              </a:extLst>
            </p:cNvPr>
            <p:cNvSpPr/>
            <p:nvPr/>
          </p:nvSpPr>
          <p:spPr>
            <a:xfrm>
              <a:off x="11732929" y="2653257"/>
              <a:ext cx="459071" cy="1836283"/>
            </a:xfrm>
            <a:custGeom>
              <a:avLst/>
              <a:gdLst>
                <a:gd name="connsiteX0" fmla="*/ 459071 w 459071"/>
                <a:gd name="connsiteY0" fmla="*/ 0 h 1836283"/>
                <a:gd name="connsiteX1" fmla="*/ 459071 w 459071"/>
                <a:gd name="connsiteY1" fmla="*/ 1836283 h 1836283"/>
                <a:gd name="connsiteX2" fmla="*/ 0 w 459071"/>
                <a:gd name="connsiteY2" fmla="*/ 918141 h 1836283"/>
              </a:gdLst>
              <a:ahLst/>
              <a:cxnLst>
                <a:cxn ang="0">
                  <a:pos x="connsiteX0" y="connsiteY0"/>
                </a:cxn>
                <a:cxn ang="0">
                  <a:pos x="connsiteX1" y="connsiteY1"/>
                </a:cxn>
                <a:cxn ang="0">
                  <a:pos x="connsiteX2" y="connsiteY2"/>
                </a:cxn>
              </a:cxnLst>
              <a:rect l="l" t="t" r="r" b="b"/>
              <a:pathLst>
                <a:path w="459071" h="1836283">
                  <a:moveTo>
                    <a:pt x="459071" y="0"/>
                  </a:moveTo>
                  <a:lnTo>
                    <a:pt x="459071" y="1836283"/>
                  </a:lnTo>
                  <a:lnTo>
                    <a:pt x="0" y="918141"/>
                  </a:lnTo>
                  <a:close/>
                </a:path>
              </a:pathLst>
            </a:custGeom>
            <a:solidFill>
              <a:schemeClr val="accent4">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lumMod val="65000"/>
                    <a:lumOff val="35000"/>
                  </a:prstClr>
                </a:solidFill>
              </a:endParaRPr>
            </a:p>
          </p:txBody>
        </p:sp>
        <p:sp>
          <p:nvSpPr>
            <p:cNvPr id="10" name="Hexagon 9">
              <a:extLst>
                <a:ext uri="{FF2B5EF4-FFF2-40B4-BE49-F238E27FC236}">
                  <a16:creationId xmlns:a16="http://schemas.microsoft.com/office/drawing/2014/main" xmlns="" id="{9282CC9A-96FD-4486-9979-0C7D59C5290A}"/>
                </a:ext>
              </a:extLst>
            </p:cNvPr>
            <p:cNvSpPr/>
            <p:nvPr/>
          </p:nvSpPr>
          <p:spPr>
            <a:xfrm>
              <a:off x="6887603" y="2346141"/>
              <a:ext cx="2842593" cy="2450512"/>
            </a:xfrm>
            <a:prstGeom prst="hexagon">
              <a:avLst/>
            </a:prstGeom>
            <a:solidFill>
              <a:schemeClr val="accent4">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lumMod val="65000"/>
                    <a:lumOff val="35000"/>
                  </a:prstClr>
                </a:solidFill>
              </a:endParaRPr>
            </a:p>
          </p:txBody>
        </p:sp>
      </p:grpSp>
      <p:sp>
        <p:nvSpPr>
          <p:cNvPr id="2" name="Slide Number Placeholder 1">
            <a:extLst>
              <a:ext uri="{FF2B5EF4-FFF2-40B4-BE49-F238E27FC236}">
                <a16:creationId xmlns:a16="http://schemas.microsoft.com/office/drawing/2014/main" xmlns="" id="{8067DCEF-0742-41C3-8C6B-EA2B02E39A8D}"/>
              </a:ext>
            </a:extLst>
          </p:cNvPr>
          <p:cNvSpPr>
            <a:spLocks noGrp="1"/>
          </p:cNvSpPr>
          <p:nvPr>
            <p:ph type="sldNum" sz="quarter" idx="10"/>
          </p:nvPr>
        </p:nvSpPr>
        <p:spPr/>
        <p:txBody>
          <a:bodyPr/>
          <a:lstStyle/>
          <a:p>
            <a:fld id="{5906E207-AC11-49F8-9594-E8798F70EED4}" type="slidenum">
              <a:rPr lang="en-US" smtClean="0"/>
              <a:pPr/>
              <a:t>‹#›</a:t>
            </a:fld>
            <a:endParaRPr lang="en-US" dirty="0"/>
          </a:p>
        </p:txBody>
      </p:sp>
    </p:spTree>
    <p:extLst>
      <p:ext uri="{BB962C8B-B14F-4D97-AF65-F5344CB8AC3E}">
        <p14:creationId xmlns:p14="http://schemas.microsoft.com/office/powerpoint/2010/main" val="15893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251">
          <p15:clr>
            <a:srgbClr val="FBAE40"/>
          </p15:clr>
        </p15:guide>
        <p15:guide id="2" pos="3840">
          <p15:clr>
            <a:srgbClr val="FBAE40"/>
          </p15:clr>
        </p15:guide>
        <p15:guide id="3" orient="horz" pos="640">
          <p15:clr>
            <a:srgbClr val="FBAE40"/>
          </p15:clr>
        </p15:guide>
        <p15:guide id="4" orient="horz" pos="3861">
          <p15:clr>
            <a:srgbClr val="FBAE40"/>
          </p15:clr>
        </p15:guide>
        <p15:guide id="5" pos="7355">
          <p15:clr>
            <a:srgbClr val="FBAE40"/>
          </p15:clr>
        </p15:guide>
        <p15:guide id="6" pos="32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A9EEDA1-E14A-4411-B980-6755B14EC8BC}"/>
              </a:ext>
            </a:extLst>
          </p:cNvPr>
          <p:cNvSpPr>
            <a:spLocks noGrp="1"/>
          </p:cNvSpPr>
          <p:nvPr>
            <p:ph type="sldNum" sz="quarter" idx="4"/>
          </p:nvPr>
        </p:nvSpPr>
        <p:spPr>
          <a:xfrm>
            <a:off x="161925" y="63277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712B2-FA8C-454E-9770-F7D10B71A9C4}" type="slidenum">
              <a:rPr lang="en-US" smtClean="0"/>
              <a:pPr/>
              <a:t>‹#›</a:t>
            </a:fld>
            <a:endParaRPr lang="en-US" dirty="0"/>
          </a:p>
        </p:txBody>
      </p:sp>
    </p:spTree>
    <p:extLst>
      <p:ext uri="{BB962C8B-B14F-4D97-AF65-F5344CB8AC3E}">
        <p14:creationId xmlns:p14="http://schemas.microsoft.com/office/powerpoint/2010/main" val="388029782"/>
      </p:ext>
    </p:extLst>
  </p:cSld>
  <p:clrMap bg1="lt1" tx1="dk1" bg2="lt2" tx2="dk2" accent1="accent1" accent2="accent2" accent3="accent3" accent4="accent4" accent5="accent5" accent6="accent6" hlink="hlink" folHlink="folHlink"/>
  <p:sldLayoutIdLst>
    <p:sldLayoutId id="2147483659" r:id="rId1"/>
    <p:sldLayoutId id="2147483663" r:id="rId2"/>
    <p:sldLayoutId id="2147483670" r:id="rId3"/>
    <p:sldLayoutId id="2147483668" r:id="rId4"/>
    <p:sldLayoutId id="2147483669" r:id="rId5"/>
    <p:sldLayoutId id="214748367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lang="en-GB" sz="2400" b="1" kern="1200" dirty="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E427989-B14A-42E0-990C-A6E042BCCC03}"/>
              </a:ext>
            </a:extLst>
          </p:cNvPr>
          <p:cNvSpPr>
            <a:spLocks noGrp="1"/>
          </p:cNvSpPr>
          <p:nvPr>
            <p:ph type="sldNum" sz="quarter" idx="4"/>
          </p:nvPr>
        </p:nvSpPr>
        <p:spPr>
          <a:xfrm>
            <a:off x="161925"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6E207-AC11-49F8-9594-E8798F70EED4}" type="slidenum">
              <a:rPr lang="en-US" smtClean="0"/>
              <a:pPr/>
              <a:t>‹#›</a:t>
            </a:fld>
            <a:endParaRPr lang="en-US" dirty="0"/>
          </a:p>
        </p:txBody>
      </p:sp>
    </p:spTree>
    <p:extLst>
      <p:ext uri="{BB962C8B-B14F-4D97-AF65-F5344CB8AC3E}">
        <p14:creationId xmlns:p14="http://schemas.microsoft.com/office/powerpoint/2010/main" val="187635366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lang="en-GB" sz="2400" b="1" kern="1200" dirty="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dhorowitz@wirb.com" TargetMode="External"/><Relationship Id="rId2" Type="http://schemas.openxmlformats.org/officeDocument/2006/relationships/hyperlink" Target="mailto:ceibeler@wcgclinical.com"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mailto:cgennai@wirb.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6957" y="2791294"/>
            <a:ext cx="10192868" cy="1275412"/>
          </a:xfrm>
        </p:spPr>
        <p:txBody>
          <a:bodyPr/>
          <a:lstStyle/>
          <a:p>
            <a:r>
              <a:rPr lang="en-US" dirty="0"/>
              <a:t>Serving NIH, Intramural Investigators, and Collaborating Research Sites &amp; Institutions</a:t>
            </a:r>
          </a:p>
        </p:txBody>
      </p:sp>
    </p:spTree>
    <p:extLst>
      <p:ext uri="{BB962C8B-B14F-4D97-AF65-F5344CB8AC3E}">
        <p14:creationId xmlns:p14="http://schemas.microsoft.com/office/powerpoint/2010/main" val="127718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2886075" y="142042"/>
            <a:ext cx="6419850" cy="634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xmlns="" id="{A36836FD-C0EF-468D-AD05-B32195461BC2}"/>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4" name="Picture 3">
            <a:extLst>
              <a:ext uri="{FF2B5EF4-FFF2-40B4-BE49-F238E27FC236}">
                <a16:creationId xmlns:a16="http://schemas.microsoft.com/office/drawing/2014/main" xmlns="" id="{DB450DF6-8A76-424A-ABB4-330DC09FA0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2" name="Slide Number Placeholder 1">
            <a:extLst>
              <a:ext uri="{FF2B5EF4-FFF2-40B4-BE49-F238E27FC236}">
                <a16:creationId xmlns:a16="http://schemas.microsoft.com/office/drawing/2014/main" xmlns="" id="{1B75BB5A-B9AB-4A34-BF8E-4D314EE2A775}"/>
              </a:ext>
            </a:extLst>
          </p:cNvPr>
          <p:cNvSpPr>
            <a:spLocks noGrp="1"/>
          </p:cNvSpPr>
          <p:nvPr>
            <p:ph type="sldNum" sz="quarter" idx="10"/>
          </p:nvPr>
        </p:nvSpPr>
        <p:spPr/>
        <p:txBody>
          <a:bodyPr/>
          <a:lstStyle/>
          <a:p>
            <a:fld id="{5906E207-AC11-49F8-9594-E8798F70EED4}" type="slidenum">
              <a:rPr lang="en-US" smtClean="0"/>
              <a:pPr/>
              <a:t>10</a:t>
            </a:fld>
            <a:endParaRPr lang="en-US" dirty="0"/>
          </a:p>
        </p:txBody>
      </p:sp>
    </p:spTree>
    <p:extLst>
      <p:ext uri="{BB962C8B-B14F-4D97-AF65-F5344CB8AC3E}">
        <p14:creationId xmlns:p14="http://schemas.microsoft.com/office/powerpoint/2010/main" val="332652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6957" y="2791294"/>
            <a:ext cx="10192868" cy="1275412"/>
          </a:xfrm>
        </p:spPr>
        <p:txBody>
          <a:bodyPr/>
          <a:lstStyle/>
          <a:p>
            <a:r>
              <a:rPr lang="en-US" dirty="0"/>
              <a:t>Submission Process to Western IRB</a:t>
            </a:r>
          </a:p>
        </p:txBody>
      </p:sp>
    </p:spTree>
    <p:extLst>
      <p:ext uri="{BB962C8B-B14F-4D97-AF65-F5344CB8AC3E}">
        <p14:creationId xmlns:p14="http://schemas.microsoft.com/office/powerpoint/2010/main" val="282092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D65FBE63-7058-4BCD-9C19-8E458A40CF4B}"/>
              </a:ext>
            </a:extLst>
          </p:cNvPr>
          <p:cNvSpPr txBox="1">
            <a:spLocks/>
          </p:cNvSpPr>
          <p:nvPr/>
        </p:nvSpPr>
        <p:spPr>
          <a:xfrm>
            <a:off x="3065821" y="1193207"/>
            <a:ext cx="8829856" cy="5181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SzPct val="85000"/>
              <a:buFont typeface="Wingdings" panose="05000000000000000000" pitchFamily="2" charset="2"/>
              <a:buChar char="q"/>
            </a:pPr>
            <a:r>
              <a:rPr lang="en-US" b="1" dirty="0">
                <a:solidFill>
                  <a:srgbClr val="002060"/>
                </a:solidFill>
              </a:rPr>
              <a:t>Specific, customized rules tailored to NIH needs</a:t>
            </a:r>
          </a:p>
          <a:p>
            <a:pPr lvl="1"/>
            <a:r>
              <a:rPr lang="en-US" dirty="0">
                <a:solidFill>
                  <a:srgbClr val="002060"/>
                </a:solidFill>
              </a:rPr>
              <a:t>NIH Institutional Review </a:t>
            </a:r>
            <a:r>
              <a:rPr lang="en-US" dirty="0" smtClean="0">
                <a:solidFill>
                  <a:srgbClr val="002060"/>
                </a:solidFill>
              </a:rPr>
              <a:t>Memo</a:t>
            </a:r>
          </a:p>
          <a:p>
            <a:pPr lvl="1"/>
            <a:r>
              <a:rPr lang="en-US" dirty="0" smtClean="0">
                <a:solidFill>
                  <a:srgbClr val="002060"/>
                </a:solidFill>
              </a:rPr>
              <a:t>Unique </a:t>
            </a:r>
            <a:r>
              <a:rPr lang="en-US" dirty="0">
                <a:solidFill>
                  <a:srgbClr val="002060"/>
                </a:solidFill>
              </a:rPr>
              <a:t>COI Process</a:t>
            </a:r>
          </a:p>
          <a:p>
            <a:pPr lvl="1"/>
            <a:r>
              <a:rPr lang="en-US" dirty="0">
                <a:solidFill>
                  <a:srgbClr val="002060"/>
                </a:solidFill>
              </a:rPr>
              <a:t>NIH ICF Template Language</a:t>
            </a:r>
          </a:p>
          <a:p>
            <a:pPr marL="457200" indent="-457200">
              <a:buSzPct val="85000"/>
              <a:buFont typeface="Wingdings" panose="05000000000000000000" pitchFamily="2" charset="2"/>
              <a:buChar char="q"/>
            </a:pPr>
            <a:r>
              <a:rPr lang="en-US" b="1" dirty="0">
                <a:solidFill>
                  <a:srgbClr val="002060"/>
                </a:solidFill>
              </a:rPr>
              <a:t>We follow the workflow and consent template of participating institutions, as well as the NIH workflow and consent template </a:t>
            </a:r>
          </a:p>
          <a:p>
            <a:pPr marL="457200" indent="-457200">
              <a:buSzPct val="85000"/>
              <a:buFont typeface="Wingdings" panose="05000000000000000000" pitchFamily="2" charset="2"/>
              <a:buChar char="q"/>
            </a:pPr>
            <a:r>
              <a:rPr lang="en-US" b="1" dirty="0">
                <a:solidFill>
                  <a:srgbClr val="002060"/>
                </a:solidFill>
              </a:rPr>
              <a:t>We are here to work with you!</a:t>
            </a:r>
          </a:p>
          <a:p>
            <a:pPr lvl="1"/>
            <a:r>
              <a:rPr lang="en-US" dirty="0">
                <a:solidFill>
                  <a:srgbClr val="002060"/>
                </a:solidFill>
              </a:rPr>
              <a:t>Dedicated Account Managers who understand NIH-specific needs</a:t>
            </a:r>
          </a:p>
          <a:p>
            <a:pPr lvl="1"/>
            <a:r>
              <a:rPr lang="en-US" dirty="0">
                <a:solidFill>
                  <a:srgbClr val="002060"/>
                </a:solidFill>
              </a:rPr>
              <a:t>Account Managers are available for on-site visits, phone calls, and by email for standard, urgent, or escalated issues</a:t>
            </a:r>
          </a:p>
          <a:p>
            <a:endParaRPr lang="en-US" dirty="0"/>
          </a:p>
          <a:p>
            <a:pPr marL="0" indent="0">
              <a:buNone/>
            </a:pPr>
            <a:endParaRPr lang="en-US" dirty="0"/>
          </a:p>
        </p:txBody>
      </p:sp>
      <p:grpSp>
        <p:nvGrpSpPr>
          <p:cNvPr id="10" name="Group 9">
            <a:extLst>
              <a:ext uri="{FF2B5EF4-FFF2-40B4-BE49-F238E27FC236}">
                <a16:creationId xmlns:a16="http://schemas.microsoft.com/office/drawing/2014/main" xmlns="" id="{CBC4CD7A-9AD8-4789-B1B9-8B98C9265732}"/>
              </a:ext>
            </a:extLst>
          </p:cNvPr>
          <p:cNvGrpSpPr/>
          <p:nvPr/>
        </p:nvGrpSpPr>
        <p:grpSpPr>
          <a:xfrm>
            <a:off x="296323" y="1415961"/>
            <a:ext cx="2517753" cy="4564709"/>
            <a:chOff x="155575" y="944215"/>
            <a:chExt cx="3170252" cy="5672578"/>
          </a:xfrm>
        </p:grpSpPr>
        <p:pic>
          <p:nvPicPr>
            <p:cNvPr id="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9579" y="944215"/>
              <a:ext cx="22479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western IR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080590"/>
              <a:ext cx="3170252" cy="2536203"/>
            </a:xfrm>
            <a:prstGeom prst="rect">
              <a:avLst/>
            </a:prstGeom>
            <a:noFill/>
            <a:extLst>
              <a:ext uri="{909E8E84-426E-40DD-AFC4-6F175D3DCCD1}">
                <a14:hiddenFill xmlns:a14="http://schemas.microsoft.com/office/drawing/2010/main">
                  <a:solidFill>
                    <a:srgbClr val="FFFFFF"/>
                  </a:solidFill>
                </a14:hiddenFill>
              </a:ext>
            </a:extLst>
          </p:spPr>
        </p:pic>
        <p:sp>
          <p:nvSpPr>
            <p:cNvPr id="2" name="Up-Down Arrow 1"/>
            <p:cNvSpPr/>
            <p:nvPr/>
          </p:nvSpPr>
          <p:spPr>
            <a:xfrm>
              <a:off x="1440839" y="3131617"/>
              <a:ext cx="745380" cy="1472751"/>
            </a:xfrm>
            <a:prstGeom prst="upDownArrow">
              <a:avLst/>
            </a:prstGeom>
            <a:solidFill>
              <a:schemeClr val="accent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sp>
        <p:nvSpPr>
          <p:cNvPr id="8" name="Rectangle 7">
            <a:extLst>
              <a:ext uri="{FF2B5EF4-FFF2-40B4-BE49-F238E27FC236}">
                <a16:creationId xmlns:a16="http://schemas.microsoft.com/office/drawing/2014/main" xmlns="" id="{50DD31F4-7A2B-4E0F-99FC-16C3AFC886CD}"/>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9" name="Picture 8">
            <a:extLst>
              <a:ext uri="{FF2B5EF4-FFF2-40B4-BE49-F238E27FC236}">
                <a16:creationId xmlns:a16="http://schemas.microsoft.com/office/drawing/2014/main" xmlns="" id="{D586C5EC-8FD2-4B23-AFF3-965E42C6772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6" name="Title 5">
            <a:extLst>
              <a:ext uri="{FF2B5EF4-FFF2-40B4-BE49-F238E27FC236}">
                <a16:creationId xmlns:a16="http://schemas.microsoft.com/office/drawing/2014/main" xmlns="" id="{7332DE2E-C56F-4B65-B3ED-EA6DA15C2A78}"/>
              </a:ext>
            </a:extLst>
          </p:cNvPr>
          <p:cNvSpPr>
            <a:spLocks noGrp="1"/>
          </p:cNvSpPr>
          <p:nvPr>
            <p:ph type="title"/>
          </p:nvPr>
        </p:nvSpPr>
        <p:spPr>
          <a:xfrm>
            <a:off x="515937" y="286307"/>
            <a:ext cx="8640063" cy="590931"/>
          </a:xfrm>
        </p:spPr>
        <p:txBody>
          <a:bodyPr/>
          <a:lstStyle/>
          <a:p>
            <a:r>
              <a:rPr lang="en-US" sz="3600" dirty="0"/>
              <a:t>WIRB as NIH’s Collaborative Partner</a:t>
            </a:r>
          </a:p>
        </p:txBody>
      </p:sp>
      <p:sp>
        <p:nvSpPr>
          <p:cNvPr id="11" name="Slide Number Placeholder 10">
            <a:extLst>
              <a:ext uri="{FF2B5EF4-FFF2-40B4-BE49-F238E27FC236}">
                <a16:creationId xmlns:a16="http://schemas.microsoft.com/office/drawing/2014/main" xmlns="" id="{5137E1D7-7F90-4E37-8741-51F3B36304B6}"/>
              </a:ext>
            </a:extLst>
          </p:cNvPr>
          <p:cNvSpPr>
            <a:spLocks noGrp="1"/>
          </p:cNvSpPr>
          <p:nvPr>
            <p:ph type="sldNum" sz="quarter" idx="10"/>
          </p:nvPr>
        </p:nvSpPr>
        <p:spPr/>
        <p:txBody>
          <a:bodyPr/>
          <a:lstStyle/>
          <a:p>
            <a:fld id="{230712B2-FA8C-454E-9770-F7D10B71A9C4}" type="slidenum">
              <a:rPr lang="en-US" smtClean="0"/>
              <a:pPr/>
              <a:t>12</a:t>
            </a:fld>
            <a:endParaRPr lang="en-US" dirty="0"/>
          </a:p>
        </p:txBody>
      </p:sp>
    </p:spTree>
    <p:extLst>
      <p:ext uri="{BB962C8B-B14F-4D97-AF65-F5344CB8AC3E}">
        <p14:creationId xmlns:p14="http://schemas.microsoft.com/office/powerpoint/2010/main" val="15366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D65FBE63-7058-4BCD-9C19-8E458A40CF4B}"/>
              </a:ext>
            </a:extLst>
          </p:cNvPr>
          <p:cNvSpPr txBox="1">
            <a:spLocks/>
          </p:cNvSpPr>
          <p:nvPr/>
        </p:nvSpPr>
        <p:spPr>
          <a:xfrm>
            <a:off x="752485" y="1112050"/>
            <a:ext cx="10567555" cy="483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9588" indent="-509588">
              <a:spcAft>
                <a:spcPts val="600"/>
              </a:spcAft>
              <a:buSzPct val="85000"/>
              <a:buFont typeface="Wingdings" panose="05000000000000000000" pitchFamily="2" charset="2"/>
              <a:buChar char="q"/>
            </a:pPr>
            <a:r>
              <a:rPr lang="en-US" b="1" dirty="0">
                <a:solidFill>
                  <a:srgbClr val="002060"/>
                </a:solidFill>
              </a:rPr>
              <a:t>Submission Process Overview</a:t>
            </a:r>
          </a:p>
          <a:p>
            <a:pPr marL="509588" indent="-509588">
              <a:spcAft>
                <a:spcPts val="600"/>
              </a:spcAft>
              <a:buSzPct val="85000"/>
              <a:buFont typeface="Wingdings" panose="05000000000000000000" pitchFamily="2" charset="2"/>
              <a:buChar char="q"/>
            </a:pPr>
            <a:r>
              <a:rPr lang="en-US" b="1" dirty="0">
                <a:solidFill>
                  <a:srgbClr val="002060"/>
                </a:solidFill>
              </a:rPr>
              <a:t>WIRB Smart Application Forms</a:t>
            </a:r>
          </a:p>
          <a:p>
            <a:pPr marL="742950" lvl="1" indent="-285750">
              <a:spcAft>
                <a:spcPts val="600"/>
              </a:spcAft>
            </a:pPr>
            <a:r>
              <a:rPr lang="en-US" dirty="0">
                <a:solidFill>
                  <a:srgbClr val="002060"/>
                </a:solidFill>
              </a:rPr>
              <a:t>Initial Review</a:t>
            </a:r>
          </a:p>
          <a:p>
            <a:pPr marL="742950" lvl="1" indent="-285750">
              <a:spcAft>
                <a:spcPts val="600"/>
              </a:spcAft>
            </a:pPr>
            <a:r>
              <a:rPr lang="en-US" dirty="0">
                <a:solidFill>
                  <a:srgbClr val="002060"/>
                </a:solidFill>
              </a:rPr>
              <a:t>Changes in Research (modifications and amendments)</a:t>
            </a:r>
          </a:p>
          <a:p>
            <a:pPr marL="742950" lvl="1" indent="-285750">
              <a:spcAft>
                <a:spcPts val="600"/>
              </a:spcAft>
            </a:pPr>
            <a:r>
              <a:rPr lang="en-US" dirty="0">
                <a:solidFill>
                  <a:srgbClr val="002060"/>
                </a:solidFill>
              </a:rPr>
              <a:t>Continuing Review</a:t>
            </a:r>
          </a:p>
          <a:p>
            <a:pPr marL="742950" lvl="1" indent="-285750">
              <a:spcAft>
                <a:spcPts val="600"/>
              </a:spcAft>
            </a:pPr>
            <a:r>
              <a:rPr lang="en-US" dirty="0">
                <a:solidFill>
                  <a:srgbClr val="002060"/>
                </a:solidFill>
              </a:rPr>
              <a:t>Promptly Reportable Information</a:t>
            </a:r>
          </a:p>
          <a:p>
            <a:pPr marL="509588" indent="-509588">
              <a:spcAft>
                <a:spcPts val="600"/>
              </a:spcAft>
              <a:buSzPct val="85000"/>
              <a:buFont typeface="Wingdings" panose="05000000000000000000" pitchFamily="2" charset="2"/>
              <a:buChar char="q"/>
            </a:pPr>
            <a:r>
              <a:rPr lang="en-US" b="1" dirty="0">
                <a:solidFill>
                  <a:srgbClr val="002060"/>
                </a:solidFill>
              </a:rPr>
              <a:t>MyConnexus</a:t>
            </a:r>
            <a:r>
              <a:rPr lang="en-US" b="1" baseline="30000" dirty="0">
                <a:solidFill>
                  <a:srgbClr val="002060"/>
                </a:solidFill>
              </a:rPr>
              <a:t>TM</a:t>
            </a:r>
            <a:r>
              <a:rPr lang="en-US" b="1" dirty="0">
                <a:solidFill>
                  <a:srgbClr val="002060"/>
                </a:solidFill>
              </a:rPr>
              <a:t> Overview</a:t>
            </a:r>
          </a:p>
          <a:p>
            <a:pPr lvl="1">
              <a:spcAft>
                <a:spcPts val="600"/>
              </a:spcAft>
            </a:pPr>
            <a:r>
              <a:rPr lang="en-US" dirty="0">
                <a:solidFill>
                  <a:srgbClr val="002060"/>
                </a:solidFill>
              </a:rPr>
              <a:t>Create an account</a:t>
            </a:r>
          </a:p>
          <a:p>
            <a:pPr lvl="1">
              <a:spcAft>
                <a:spcPts val="600"/>
              </a:spcAft>
            </a:pPr>
            <a:r>
              <a:rPr lang="en-US" dirty="0">
                <a:solidFill>
                  <a:srgbClr val="002060"/>
                </a:solidFill>
              </a:rPr>
              <a:t>Send submissions</a:t>
            </a:r>
          </a:p>
          <a:p>
            <a:pPr lvl="1">
              <a:spcAft>
                <a:spcPts val="600"/>
              </a:spcAft>
            </a:pPr>
            <a:r>
              <a:rPr lang="en-US" dirty="0">
                <a:solidFill>
                  <a:srgbClr val="002060"/>
                </a:solidFill>
              </a:rPr>
              <a:t>Add others to your study or site workspace</a:t>
            </a:r>
          </a:p>
          <a:p>
            <a:pPr marL="0" indent="0">
              <a:buNone/>
            </a:pPr>
            <a:endParaRPr lang="en-US" dirty="0"/>
          </a:p>
          <a:p>
            <a:pPr marL="0" indent="0">
              <a:buNone/>
            </a:pPr>
            <a:endParaRPr lang="en-US" dirty="0"/>
          </a:p>
        </p:txBody>
      </p:sp>
      <p:sp>
        <p:nvSpPr>
          <p:cNvPr id="5" name="Rectangle 4">
            <a:extLst>
              <a:ext uri="{FF2B5EF4-FFF2-40B4-BE49-F238E27FC236}">
                <a16:creationId xmlns:a16="http://schemas.microsoft.com/office/drawing/2014/main" xmlns="" id="{DA07470D-24A0-4D13-9EAE-3AEBD9B5A18D}"/>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6" name="Picture 5">
            <a:extLst>
              <a:ext uri="{FF2B5EF4-FFF2-40B4-BE49-F238E27FC236}">
                <a16:creationId xmlns:a16="http://schemas.microsoft.com/office/drawing/2014/main" xmlns="" id="{43C78BED-4896-40C7-AFCE-AB4D074BD52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7" name="Title 6">
            <a:extLst>
              <a:ext uri="{FF2B5EF4-FFF2-40B4-BE49-F238E27FC236}">
                <a16:creationId xmlns:a16="http://schemas.microsoft.com/office/drawing/2014/main" xmlns="" id="{B010A6D0-DC5E-4D48-A20B-2952D7667E39}"/>
              </a:ext>
            </a:extLst>
          </p:cNvPr>
          <p:cNvSpPr>
            <a:spLocks noGrp="1"/>
          </p:cNvSpPr>
          <p:nvPr>
            <p:ph type="title"/>
          </p:nvPr>
        </p:nvSpPr>
        <p:spPr>
          <a:xfrm>
            <a:off x="515937" y="286307"/>
            <a:ext cx="8640063" cy="590931"/>
          </a:xfrm>
        </p:spPr>
        <p:txBody>
          <a:bodyPr/>
          <a:lstStyle/>
          <a:p>
            <a:r>
              <a:rPr lang="en-US" sz="3600" dirty="0"/>
              <a:t>Submission Process Agenda</a:t>
            </a:r>
          </a:p>
        </p:txBody>
      </p:sp>
      <p:sp>
        <p:nvSpPr>
          <p:cNvPr id="8" name="Slide Number Placeholder 7">
            <a:extLst>
              <a:ext uri="{FF2B5EF4-FFF2-40B4-BE49-F238E27FC236}">
                <a16:creationId xmlns:a16="http://schemas.microsoft.com/office/drawing/2014/main" xmlns="" id="{3DDDDB31-C67F-4F18-B90F-8BB55DDECA50}"/>
              </a:ext>
            </a:extLst>
          </p:cNvPr>
          <p:cNvSpPr>
            <a:spLocks noGrp="1"/>
          </p:cNvSpPr>
          <p:nvPr>
            <p:ph type="sldNum" sz="quarter" idx="10"/>
          </p:nvPr>
        </p:nvSpPr>
        <p:spPr/>
        <p:txBody>
          <a:bodyPr/>
          <a:lstStyle/>
          <a:p>
            <a:fld id="{230712B2-FA8C-454E-9770-F7D10B71A9C4}" type="slidenum">
              <a:rPr lang="en-US" smtClean="0"/>
              <a:pPr/>
              <a:t>13</a:t>
            </a:fld>
            <a:endParaRPr lang="en-US" dirty="0"/>
          </a:p>
        </p:txBody>
      </p:sp>
    </p:spTree>
    <p:extLst>
      <p:ext uri="{BB962C8B-B14F-4D97-AF65-F5344CB8AC3E}">
        <p14:creationId xmlns:p14="http://schemas.microsoft.com/office/powerpoint/2010/main" val="1515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5D8258B9-D68D-47D7-AB92-C2F8A324965D}"/>
              </a:ext>
            </a:extLst>
          </p:cNvPr>
          <p:cNvSpPr txBox="1">
            <a:spLocks/>
          </p:cNvSpPr>
          <p:nvPr/>
        </p:nvSpPr>
        <p:spPr>
          <a:xfrm>
            <a:off x="402648" y="1012577"/>
            <a:ext cx="11018177" cy="5671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prstClr val="black"/>
              </a:solidFill>
            </a:endParaRPr>
          </a:p>
          <a:p>
            <a:endParaRPr lang="en-US" dirty="0">
              <a:solidFill>
                <a:prstClr val="black"/>
              </a:solidFill>
            </a:endParaRPr>
          </a:p>
          <a:p>
            <a:endParaRPr lang="en-US" dirty="0">
              <a:solidFill>
                <a:prstClr val="black"/>
              </a:solidFill>
            </a:endParaRPr>
          </a:p>
        </p:txBody>
      </p:sp>
      <p:graphicFrame>
        <p:nvGraphicFramePr>
          <p:cNvPr id="2" name="Diagram 1"/>
          <p:cNvGraphicFramePr/>
          <p:nvPr>
            <p:extLst>
              <p:ext uri="{D42A27DB-BD31-4B8C-83A1-F6EECF244321}">
                <p14:modId xmlns:p14="http://schemas.microsoft.com/office/powerpoint/2010/main" val="105721777"/>
              </p:ext>
            </p:extLst>
          </p:nvPr>
        </p:nvGraphicFramePr>
        <p:xfrm>
          <a:off x="661133" y="1012577"/>
          <a:ext cx="983205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9" descr="Image result for check mark"/>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207235" y="4474896"/>
            <a:ext cx="1670191" cy="16701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16758504-6EE8-4299-AE9F-ECD5B256427D}"/>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7" name="Picture 6">
            <a:extLst>
              <a:ext uri="{FF2B5EF4-FFF2-40B4-BE49-F238E27FC236}">
                <a16:creationId xmlns:a16="http://schemas.microsoft.com/office/drawing/2014/main" xmlns="" id="{75DB3992-243C-41EC-B0FA-931487C76B8C}"/>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9" name="Title 8">
            <a:extLst>
              <a:ext uri="{FF2B5EF4-FFF2-40B4-BE49-F238E27FC236}">
                <a16:creationId xmlns:a16="http://schemas.microsoft.com/office/drawing/2014/main" xmlns="" id="{C0E30E75-EFBB-40DB-8C27-6A8EC651DFFF}"/>
              </a:ext>
            </a:extLst>
          </p:cNvPr>
          <p:cNvSpPr>
            <a:spLocks noGrp="1"/>
          </p:cNvSpPr>
          <p:nvPr>
            <p:ph type="title"/>
          </p:nvPr>
        </p:nvSpPr>
        <p:spPr>
          <a:xfrm>
            <a:off x="515937" y="286307"/>
            <a:ext cx="10020928" cy="1089529"/>
          </a:xfrm>
        </p:spPr>
        <p:txBody>
          <a:bodyPr/>
          <a:lstStyle/>
          <a:p>
            <a:r>
              <a:rPr lang="en-US" sz="3600" dirty="0"/>
              <a:t>Process Overview: Protocol Submission</a:t>
            </a:r>
          </a:p>
        </p:txBody>
      </p:sp>
      <p:sp>
        <p:nvSpPr>
          <p:cNvPr id="10" name="Slide Number Placeholder 9">
            <a:extLst>
              <a:ext uri="{FF2B5EF4-FFF2-40B4-BE49-F238E27FC236}">
                <a16:creationId xmlns:a16="http://schemas.microsoft.com/office/drawing/2014/main" xmlns="" id="{0A8AFF9A-927D-4C86-B0E2-DEE386958887}"/>
              </a:ext>
            </a:extLst>
          </p:cNvPr>
          <p:cNvSpPr>
            <a:spLocks noGrp="1"/>
          </p:cNvSpPr>
          <p:nvPr>
            <p:ph type="sldNum" sz="quarter" idx="10"/>
          </p:nvPr>
        </p:nvSpPr>
        <p:spPr/>
        <p:txBody>
          <a:bodyPr/>
          <a:lstStyle/>
          <a:p>
            <a:fld id="{230712B2-FA8C-454E-9770-F7D10B71A9C4}" type="slidenum">
              <a:rPr lang="en-US" smtClean="0"/>
              <a:pPr/>
              <a:t>14</a:t>
            </a:fld>
            <a:endParaRPr lang="en-US" dirty="0"/>
          </a:p>
        </p:txBody>
      </p:sp>
    </p:spTree>
    <p:extLst>
      <p:ext uri="{BB962C8B-B14F-4D97-AF65-F5344CB8AC3E}">
        <p14:creationId xmlns:p14="http://schemas.microsoft.com/office/powerpoint/2010/main" val="39961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5D8258B9-D68D-47D7-AB92-C2F8A324965D}"/>
              </a:ext>
            </a:extLst>
          </p:cNvPr>
          <p:cNvSpPr txBox="1">
            <a:spLocks/>
          </p:cNvSpPr>
          <p:nvPr/>
        </p:nvSpPr>
        <p:spPr>
          <a:xfrm>
            <a:off x="402648" y="1012577"/>
            <a:ext cx="11018177" cy="5671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prstClr val="black"/>
              </a:solidFill>
            </a:endParaRPr>
          </a:p>
          <a:p>
            <a:endParaRPr lang="en-US" dirty="0">
              <a:solidFill>
                <a:prstClr val="black"/>
              </a:solidFill>
            </a:endParaRPr>
          </a:p>
          <a:p>
            <a:endParaRPr lang="en-US" dirty="0">
              <a:solidFill>
                <a:prstClr val="black"/>
              </a:solidFill>
            </a:endParaRPr>
          </a:p>
        </p:txBody>
      </p:sp>
      <p:graphicFrame>
        <p:nvGraphicFramePr>
          <p:cNvPr id="2" name="Diagram 1"/>
          <p:cNvGraphicFramePr/>
          <p:nvPr>
            <p:extLst>
              <p:ext uri="{D42A27DB-BD31-4B8C-83A1-F6EECF244321}">
                <p14:modId xmlns:p14="http://schemas.microsoft.com/office/powerpoint/2010/main" val="153279175"/>
              </p:ext>
            </p:extLst>
          </p:nvPr>
        </p:nvGraphicFramePr>
        <p:xfrm>
          <a:off x="641017" y="913875"/>
          <a:ext cx="928979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9" descr="Image result for check mark"/>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859278" y="4547725"/>
            <a:ext cx="1670191" cy="16701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BCDA213F-AE70-4638-8393-468C1A4C202A}"/>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7" name="Picture 6">
            <a:extLst>
              <a:ext uri="{FF2B5EF4-FFF2-40B4-BE49-F238E27FC236}">
                <a16:creationId xmlns:a16="http://schemas.microsoft.com/office/drawing/2014/main" xmlns="" id="{92D5C273-8687-4AD3-90AD-AC90A3994373}"/>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9" name="Title 8">
            <a:extLst>
              <a:ext uri="{FF2B5EF4-FFF2-40B4-BE49-F238E27FC236}">
                <a16:creationId xmlns:a16="http://schemas.microsoft.com/office/drawing/2014/main" xmlns="" id="{D570E9D0-0AE7-472E-B369-ABDA22FEEE65}"/>
              </a:ext>
            </a:extLst>
          </p:cNvPr>
          <p:cNvSpPr>
            <a:spLocks noGrp="1"/>
          </p:cNvSpPr>
          <p:nvPr>
            <p:ph type="title"/>
          </p:nvPr>
        </p:nvSpPr>
        <p:spPr>
          <a:xfrm>
            <a:off x="515937" y="286307"/>
            <a:ext cx="8640063" cy="590931"/>
          </a:xfrm>
        </p:spPr>
        <p:txBody>
          <a:bodyPr/>
          <a:lstStyle/>
          <a:p>
            <a:r>
              <a:rPr lang="en-US" sz="3600" dirty="0"/>
              <a:t>Process Overview: Site Submissions</a:t>
            </a:r>
          </a:p>
        </p:txBody>
      </p:sp>
      <p:sp>
        <p:nvSpPr>
          <p:cNvPr id="10" name="Slide Number Placeholder 9">
            <a:extLst>
              <a:ext uri="{FF2B5EF4-FFF2-40B4-BE49-F238E27FC236}">
                <a16:creationId xmlns:a16="http://schemas.microsoft.com/office/drawing/2014/main" xmlns="" id="{1656093A-3EAF-4351-8663-922BCBB0E046}"/>
              </a:ext>
            </a:extLst>
          </p:cNvPr>
          <p:cNvSpPr>
            <a:spLocks noGrp="1"/>
          </p:cNvSpPr>
          <p:nvPr>
            <p:ph type="sldNum" sz="quarter" idx="10"/>
          </p:nvPr>
        </p:nvSpPr>
        <p:spPr/>
        <p:txBody>
          <a:bodyPr/>
          <a:lstStyle/>
          <a:p>
            <a:fld id="{230712B2-FA8C-454E-9770-F7D10B71A9C4}" type="slidenum">
              <a:rPr lang="en-US" smtClean="0"/>
              <a:pPr/>
              <a:t>15</a:t>
            </a:fld>
            <a:endParaRPr lang="en-US" dirty="0"/>
          </a:p>
        </p:txBody>
      </p:sp>
    </p:spTree>
    <p:extLst>
      <p:ext uri="{BB962C8B-B14F-4D97-AF65-F5344CB8AC3E}">
        <p14:creationId xmlns:p14="http://schemas.microsoft.com/office/powerpoint/2010/main" val="211709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D65FBE63-7058-4BCD-9C19-8E458A40CF4B}"/>
              </a:ext>
            </a:extLst>
          </p:cNvPr>
          <p:cNvSpPr txBox="1">
            <a:spLocks/>
          </p:cNvSpPr>
          <p:nvPr/>
        </p:nvSpPr>
        <p:spPr>
          <a:xfrm>
            <a:off x="509623" y="853310"/>
            <a:ext cx="9775354" cy="483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rPr>
              <a:t>Smart PDF forms are available in two locations:</a:t>
            </a:r>
          </a:p>
          <a:p>
            <a:pPr marL="630238" indent="-630238">
              <a:buSzPct val="85000"/>
              <a:buFont typeface="Wingdings" panose="05000000000000000000" pitchFamily="2" charset="2"/>
              <a:buChar char="q"/>
            </a:pPr>
            <a:r>
              <a:rPr lang="en-US" b="1" dirty="0">
                <a:solidFill>
                  <a:srgbClr val="002060"/>
                </a:solidFill>
              </a:rPr>
              <a:t>WIRB.com</a:t>
            </a:r>
            <a:r>
              <a:rPr lang="en-US" dirty="0">
                <a:solidFill>
                  <a:srgbClr val="002060"/>
                </a:solidFill>
              </a:rPr>
              <a:t> &gt; Download Forms</a:t>
            </a:r>
          </a:p>
          <a:p>
            <a:endParaRPr lang="en-US" dirty="0"/>
          </a:p>
          <a:p>
            <a:endParaRPr lang="en-US" dirty="0"/>
          </a:p>
          <a:p>
            <a:pPr marL="630238" indent="-630238">
              <a:buSzPct val="85000"/>
              <a:buFont typeface="Wingdings" panose="05000000000000000000" pitchFamily="2" charset="2"/>
              <a:buChar char="q"/>
            </a:pPr>
            <a:r>
              <a:rPr lang="en-US" dirty="0">
                <a:solidFill>
                  <a:srgbClr val="002060"/>
                </a:solidFill>
              </a:rPr>
              <a:t>MyConnexus (</a:t>
            </a:r>
            <a:r>
              <a:rPr lang="en-US" b="1" dirty="0">
                <a:solidFill>
                  <a:srgbClr val="002060"/>
                </a:solidFill>
              </a:rPr>
              <a:t>connexus.wcgclinical.com</a:t>
            </a:r>
            <a:r>
              <a:rPr lang="en-US" dirty="0">
                <a:solidFill>
                  <a:srgbClr val="002060"/>
                </a:solidFill>
              </a:rPr>
              <a:t>) &gt; IRB Forms and Guides (under Quick Access Links)</a:t>
            </a:r>
          </a:p>
          <a:p>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9827" y="3830839"/>
            <a:ext cx="2809942" cy="2596687"/>
          </a:xfrm>
          <a:prstGeom prst="rect">
            <a:avLst/>
          </a:prstGeom>
          <a:noFill/>
          <a:ln>
            <a:noFill/>
          </a:ln>
          <a:effectLst>
            <a:glow rad="127000">
              <a:schemeClr val="accent1">
                <a:alpha val="71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355" y="1939953"/>
            <a:ext cx="9382125" cy="885825"/>
          </a:xfrm>
          <a:prstGeom prst="rect">
            <a:avLst/>
          </a:prstGeom>
          <a:noFill/>
          <a:ln>
            <a:noFill/>
          </a:ln>
          <a:effectLst>
            <a:glow rad="127000">
              <a:schemeClr val="accent1">
                <a:alpha val="71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ame 6"/>
          <p:cNvSpPr/>
          <p:nvPr/>
        </p:nvSpPr>
        <p:spPr>
          <a:xfrm>
            <a:off x="8317965" y="1939953"/>
            <a:ext cx="942362" cy="317725"/>
          </a:xfrm>
          <a:prstGeom prst="frame">
            <a:avLst/>
          </a:prstGeom>
          <a:solidFill>
            <a:srgbClr val="FF0000"/>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0" name="Frame 9"/>
          <p:cNvSpPr/>
          <p:nvPr/>
        </p:nvSpPr>
        <p:spPr>
          <a:xfrm>
            <a:off x="1718193" y="5976508"/>
            <a:ext cx="1513210" cy="283217"/>
          </a:xfrm>
          <a:prstGeom prst="frame">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9856" y="3759134"/>
            <a:ext cx="4229100" cy="2809875"/>
          </a:xfrm>
          <a:prstGeom prst="rect">
            <a:avLst/>
          </a:prstGeom>
          <a:noFill/>
          <a:ln>
            <a:noFill/>
          </a:ln>
          <a:effectLst>
            <a:glow rad="127000">
              <a:schemeClr val="accent1">
                <a:alpha val="71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rame 8"/>
          <p:cNvSpPr/>
          <p:nvPr/>
        </p:nvSpPr>
        <p:spPr>
          <a:xfrm>
            <a:off x="7714406" y="5114351"/>
            <a:ext cx="1513210" cy="270270"/>
          </a:xfrm>
          <a:prstGeom prst="frame">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1" name="Right Arrow 10"/>
          <p:cNvSpPr/>
          <p:nvPr/>
        </p:nvSpPr>
        <p:spPr>
          <a:xfrm>
            <a:off x="4199766" y="5051092"/>
            <a:ext cx="1082968" cy="496229"/>
          </a:xfrm>
          <a:prstGeom prst="rightArrow">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047E153B-CB12-46C8-8A52-9AB022562349}"/>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13" name="Picture 12">
            <a:extLst>
              <a:ext uri="{FF2B5EF4-FFF2-40B4-BE49-F238E27FC236}">
                <a16:creationId xmlns:a16="http://schemas.microsoft.com/office/drawing/2014/main" xmlns="" id="{728C4325-34D2-4FA2-A5C4-6E910952E86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6" name="Title 5">
            <a:extLst>
              <a:ext uri="{FF2B5EF4-FFF2-40B4-BE49-F238E27FC236}">
                <a16:creationId xmlns:a16="http://schemas.microsoft.com/office/drawing/2014/main" xmlns="" id="{484892C9-1116-42BA-9AA8-05E81442852E}"/>
              </a:ext>
            </a:extLst>
          </p:cNvPr>
          <p:cNvSpPr>
            <a:spLocks noGrp="1"/>
          </p:cNvSpPr>
          <p:nvPr>
            <p:ph type="title"/>
          </p:nvPr>
        </p:nvSpPr>
        <p:spPr>
          <a:xfrm>
            <a:off x="515937" y="286307"/>
            <a:ext cx="8640063" cy="590931"/>
          </a:xfrm>
        </p:spPr>
        <p:txBody>
          <a:bodyPr/>
          <a:lstStyle/>
          <a:p>
            <a:r>
              <a:rPr lang="en-US" sz="3600" dirty="0"/>
              <a:t>Obtaining WIRB Forms</a:t>
            </a:r>
          </a:p>
        </p:txBody>
      </p:sp>
      <p:sp>
        <p:nvSpPr>
          <p:cNvPr id="8" name="Slide Number Placeholder 7">
            <a:extLst>
              <a:ext uri="{FF2B5EF4-FFF2-40B4-BE49-F238E27FC236}">
                <a16:creationId xmlns:a16="http://schemas.microsoft.com/office/drawing/2014/main" xmlns="" id="{C73FE859-18E4-472B-B21C-88BE1367ED84}"/>
              </a:ext>
            </a:extLst>
          </p:cNvPr>
          <p:cNvSpPr>
            <a:spLocks noGrp="1"/>
          </p:cNvSpPr>
          <p:nvPr>
            <p:ph type="sldNum" sz="quarter" idx="10"/>
          </p:nvPr>
        </p:nvSpPr>
        <p:spPr/>
        <p:txBody>
          <a:bodyPr/>
          <a:lstStyle/>
          <a:p>
            <a:fld id="{230712B2-FA8C-454E-9770-F7D10B71A9C4}" type="slidenum">
              <a:rPr lang="en-US" smtClean="0"/>
              <a:pPr/>
              <a:t>16</a:t>
            </a:fld>
            <a:endParaRPr lang="en-US" dirty="0"/>
          </a:p>
        </p:txBody>
      </p:sp>
    </p:spTree>
    <p:extLst>
      <p:ext uri="{BB962C8B-B14F-4D97-AF65-F5344CB8AC3E}">
        <p14:creationId xmlns:p14="http://schemas.microsoft.com/office/powerpoint/2010/main" val="402264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D65FBE63-7058-4BCD-9C19-8E458A40CF4B}"/>
              </a:ext>
            </a:extLst>
          </p:cNvPr>
          <p:cNvSpPr txBox="1">
            <a:spLocks/>
          </p:cNvSpPr>
          <p:nvPr/>
        </p:nvSpPr>
        <p:spPr>
          <a:xfrm>
            <a:off x="6280163" y="981030"/>
            <a:ext cx="5755317" cy="483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SzPct val="85000"/>
              <a:buFont typeface="Wingdings" panose="05000000000000000000" pitchFamily="2" charset="2"/>
              <a:buChar char="q"/>
            </a:pPr>
            <a:r>
              <a:rPr lang="en-US" dirty="0">
                <a:solidFill>
                  <a:srgbClr val="002060"/>
                </a:solidFill>
              </a:rPr>
              <a:t>Provides step-by-step instructions to complete the application</a:t>
            </a:r>
          </a:p>
          <a:p>
            <a:pPr marL="457200" indent="-457200">
              <a:buSzPct val="85000"/>
              <a:buFont typeface="Wingdings" panose="05000000000000000000" pitchFamily="2" charset="2"/>
              <a:buChar char="q"/>
            </a:pPr>
            <a:endParaRPr lang="en-US" dirty="0">
              <a:solidFill>
                <a:srgbClr val="002060"/>
              </a:solidFill>
            </a:endParaRPr>
          </a:p>
          <a:p>
            <a:pPr marL="457200" indent="-457200">
              <a:buSzPct val="85000"/>
              <a:buFont typeface="Wingdings" panose="05000000000000000000" pitchFamily="2" charset="2"/>
              <a:buChar char="q"/>
            </a:pPr>
            <a:r>
              <a:rPr lang="en-US" dirty="0">
                <a:solidFill>
                  <a:srgbClr val="002060"/>
                </a:solidFill>
              </a:rPr>
              <a:t>Depending on answers, additional questions and directions may appear</a:t>
            </a:r>
          </a:p>
          <a:p>
            <a:pPr marL="457200" indent="-457200">
              <a:buSzPct val="85000"/>
              <a:buFont typeface="Wingdings" panose="05000000000000000000" pitchFamily="2" charset="2"/>
              <a:buChar char="q"/>
            </a:pPr>
            <a:endParaRPr lang="en-US" dirty="0">
              <a:solidFill>
                <a:srgbClr val="002060"/>
              </a:solidFill>
            </a:endParaRPr>
          </a:p>
          <a:p>
            <a:pPr marL="457200" indent="-457200">
              <a:buSzPct val="85000"/>
              <a:buFont typeface="Wingdings" panose="05000000000000000000" pitchFamily="2" charset="2"/>
              <a:buChar char="q"/>
            </a:pPr>
            <a:r>
              <a:rPr lang="en-US" dirty="0">
                <a:solidFill>
                  <a:srgbClr val="002060"/>
                </a:solidFill>
              </a:rPr>
              <a:t>Compatible with PCs and Macs using free Adobe Reader</a:t>
            </a:r>
          </a:p>
          <a:p>
            <a:endParaRPr lang="en-US" sz="2600" dirty="0"/>
          </a:p>
          <a:p>
            <a:endParaRPr lang="en-US" sz="26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1457" y="1063255"/>
            <a:ext cx="5160381" cy="5191543"/>
          </a:xfrm>
          <a:prstGeom prst="rect">
            <a:avLst/>
          </a:prstGeom>
          <a:noFill/>
          <a:ln>
            <a:noFill/>
          </a:ln>
          <a:effectLst>
            <a:glow rad="127000">
              <a:schemeClr val="accent1">
                <a:alpha val="71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xmlns="" id="{A161CF08-CD52-4C55-A441-27DF60C1D4CB}"/>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6" name="Picture 5">
            <a:extLst>
              <a:ext uri="{FF2B5EF4-FFF2-40B4-BE49-F238E27FC236}">
                <a16:creationId xmlns:a16="http://schemas.microsoft.com/office/drawing/2014/main" xmlns="" id="{B3C814C8-FD69-4402-8D63-323883620BA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7" name="Title 6">
            <a:extLst>
              <a:ext uri="{FF2B5EF4-FFF2-40B4-BE49-F238E27FC236}">
                <a16:creationId xmlns:a16="http://schemas.microsoft.com/office/drawing/2014/main" xmlns="" id="{814E0001-DF84-4994-923E-8F5AFFA67DE1}"/>
              </a:ext>
            </a:extLst>
          </p:cNvPr>
          <p:cNvSpPr>
            <a:spLocks noGrp="1"/>
          </p:cNvSpPr>
          <p:nvPr>
            <p:ph type="title"/>
          </p:nvPr>
        </p:nvSpPr>
        <p:spPr>
          <a:xfrm>
            <a:off x="515937" y="286307"/>
            <a:ext cx="8640063" cy="590931"/>
          </a:xfrm>
        </p:spPr>
        <p:txBody>
          <a:bodyPr/>
          <a:lstStyle/>
          <a:p>
            <a:r>
              <a:rPr lang="en-US" sz="3600" dirty="0"/>
              <a:t>WIRB Smart Forms: Initial Review Form</a:t>
            </a:r>
          </a:p>
        </p:txBody>
      </p:sp>
      <p:sp>
        <p:nvSpPr>
          <p:cNvPr id="8" name="Slide Number Placeholder 7">
            <a:extLst>
              <a:ext uri="{FF2B5EF4-FFF2-40B4-BE49-F238E27FC236}">
                <a16:creationId xmlns:a16="http://schemas.microsoft.com/office/drawing/2014/main" xmlns="" id="{3386FAC4-DD39-4733-B747-AD4C78BEC1E9}"/>
              </a:ext>
            </a:extLst>
          </p:cNvPr>
          <p:cNvSpPr>
            <a:spLocks noGrp="1"/>
          </p:cNvSpPr>
          <p:nvPr>
            <p:ph type="sldNum" sz="quarter" idx="10"/>
          </p:nvPr>
        </p:nvSpPr>
        <p:spPr/>
        <p:txBody>
          <a:bodyPr/>
          <a:lstStyle/>
          <a:p>
            <a:fld id="{230712B2-FA8C-454E-9770-F7D10B71A9C4}" type="slidenum">
              <a:rPr lang="en-US" smtClean="0"/>
              <a:pPr/>
              <a:t>17</a:t>
            </a:fld>
            <a:endParaRPr lang="en-US" dirty="0"/>
          </a:p>
        </p:txBody>
      </p:sp>
    </p:spTree>
    <p:extLst>
      <p:ext uri="{BB962C8B-B14F-4D97-AF65-F5344CB8AC3E}">
        <p14:creationId xmlns:p14="http://schemas.microsoft.com/office/powerpoint/2010/main" val="207596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xmlns="" id="{FB381478-22CF-4C52-A00D-DA79334C2C60}"/>
              </a:ext>
            </a:extLst>
          </p:cNvPr>
          <p:cNvSpPr txBox="1">
            <a:spLocks/>
          </p:cNvSpPr>
          <p:nvPr/>
        </p:nvSpPr>
        <p:spPr>
          <a:xfrm>
            <a:off x="166614" y="778475"/>
            <a:ext cx="11639426" cy="58797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SzPct val="85000"/>
              <a:buFont typeface="Wingdings" panose="05000000000000000000" pitchFamily="2" charset="2"/>
              <a:buChar char="q"/>
              <a:tabLst>
                <a:tab pos="0" algn="l"/>
              </a:tabLst>
            </a:pPr>
            <a:r>
              <a:rPr lang="en-US" sz="2600" dirty="0">
                <a:solidFill>
                  <a:srgbClr val="002060"/>
                </a:solidFill>
              </a:rPr>
              <a:t>The form will guide you as to what documents are required for submission</a:t>
            </a:r>
          </a:p>
          <a:p>
            <a:pPr marL="457200" lvl="1" indent="0">
              <a:buNone/>
            </a:pPr>
            <a:endParaRPr lang="en-US" sz="2200" dirty="0">
              <a:solidFill>
                <a:srgbClr val="002060"/>
              </a:solidFill>
            </a:endParaRPr>
          </a:p>
          <a:p>
            <a:pPr lvl="1"/>
            <a:r>
              <a:rPr lang="en-US" sz="2200" dirty="0">
                <a:solidFill>
                  <a:srgbClr val="002060"/>
                </a:solidFill>
              </a:rPr>
              <a:t>There will be       signs in the form if supplemental forms are required</a:t>
            </a:r>
          </a:p>
          <a:p>
            <a:pPr lvl="1"/>
            <a:endParaRPr lang="en-US" sz="2400" b="1" dirty="0">
              <a:solidFill>
                <a:srgbClr val="002060"/>
              </a:solidFill>
            </a:endParaRPr>
          </a:p>
          <a:p>
            <a:pPr marL="457200" indent="-457200">
              <a:buSzPct val="85000"/>
              <a:buFont typeface="Wingdings" panose="05000000000000000000" pitchFamily="2" charset="2"/>
              <a:buChar char="q"/>
            </a:pPr>
            <a:r>
              <a:rPr lang="en-US" sz="2600" dirty="0">
                <a:solidFill>
                  <a:srgbClr val="002060"/>
                </a:solidFill>
              </a:rPr>
              <a:t>Reference the end of the form for a list of required documents</a:t>
            </a:r>
            <a:r>
              <a:rPr lang="en-US" sz="2600" b="1" dirty="0">
                <a:solidFill>
                  <a:srgbClr val="002060"/>
                </a:solidFill>
              </a:rPr>
              <a:t> </a:t>
            </a:r>
            <a:endParaRPr lang="en-US" sz="2600" dirty="0">
              <a:solidFill>
                <a:srgbClr val="002060"/>
              </a:solidFill>
            </a:endParaRPr>
          </a:p>
          <a:p>
            <a:endParaRPr lang="en-US" sz="2600" dirty="0"/>
          </a:p>
          <a:p>
            <a:endParaRPr lang="en-US" sz="2400" dirty="0"/>
          </a:p>
          <a:p>
            <a:endParaRPr lang="en-US" sz="2400" dirty="0"/>
          </a:p>
          <a:p>
            <a:endParaRPr lang="en-US" sz="2400" dirty="0"/>
          </a:p>
          <a:p>
            <a:pPr marL="285750" indent="-285750"/>
            <a:endParaRPr lang="en-US" sz="2400" dirty="0"/>
          </a:p>
          <a:p>
            <a:pPr marL="457200" indent="-457200">
              <a:buFont typeface="Wingdings" panose="05000000000000000000" pitchFamily="2" charset="2"/>
              <a:buChar char="q"/>
            </a:pPr>
            <a:r>
              <a:rPr lang="en-US" sz="2600" dirty="0">
                <a:solidFill>
                  <a:srgbClr val="002060"/>
                </a:solidFill>
              </a:rPr>
              <a:t>The form includes a tool to check for missing entries</a:t>
            </a:r>
          </a:p>
          <a:p>
            <a:pPr marL="742950" lvl="1" indent="-285750"/>
            <a:r>
              <a:rPr lang="en-US" dirty="0">
                <a:solidFill>
                  <a:srgbClr val="002060"/>
                </a:solidFill>
              </a:rPr>
              <a:t>Missing entries will be highlighted</a:t>
            </a:r>
          </a:p>
          <a:p>
            <a:pPr lvl="1"/>
            <a:endParaRPr lang="en-US" sz="2000" dirty="0"/>
          </a:p>
          <a:p>
            <a:pPr marL="457200" lvl="1" indent="0">
              <a:buNone/>
            </a:pPr>
            <a:endParaRPr lang="en-US" sz="2200" dirty="0"/>
          </a:p>
          <a:p>
            <a:endParaRPr lang="en-US" dirty="0"/>
          </a:p>
        </p:txBody>
      </p:sp>
      <p:sp>
        <p:nvSpPr>
          <p:cNvPr id="55" name="Content Placeholder 2">
            <a:extLst>
              <a:ext uri="{FF2B5EF4-FFF2-40B4-BE49-F238E27FC236}">
                <a16:creationId xmlns:a16="http://schemas.microsoft.com/office/drawing/2014/main" xmlns="" id="{FD3D8CE9-ED2D-402E-9B36-DA59098E1EB4}"/>
              </a:ext>
            </a:extLst>
          </p:cNvPr>
          <p:cNvSpPr txBox="1">
            <a:spLocks/>
          </p:cNvSpPr>
          <p:nvPr/>
        </p:nvSpPr>
        <p:spPr>
          <a:xfrm>
            <a:off x="6096000" y="2144897"/>
            <a:ext cx="5350708" cy="483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Right Arrow 7"/>
          <p:cNvSpPr/>
          <p:nvPr/>
        </p:nvSpPr>
        <p:spPr>
          <a:xfrm>
            <a:off x="1581706" y="3025238"/>
            <a:ext cx="801449" cy="228600"/>
          </a:xfrm>
          <a:prstGeom prst="rightArrow">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819" y="1527371"/>
            <a:ext cx="4476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89008" y="3025238"/>
            <a:ext cx="5109962" cy="1832687"/>
          </a:xfrm>
          <a:prstGeom prst="rect">
            <a:avLst/>
          </a:prstGeom>
          <a:noFill/>
          <a:ln>
            <a:noFill/>
          </a:ln>
          <a:effectLst>
            <a:glow rad="127000">
              <a:schemeClr val="accent1">
                <a:alpha val="71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35595" y="5172380"/>
            <a:ext cx="2611113" cy="671219"/>
          </a:xfrm>
          <a:prstGeom prst="rect">
            <a:avLst/>
          </a:prstGeom>
          <a:noFill/>
          <a:ln>
            <a:noFill/>
          </a:ln>
          <a:effectLst>
            <a:glow rad="127000">
              <a:schemeClr val="accent1">
                <a:alpha val="71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p:nvPr/>
        </p:nvSpPr>
        <p:spPr>
          <a:xfrm>
            <a:off x="7859606" y="5640921"/>
            <a:ext cx="616657" cy="280731"/>
          </a:xfrm>
          <a:prstGeom prst="rightArrow">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5304D30E-247E-45D5-8E16-C156E240E933}"/>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11" name="Picture 10">
            <a:extLst>
              <a:ext uri="{FF2B5EF4-FFF2-40B4-BE49-F238E27FC236}">
                <a16:creationId xmlns:a16="http://schemas.microsoft.com/office/drawing/2014/main" xmlns="" id="{135EA502-302B-4349-9232-4B2D183C37C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4" name="Title 3">
            <a:extLst>
              <a:ext uri="{FF2B5EF4-FFF2-40B4-BE49-F238E27FC236}">
                <a16:creationId xmlns:a16="http://schemas.microsoft.com/office/drawing/2014/main" xmlns="" id="{FA4D4C25-B2C3-4BD0-A106-99EF5A511E38}"/>
              </a:ext>
            </a:extLst>
          </p:cNvPr>
          <p:cNvSpPr>
            <a:spLocks noGrp="1"/>
          </p:cNvSpPr>
          <p:nvPr>
            <p:ph type="title"/>
          </p:nvPr>
        </p:nvSpPr>
        <p:spPr>
          <a:xfrm>
            <a:off x="515937" y="286307"/>
            <a:ext cx="8640063" cy="590931"/>
          </a:xfrm>
        </p:spPr>
        <p:txBody>
          <a:bodyPr/>
          <a:lstStyle/>
          <a:p>
            <a:r>
              <a:rPr lang="en-US" sz="3600" dirty="0"/>
              <a:t>Submission Documents</a:t>
            </a:r>
          </a:p>
        </p:txBody>
      </p:sp>
      <p:sp>
        <p:nvSpPr>
          <p:cNvPr id="5" name="Slide Number Placeholder 4">
            <a:extLst>
              <a:ext uri="{FF2B5EF4-FFF2-40B4-BE49-F238E27FC236}">
                <a16:creationId xmlns:a16="http://schemas.microsoft.com/office/drawing/2014/main" xmlns="" id="{93F179B3-79D5-442B-97F0-D9B8515D52C2}"/>
              </a:ext>
            </a:extLst>
          </p:cNvPr>
          <p:cNvSpPr>
            <a:spLocks noGrp="1"/>
          </p:cNvSpPr>
          <p:nvPr>
            <p:ph type="sldNum" sz="quarter" idx="10"/>
          </p:nvPr>
        </p:nvSpPr>
        <p:spPr/>
        <p:txBody>
          <a:bodyPr/>
          <a:lstStyle/>
          <a:p>
            <a:fld id="{230712B2-FA8C-454E-9770-F7D10B71A9C4}" type="slidenum">
              <a:rPr lang="en-US" smtClean="0"/>
              <a:pPr/>
              <a:t>18</a:t>
            </a:fld>
            <a:endParaRPr lang="en-US" dirty="0"/>
          </a:p>
        </p:txBody>
      </p:sp>
    </p:spTree>
    <p:extLst>
      <p:ext uri="{BB962C8B-B14F-4D97-AF65-F5344CB8AC3E}">
        <p14:creationId xmlns:p14="http://schemas.microsoft.com/office/powerpoint/2010/main" val="306640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fade">
                                      <p:cBhvr>
                                        <p:cTn id="7"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5D8258B9-D68D-47D7-AB92-C2F8A324965D}"/>
              </a:ext>
            </a:extLst>
          </p:cNvPr>
          <p:cNvSpPr txBox="1">
            <a:spLocks/>
          </p:cNvSpPr>
          <p:nvPr/>
        </p:nvSpPr>
        <p:spPr>
          <a:xfrm>
            <a:off x="617839" y="1272746"/>
            <a:ext cx="11312784" cy="53357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3600"/>
              </a:spcBef>
              <a:buSzPct val="85000"/>
              <a:buFont typeface="Wingdings" panose="05000000000000000000" pitchFamily="2" charset="2"/>
              <a:buChar char="q"/>
            </a:pPr>
            <a:r>
              <a:rPr lang="en-US" dirty="0">
                <a:solidFill>
                  <a:srgbClr val="002060"/>
                </a:solidFill>
              </a:rPr>
              <a:t>Can be filled out without being connected to the Internet</a:t>
            </a:r>
          </a:p>
          <a:p>
            <a:pPr marL="457200" indent="-457200">
              <a:spcBef>
                <a:spcPts val="3600"/>
              </a:spcBef>
              <a:buSzPct val="85000"/>
              <a:buFont typeface="Wingdings" panose="05000000000000000000" pitchFamily="2" charset="2"/>
              <a:buChar char="q"/>
            </a:pPr>
            <a:r>
              <a:rPr lang="en-US" dirty="0">
                <a:solidFill>
                  <a:srgbClr val="002060"/>
                </a:solidFill>
              </a:rPr>
              <a:t>Can be shared for review by others without logging on to </a:t>
            </a:r>
            <a:r>
              <a:rPr lang="en-US" dirty="0" err="1" smtClean="0">
                <a:solidFill>
                  <a:srgbClr val="002060"/>
                </a:solidFill>
              </a:rPr>
              <a:t>MyConnexus</a:t>
            </a:r>
            <a:endParaRPr lang="en-US" dirty="0">
              <a:solidFill>
                <a:srgbClr val="002060"/>
              </a:solidFill>
            </a:endParaRPr>
          </a:p>
          <a:p>
            <a:pPr marL="457200" indent="-457200">
              <a:spcBef>
                <a:spcPts val="3600"/>
              </a:spcBef>
              <a:buSzPct val="85000"/>
              <a:buFont typeface="Wingdings" panose="05000000000000000000" pitchFamily="2" charset="2"/>
              <a:buChar char="q"/>
            </a:pPr>
            <a:r>
              <a:rPr lang="en-US" dirty="0">
                <a:solidFill>
                  <a:srgbClr val="002060"/>
                </a:solidFill>
              </a:rPr>
              <a:t>For sections where the information rarely changes, you can fill out a form partially and save it as a starter template for future studies</a:t>
            </a:r>
          </a:p>
          <a:p>
            <a:pPr marL="457200" indent="-457200">
              <a:spcBef>
                <a:spcPts val="3600"/>
              </a:spcBef>
              <a:buSzPct val="85000"/>
              <a:buFont typeface="Wingdings" panose="05000000000000000000" pitchFamily="2" charset="2"/>
              <a:buChar char="q"/>
            </a:pPr>
            <a:r>
              <a:rPr lang="en-US" dirty="0">
                <a:solidFill>
                  <a:srgbClr val="002060"/>
                </a:solidFill>
              </a:rPr>
              <a:t>Can be easily saved and restarted from where you left off</a:t>
            </a:r>
          </a:p>
          <a:p>
            <a:pPr marL="285750" indent="-285750"/>
            <a:endParaRPr lang="en-US" dirty="0"/>
          </a:p>
          <a:p>
            <a:pPr marL="285750" indent="-285750"/>
            <a:endParaRPr lang="en-US" dirty="0"/>
          </a:p>
          <a:p>
            <a:pPr marL="0" indent="0">
              <a:buNone/>
            </a:pPr>
            <a:endParaRPr lang="en-US" sz="2000" dirty="0"/>
          </a:p>
          <a:p>
            <a:pPr marL="285750" indent="-285750"/>
            <a:endParaRPr lang="en-US" sz="2000" dirty="0"/>
          </a:p>
          <a:p>
            <a:endParaRPr lang="en-US" sz="2000" dirty="0"/>
          </a:p>
          <a:p>
            <a:endParaRPr lang="en-US" sz="2000" dirty="0"/>
          </a:p>
          <a:p>
            <a:endParaRPr lang="en-US" sz="2000" dirty="0"/>
          </a:p>
        </p:txBody>
      </p:sp>
      <p:sp>
        <p:nvSpPr>
          <p:cNvPr id="5" name="Rectangle 4">
            <a:extLst>
              <a:ext uri="{FF2B5EF4-FFF2-40B4-BE49-F238E27FC236}">
                <a16:creationId xmlns:a16="http://schemas.microsoft.com/office/drawing/2014/main" xmlns="" id="{21671E61-A312-4F7D-82F3-B866CDD93837}"/>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6" name="Picture 5">
            <a:extLst>
              <a:ext uri="{FF2B5EF4-FFF2-40B4-BE49-F238E27FC236}">
                <a16:creationId xmlns:a16="http://schemas.microsoft.com/office/drawing/2014/main" xmlns="" id="{08811528-1C68-4180-8719-E50A52D44B0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7" name="Title 6">
            <a:extLst>
              <a:ext uri="{FF2B5EF4-FFF2-40B4-BE49-F238E27FC236}">
                <a16:creationId xmlns:a16="http://schemas.microsoft.com/office/drawing/2014/main" xmlns="" id="{0683FDC0-FD27-4F59-A369-4C4D5E7319C7}"/>
              </a:ext>
            </a:extLst>
          </p:cNvPr>
          <p:cNvSpPr>
            <a:spLocks noGrp="1"/>
          </p:cNvSpPr>
          <p:nvPr>
            <p:ph type="title"/>
          </p:nvPr>
        </p:nvSpPr>
        <p:spPr>
          <a:xfrm>
            <a:off x="515937" y="286307"/>
            <a:ext cx="11594547" cy="1089529"/>
          </a:xfrm>
        </p:spPr>
        <p:txBody>
          <a:bodyPr/>
          <a:lstStyle/>
          <a:p>
            <a:r>
              <a:rPr lang="en-US" sz="3600" dirty="0"/>
              <a:t>WIRB Smart Form PDF Advantages Over Web Forms</a:t>
            </a:r>
          </a:p>
        </p:txBody>
      </p:sp>
      <p:sp>
        <p:nvSpPr>
          <p:cNvPr id="8" name="Slide Number Placeholder 7">
            <a:extLst>
              <a:ext uri="{FF2B5EF4-FFF2-40B4-BE49-F238E27FC236}">
                <a16:creationId xmlns:a16="http://schemas.microsoft.com/office/drawing/2014/main" xmlns="" id="{08796D33-9B86-4D69-A73E-7F03CD195D9A}"/>
              </a:ext>
            </a:extLst>
          </p:cNvPr>
          <p:cNvSpPr>
            <a:spLocks noGrp="1"/>
          </p:cNvSpPr>
          <p:nvPr>
            <p:ph type="sldNum" sz="quarter" idx="10"/>
          </p:nvPr>
        </p:nvSpPr>
        <p:spPr/>
        <p:txBody>
          <a:bodyPr/>
          <a:lstStyle/>
          <a:p>
            <a:fld id="{230712B2-FA8C-454E-9770-F7D10B71A9C4}" type="slidenum">
              <a:rPr lang="en-US" smtClean="0"/>
              <a:pPr/>
              <a:t>19</a:t>
            </a:fld>
            <a:endParaRPr lang="en-US" dirty="0"/>
          </a:p>
        </p:txBody>
      </p:sp>
    </p:spTree>
    <p:extLst>
      <p:ext uri="{BB962C8B-B14F-4D97-AF65-F5344CB8AC3E}">
        <p14:creationId xmlns:p14="http://schemas.microsoft.com/office/powerpoint/2010/main" val="400100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370CB-F2EB-438E-A2BE-24A4B17223CF}"/>
              </a:ext>
            </a:extLst>
          </p:cNvPr>
          <p:cNvSpPr>
            <a:spLocks noGrp="1"/>
          </p:cNvSpPr>
          <p:nvPr>
            <p:ph type="title"/>
          </p:nvPr>
        </p:nvSpPr>
        <p:spPr>
          <a:xfrm>
            <a:off x="515937" y="286307"/>
            <a:ext cx="8640063" cy="590931"/>
          </a:xfrm>
        </p:spPr>
        <p:txBody>
          <a:bodyPr/>
          <a:lstStyle/>
          <a:p>
            <a:r>
              <a:rPr lang="en-US" sz="3600" dirty="0"/>
              <a:t>WCG Attendees</a:t>
            </a:r>
          </a:p>
        </p:txBody>
      </p:sp>
      <p:sp>
        <p:nvSpPr>
          <p:cNvPr id="7" name="Content Placeholder 5"/>
          <p:cNvSpPr txBox="1">
            <a:spLocks/>
          </p:cNvSpPr>
          <p:nvPr/>
        </p:nvSpPr>
        <p:spPr>
          <a:xfrm>
            <a:off x="609600" y="1467169"/>
            <a:ext cx="10931612" cy="45135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6573838" algn="l"/>
              </a:tabLst>
            </a:pPr>
            <a:r>
              <a:rPr lang="en-US" sz="1800" b="1" dirty="0">
                <a:solidFill>
                  <a:srgbClr val="002060"/>
                </a:solidFill>
              </a:rPr>
              <a:t>Jeff Cooper, MD	Deena Horowitz</a:t>
            </a:r>
          </a:p>
          <a:p>
            <a:pPr marL="0" indent="0">
              <a:buFont typeface="Arial" panose="020B0604020202020204" pitchFamily="34" charset="0"/>
              <a:buNone/>
              <a:tabLst>
                <a:tab pos="6573838" algn="l"/>
              </a:tabLst>
            </a:pPr>
            <a:r>
              <a:rPr lang="en-US" sz="1800" dirty="0">
                <a:solidFill>
                  <a:srgbClr val="002060"/>
                </a:solidFill>
              </a:rPr>
              <a:t>Vice President, Process &amp; Strategic Improvement	Account Manager</a:t>
            </a:r>
          </a:p>
          <a:p>
            <a:pPr marL="0" indent="0">
              <a:buFont typeface="Arial" panose="020B0604020202020204" pitchFamily="34" charset="0"/>
              <a:buNone/>
              <a:tabLst>
                <a:tab pos="6573838" algn="l"/>
              </a:tabLst>
            </a:pPr>
            <a:endParaRPr lang="en-US" sz="1800" dirty="0">
              <a:solidFill>
                <a:srgbClr val="002060"/>
              </a:solidFill>
            </a:endParaRPr>
          </a:p>
          <a:p>
            <a:pPr marL="0" indent="0">
              <a:buFont typeface="Arial" panose="020B0604020202020204" pitchFamily="34" charset="0"/>
              <a:buNone/>
              <a:tabLst>
                <a:tab pos="6573838" algn="l"/>
              </a:tabLst>
            </a:pPr>
            <a:r>
              <a:rPr lang="en-US" sz="1800" b="1" dirty="0">
                <a:solidFill>
                  <a:srgbClr val="002060"/>
                </a:solidFill>
              </a:rPr>
              <a:t>Dawn Flitcraft	Jonathan Zung, PhD</a:t>
            </a:r>
          </a:p>
          <a:p>
            <a:pPr marL="0" indent="0">
              <a:buFont typeface="Arial" panose="020B0604020202020204" pitchFamily="34" charset="0"/>
              <a:buNone/>
              <a:tabLst>
                <a:tab pos="6573838" algn="l"/>
              </a:tabLst>
            </a:pPr>
            <a:r>
              <a:rPr lang="en-US" sz="1800" dirty="0">
                <a:solidFill>
                  <a:srgbClr val="002060"/>
                </a:solidFill>
              </a:rPr>
              <a:t>President, Ethical Review Division	Executive Vice President, Site Division</a:t>
            </a:r>
          </a:p>
          <a:p>
            <a:pPr marL="0" indent="0">
              <a:buFont typeface="Arial" panose="020B0604020202020204" pitchFamily="34" charset="0"/>
              <a:buNone/>
            </a:pPr>
            <a:endParaRPr lang="en-US" sz="1800" dirty="0">
              <a:solidFill>
                <a:srgbClr val="002060"/>
              </a:solidFill>
            </a:endParaRPr>
          </a:p>
          <a:p>
            <a:pPr marL="0" indent="0">
              <a:buFont typeface="Arial" panose="020B0604020202020204" pitchFamily="34" charset="0"/>
              <a:buNone/>
            </a:pPr>
            <a:r>
              <a:rPr lang="en-US" sz="1800" b="1" dirty="0">
                <a:solidFill>
                  <a:srgbClr val="002060"/>
                </a:solidFill>
              </a:rPr>
              <a:t>Christopher Gennai, CIP</a:t>
            </a:r>
          </a:p>
          <a:p>
            <a:pPr marL="0" indent="0">
              <a:buFont typeface="Arial" panose="020B0604020202020204" pitchFamily="34" charset="0"/>
              <a:buNone/>
            </a:pPr>
            <a:r>
              <a:rPr lang="en-US" sz="1800" dirty="0">
                <a:solidFill>
                  <a:srgbClr val="002060"/>
                </a:solidFill>
              </a:rPr>
              <a:t>Senior Account Manager</a:t>
            </a:r>
          </a:p>
          <a:p>
            <a:pPr marL="0" indent="0">
              <a:buFont typeface="Arial" panose="020B0604020202020204" pitchFamily="34" charset="0"/>
              <a:buNone/>
            </a:pPr>
            <a:endParaRPr lang="en-US" sz="1800" dirty="0">
              <a:solidFill>
                <a:srgbClr val="002060"/>
              </a:solidFill>
            </a:endParaRPr>
          </a:p>
          <a:p>
            <a:pPr marL="0" indent="0">
              <a:buFont typeface="Arial" panose="020B0604020202020204" pitchFamily="34" charset="0"/>
              <a:buNone/>
            </a:pPr>
            <a:r>
              <a:rPr lang="en-US" sz="1800" b="1" smtClean="0">
                <a:solidFill>
                  <a:srgbClr val="002060"/>
                </a:solidFill>
              </a:rPr>
              <a:t>Charlie </a:t>
            </a:r>
            <a:r>
              <a:rPr lang="en-US" sz="1800" b="1" dirty="0">
                <a:solidFill>
                  <a:srgbClr val="002060"/>
                </a:solidFill>
              </a:rPr>
              <a:t>Eibeler</a:t>
            </a:r>
          </a:p>
          <a:p>
            <a:pPr marL="0" indent="0">
              <a:buFont typeface="Arial" panose="020B0604020202020204" pitchFamily="34" charset="0"/>
              <a:buNone/>
            </a:pPr>
            <a:r>
              <a:rPr lang="en-US" sz="1800" dirty="0">
                <a:solidFill>
                  <a:srgbClr val="002060"/>
                </a:solidFill>
              </a:rPr>
              <a:t>Senior Director, Business Development</a:t>
            </a:r>
          </a:p>
        </p:txBody>
      </p:sp>
      <p:sp>
        <p:nvSpPr>
          <p:cNvPr id="5" name="Rectangle 4">
            <a:extLst>
              <a:ext uri="{FF2B5EF4-FFF2-40B4-BE49-F238E27FC236}">
                <a16:creationId xmlns:a16="http://schemas.microsoft.com/office/drawing/2014/main" xmlns="" id="{5AF71451-5800-40E8-8735-8C180D0C5543}"/>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4" name="Picture 3">
            <a:extLst>
              <a:ext uri="{FF2B5EF4-FFF2-40B4-BE49-F238E27FC236}">
                <a16:creationId xmlns:a16="http://schemas.microsoft.com/office/drawing/2014/main" xmlns="" id="{DE1F4A83-6205-4526-8167-1E48851BC1E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6" name="Slide Number Placeholder 5">
            <a:extLst>
              <a:ext uri="{FF2B5EF4-FFF2-40B4-BE49-F238E27FC236}">
                <a16:creationId xmlns:a16="http://schemas.microsoft.com/office/drawing/2014/main" xmlns="" id="{77F3B4C4-4CD4-4172-BDF1-D54E9673F05A}"/>
              </a:ext>
            </a:extLst>
          </p:cNvPr>
          <p:cNvSpPr>
            <a:spLocks noGrp="1"/>
          </p:cNvSpPr>
          <p:nvPr>
            <p:ph type="sldNum" sz="quarter" idx="10"/>
          </p:nvPr>
        </p:nvSpPr>
        <p:spPr/>
        <p:txBody>
          <a:bodyPr/>
          <a:lstStyle/>
          <a:p>
            <a:fld id="{5906E207-AC11-49F8-9594-E8798F70EED4}" type="slidenum">
              <a:rPr lang="en-US" smtClean="0"/>
              <a:pPr/>
              <a:t>2</a:t>
            </a:fld>
            <a:endParaRPr lang="en-US" dirty="0"/>
          </a:p>
        </p:txBody>
      </p:sp>
    </p:spTree>
    <p:extLst>
      <p:ext uri="{BB962C8B-B14F-4D97-AF65-F5344CB8AC3E}">
        <p14:creationId xmlns:p14="http://schemas.microsoft.com/office/powerpoint/2010/main" val="13975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5D8258B9-D68D-47D7-AB92-C2F8A324965D}"/>
              </a:ext>
            </a:extLst>
          </p:cNvPr>
          <p:cNvSpPr txBox="1">
            <a:spLocks/>
          </p:cNvSpPr>
          <p:nvPr/>
        </p:nvSpPr>
        <p:spPr>
          <a:xfrm>
            <a:off x="5097980" y="1178206"/>
            <a:ext cx="6257879" cy="5632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dirty="0">
              <a:solidFill>
                <a:srgbClr val="002060"/>
              </a:solidFill>
            </a:endParaRPr>
          </a:p>
          <a:p>
            <a:pPr marL="395288" indent="-395288">
              <a:buSzPct val="85000"/>
              <a:buFont typeface="Wingdings" panose="05000000000000000000" pitchFamily="2" charset="2"/>
              <a:buChar char="q"/>
            </a:pPr>
            <a:r>
              <a:rPr lang="en-US" b="1" dirty="0">
                <a:solidFill>
                  <a:srgbClr val="002060"/>
                </a:solidFill>
              </a:rPr>
              <a:t>MyConnexus is the information portal to </a:t>
            </a:r>
            <a:r>
              <a:rPr lang="en-US" b="1" dirty="0" smtClean="0">
                <a:solidFill>
                  <a:srgbClr val="002060"/>
                </a:solidFill>
              </a:rPr>
              <a:t>WIRB</a:t>
            </a:r>
            <a:endParaRPr lang="en-US" b="1" dirty="0">
              <a:solidFill>
                <a:srgbClr val="002060"/>
              </a:solidFill>
            </a:endParaRPr>
          </a:p>
          <a:p>
            <a:pPr marL="395288" indent="-395288">
              <a:buSzPct val="85000"/>
              <a:buFont typeface="Wingdings" panose="05000000000000000000" pitchFamily="2" charset="2"/>
              <a:buChar char="q"/>
            </a:pPr>
            <a:r>
              <a:rPr lang="en-US" b="1" dirty="0">
                <a:solidFill>
                  <a:srgbClr val="002060"/>
                </a:solidFill>
              </a:rPr>
              <a:t>MyConnexus allows you to</a:t>
            </a:r>
            <a:r>
              <a:rPr lang="en-US" dirty="0">
                <a:solidFill>
                  <a:srgbClr val="002060"/>
                </a:solidFill>
              </a:rPr>
              <a:t>:</a:t>
            </a:r>
          </a:p>
          <a:p>
            <a:pPr marL="742950" lvl="1" indent="-285750"/>
            <a:r>
              <a:rPr lang="en-US" dirty="0">
                <a:solidFill>
                  <a:srgbClr val="002060"/>
                </a:solidFill>
              </a:rPr>
              <a:t>Submit applications for approval</a:t>
            </a:r>
          </a:p>
          <a:p>
            <a:pPr marL="742950" lvl="1" indent="-285750"/>
            <a:r>
              <a:rPr lang="en-US" dirty="0">
                <a:solidFill>
                  <a:srgbClr val="002060"/>
                </a:solidFill>
              </a:rPr>
              <a:t>Review communications from WIRB</a:t>
            </a:r>
          </a:p>
          <a:p>
            <a:pPr marL="742950" lvl="1" indent="-285750"/>
            <a:r>
              <a:rPr lang="en-US" dirty="0">
                <a:solidFill>
                  <a:srgbClr val="002060"/>
                </a:solidFill>
              </a:rPr>
              <a:t>Retrieve </a:t>
            </a:r>
            <a:r>
              <a:rPr lang="en-US" dirty="0" smtClean="0">
                <a:solidFill>
                  <a:srgbClr val="002060"/>
                </a:solidFill>
              </a:rPr>
              <a:t>approved outcome documents</a:t>
            </a:r>
            <a:endParaRPr lang="en-US" dirty="0">
              <a:solidFill>
                <a:srgbClr val="002060"/>
              </a:solidFill>
            </a:endParaRPr>
          </a:p>
          <a:p>
            <a:pPr marL="742950" lvl="1" indent="-285750"/>
            <a:r>
              <a:rPr lang="en-US" dirty="0">
                <a:solidFill>
                  <a:srgbClr val="002060"/>
                </a:solidFill>
              </a:rPr>
              <a:t>Review protocol history</a:t>
            </a:r>
          </a:p>
          <a:p>
            <a:pPr marL="742950" lvl="1" indent="-285750"/>
            <a:r>
              <a:rPr lang="en-US" dirty="0">
                <a:solidFill>
                  <a:srgbClr val="002060"/>
                </a:solidFill>
              </a:rPr>
              <a:t>Review information at participating sites </a:t>
            </a:r>
          </a:p>
          <a:p>
            <a:pPr marL="285750" indent="-285750"/>
            <a:endParaRPr lang="en-US" dirty="0"/>
          </a:p>
          <a:p>
            <a:endParaRPr lang="en-US" dirty="0"/>
          </a:p>
          <a:p>
            <a:endParaRPr lang="en-US" sz="2000" dirty="0"/>
          </a:p>
          <a:p>
            <a:endParaRPr lang="en-US" sz="2000" dirty="0"/>
          </a:p>
        </p:txBody>
      </p:sp>
      <p:sp>
        <p:nvSpPr>
          <p:cNvPr id="2"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a:extLst>
              <a:ext uri="{FF2B5EF4-FFF2-40B4-BE49-F238E27FC236}">
                <a16:creationId xmlns:a16="http://schemas.microsoft.com/office/drawing/2014/main" xmlns="" id="{67A15A56-D0E8-4F4E-BF1E-E0F5673432F4}"/>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8" name="Picture 7">
            <a:extLst>
              <a:ext uri="{FF2B5EF4-FFF2-40B4-BE49-F238E27FC236}">
                <a16:creationId xmlns:a16="http://schemas.microsoft.com/office/drawing/2014/main" xmlns="" id="{23A56734-CE0E-41A1-BDD5-D3FA5217F8B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6" name="Title 5">
            <a:extLst>
              <a:ext uri="{FF2B5EF4-FFF2-40B4-BE49-F238E27FC236}">
                <a16:creationId xmlns:a16="http://schemas.microsoft.com/office/drawing/2014/main" xmlns="" id="{67CFF714-12DA-4C04-A741-6A28F4FF7D3A}"/>
              </a:ext>
            </a:extLst>
          </p:cNvPr>
          <p:cNvSpPr>
            <a:spLocks noGrp="1"/>
          </p:cNvSpPr>
          <p:nvPr>
            <p:ph type="title"/>
          </p:nvPr>
        </p:nvSpPr>
        <p:spPr>
          <a:xfrm>
            <a:off x="515937" y="286307"/>
            <a:ext cx="9914603" cy="1089529"/>
          </a:xfrm>
        </p:spPr>
        <p:txBody>
          <a:bodyPr/>
          <a:lstStyle/>
          <a:p>
            <a:r>
              <a:rPr lang="en-US" sz="3600" dirty="0"/>
              <a:t>MyConnexus</a:t>
            </a:r>
            <a:r>
              <a:rPr lang="en-US" sz="3600" baseline="30000" dirty="0"/>
              <a:t>TM</a:t>
            </a:r>
            <a:r>
              <a:rPr lang="en-US" sz="3600" dirty="0"/>
              <a:t>: Your Submission Portal</a:t>
            </a:r>
          </a:p>
        </p:txBody>
      </p:sp>
      <p:grpSp>
        <p:nvGrpSpPr>
          <p:cNvPr id="11" name="Group 10">
            <a:extLst>
              <a:ext uri="{FF2B5EF4-FFF2-40B4-BE49-F238E27FC236}">
                <a16:creationId xmlns:a16="http://schemas.microsoft.com/office/drawing/2014/main" xmlns="" id="{0A290780-3F57-4CE2-AE7F-1821C6C58ECA}"/>
              </a:ext>
            </a:extLst>
          </p:cNvPr>
          <p:cNvGrpSpPr/>
          <p:nvPr/>
        </p:nvGrpSpPr>
        <p:grpSpPr>
          <a:xfrm>
            <a:off x="560624" y="1819408"/>
            <a:ext cx="4492669" cy="3668233"/>
            <a:chOff x="560624" y="1819408"/>
            <a:chExt cx="4492669" cy="3668233"/>
          </a:xfrm>
        </p:grpSpPr>
        <p:pic>
          <p:nvPicPr>
            <p:cNvPr id="10" name="Picture 9">
              <a:extLst>
                <a:ext uri="{FF2B5EF4-FFF2-40B4-BE49-F238E27FC236}">
                  <a16:creationId xmlns:a16="http://schemas.microsoft.com/office/drawing/2014/main" xmlns="" id="{02280615-D2B8-4C58-A57B-538227C316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0624" y="1819408"/>
              <a:ext cx="4492669" cy="3668233"/>
            </a:xfrm>
            <a:prstGeom prst="rect">
              <a:avLst/>
            </a:prstGeom>
          </p:spPr>
        </p:pic>
        <p:pic>
          <p:nvPicPr>
            <p:cNvPr id="13" name="Picture 2" descr="C:\Users\lozmore\Desktop\Dashboard.JPG">
              <a:extLst>
                <a:ext uri="{FF2B5EF4-FFF2-40B4-BE49-F238E27FC236}">
                  <a16:creationId xmlns:a16="http://schemas.microsoft.com/office/drawing/2014/main" xmlns="" id="{143922BF-1AF9-49B8-AD33-623586118CC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27048" y="2274825"/>
              <a:ext cx="3349259" cy="18825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12" name="Slide Number Placeholder 11">
            <a:extLst>
              <a:ext uri="{FF2B5EF4-FFF2-40B4-BE49-F238E27FC236}">
                <a16:creationId xmlns:a16="http://schemas.microsoft.com/office/drawing/2014/main" xmlns="" id="{264FF095-7B1A-4A74-B16E-01325696A77D}"/>
              </a:ext>
            </a:extLst>
          </p:cNvPr>
          <p:cNvSpPr>
            <a:spLocks noGrp="1"/>
          </p:cNvSpPr>
          <p:nvPr>
            <p:ph type="sldNum" sz="quarter" idx="10"/>
          </p:nvPr>
        </p:nvSpPr>
        <p:spPr/>
        <p:txBody>
          <a:bodyPr/>
          <a:lstStyle/>
          <a:p>
            <a:fld id="{230712B2-FA8C-454E-9770-F7D10B71A9C4}" type="slidenum">
              <a:rPr lang="en-US" smtClean="0"/>
              <a:pPr/>
              <a:t>20</a:t>
            </a:fld>
            <a:endParaRPr lang="en-US" dirty="0"/>
          </a:p>
        </p:txBody>
      </p:sp>
    </p:spTree>
    <p:extLst>
      <p:ext uri="{BB962C8B-B14F-4D97-AF65-F5344CB8AC3E}">
        <p14:creationId xmlns:p14="http://schemas.microsoft.com/office/powerpoint/2010/main" val="39549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xmlns="" id="{FB381478-22CF-4C52-A00D-DA79334C2C60}"/>
              </a:ext>
            </a:extLst>
          </p:cNvPr>
          <p:cNvSpPr txBox="1">
            <a:spLocks/>
          </p:cNvSpPr>
          <p:nvPr/>
        </p:nvSpPr>
        <p:spPr>
          <a:xfrm>
            <a:off x="515936" y="1073885"/>
            <a:ext cx="11216967" cy="4671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SzPct val="85000"/>
              <a:buFont typeface="Wingdings" panose="05000000000000000000" pitchFamily="2" charset="2"/>
              <a:buChar char="q"/>
            </a:pPr>
            <a:r>
              <a:rPr lang="en-US" b="1" dirty="0">
                <a:solidFill>
                  <a:srgbClr val="002060"/>
                </a:solidFill>
              </a:rPr>
              <a:t>Register for an account at </a:t>
            </a:r>
            <a:r>
              <a:rPr lang="en-US" b="1" dirty="0">
                <a:solidFill>
                  <a:srgbClr val="0070C0"/>
                </a:solidFill>
              </a:rPr>
              <a:t>connexus.wcgclinical.com</a:t>
            </a:r>
            <a:endParaRPr lang="en-US" dirty="0">
              <a:solidFill>
                <a:srgbClr val="0070C0"/>
              </a:solidFill>
            </a:endParaRPr>
          </a:p>
          <a:p>
            <a:pPr marL="742950" lvl="1" indent="-285750"/>
            <a:r>
              <a:rPr lang="en-US" dirty="0">
                <a:solidFill>
                  <a:srgbClr val="002060"/>
                </a:solidFill>
              </a:rPr>
              <a:t>Registration process is the same for all users</a:t>
            </a:r>
          </a:p>
          <a:p>
            <a:pPr marL="742950" lvl="1" indent="-285750"/>
            <a:r>
              <a:rPr lang="en-US" dirty="0">
                <a:solidFill>
                  <a:srgbClr val="002060"/>
                </a:solidFill>
              </a:rPr>
              <a:t>You can invite others to create an account when adding them to your study workspace</a:t>
            </a:r>
          </a:p>
          <a:p>
            <a:endParaRPr lang="en-US" dirty="0"/>
          </a:p>
        </p:txBody>
      </p:sp>
      <p:sp>
        <p:nvSpPr>
          <p:cNvPr id="55" name="Content Placeholder 2">
            <a:extLst>
              <a:ext uri="{FF2B5EF4-FFF2-40B4-BE49-F238E27FC236}">
                <a16:creationId xmlns:a16="http://schemas.microsoft.com/office/drawing/2014/main" xmlns="" id="{FD3D8CE9-ED2D-402E-9B36-DA59098E1EB4}"/>
              </a:ext>
            </a:extLst>
          </p:cNvPr>
          <p:cNvSpPr txBox="1">
            <a:spLocks/>
          </p:cNvSpPr>
          <p:nvPr/>
        </p:nvSpPr>
        <p:spPr>
          <a:xfrm>
            <a:off x="6096000" y="2144897"/>
            <a:ext cx="5350708" cy="483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grpSp>
        <p:nvGrpSpPr>
          <p:cNvPr id="6" name="Group 5">
            <a:extLst>
              <a:ext uri="{FF2B5EF4-FFF2-40B4-BE49-F238E27FC236}">
                <a16:creationId xmlns:a16="http://schemas.microsoft.com/office/drawing/2014/main" xmlns="" id="{716019D6-0F86-45DB-8231-A05BFDE6ACA5}"/>
              </a:ext>
            </a:extLst>
          </p:cNvPr>
          <p:cNvGrpSpPr/>
          <p:nvPr/>
        </p:nvGrpSpPr>
        <p:grpSpPr>
          <a:xfrm>
            <a:off x="1656712" y="2729858"/>
            <a:ext cx="8306185" cy="3909051"/>
            <a:chOff x="1127937" y="2208314"/>
            <a:chExt cx="9389820" cy="4465202"/>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27937" y="2208314"/>
              <a:ext cx="9389820" cy="446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rame 11"/>
            <p:cNvSpPr/>
            <p:nvPr/>
          </p:nvSpPr>
          <p:spPr>
            <a:xfrm>
              <a:off x="1287826" y="3552201"/>
              <a:ext cx="1694715" cy="208983"/>
            </a:xfrm>
            <a:prstGeom prst="frame">
              <a:avLst/>
            </a:prstGeom>
            <a:solidFill>
              <a:srgbClr val="FF0000"/>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8" name="Left Arrow 17"/>
            <p:cNvSpPr/>
            <p:nvPr/>
          </p:nvSpPr>
          <p:spPr>
            <a:xfrm>
              <a:off x="2982541" y="3493790"/>
              <a:ext cx="849664" cy="267394"/>
            </a:xfrm>
            <a:prstGeom prst="leftArrow">
              <a:avLst/>
            </a:prstGeom>
            <a:solidFill>
              <a:schemeClr val="accent5"/>
            </a:solidFill>
            <a:ln>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sp>
        <p:nvSpPr>
          <p:cNvPr id="8" name="Rectangle 7">
            <a:extLst>
              <a:ext uri="{FF2B5EF4-FFF2-40B4-BE49-F238E27FC236}">
                <a16:creationId xmlns:a16="http://schemas.microsoft.com/office/drawing/2014/main" xmlns="" id="{2371C25D-338B-4C1E-AFDE-3A620F7CAD5B}"/>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9" name="Picture 8">
            <a:extLst>
              <a:ext uri="{FF2B5EF4-FFF2-40B4-BE49-F238E27FC236}">
                <a16:creationId xmlns:a16="http://schemas.microsoft.com/office/drawing/2014/main" xmlns="" id="{A7AE17E8-DBD4-462A-9AA6-99B5C146A4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4" name="Title 3">
            <a:extLst>
              <a:ext uri="{FF2B5EF4-FFF2-40B4-BE49-F238E27FC236}">
                <a16:creationId xmlns:a16="http://schemas.microsoft.com/office/drawing/2014/main" xmlns="" id="{235005E0-57C3-4F9C-A1B4-BDB328290209}"/>
              </a:ext>
            </a:extLst>
          </p:cNvPr>
          <p:cNvSpPr>
            <a:spLocks noGrp="1"/>
          </p:cNvSpPr>
          <p:nvPr>
            <p:ph type="title"/>
          </p:nvPr>
        </p:nvSpPr>
        <p:spPr>
          <a:xfrm>
            <a:off x="515937" y="286307"/>
            <a:ext cx="10001820" cy="1089529"/>
          </a:xfrm>
        </p:spPr>
        <p:txBody>
          <a:bodyPr/>
          <a:lstStyle/>
          <a:p>
            <a:r>
              <a:rPr lang="en-US" sz="3600" dirty="0"/>
              <a:t>MyConnexus: Create Your User Account</a:t>
            </a:r>
          </a:p>
        </p:txBody>
      </p:sp>
      <p:sp>
        <p:nvSpPr>
          <p:cNvPr id="7" name="Slide Number Placeholder 6">
            <a:extLst>
              <a:ext uri="{FF2B5EF4-FFF2-40B4-BE49-F238E27FC236}">
                <a16:creationId xmlns:a16="http://schemas.microsoft.com/office/drawing/2014/main" xmlns="" id="{76A378AE-6067-4862-9C9A-7EEEF0E9FFE2}"/>
              </a:ext>
            </a:extLst>
          </p:cNvPr>
          <p:cNvSpPr>
            <a:spLocks noGrp="1"/>
          </p:cNvSpPr>
          <p:nvPr>
            <p:ph type="sldNum" sz="quarter" idx="10"/>
          </p:nvPr>
        </p:nvSpPr>
        <p:spPr/>
        <p:txBody>
          <a:bodyPr/>
          <a:lstStyle/>
          <a:p>
            <a:fld id="{230712B2-FA8C-454E-9770-F7D10B71A9C4}" type="slidenum">
              <a:rPr lang="en-US" smtClean="0"/>
              <a:pPr/>
              <a:t>21</a:t>
            </a:fld>
            <a:endParaRPr lang="en-US" dirty="0"/>
          </a:p>
        </p:txBody>
      </p:sp>
    </p:spTree>
    <p:extLst>
      <p:ext uri="{BB962C8B-B14F-4D97-AF65-F5344CB8AC3E}">
        <p14:creationId xmlns:p14="http://schemas.microsoft.com/office/powerpoint/2010/main" val="258568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fade">
                                      <p:cBhvr>
                                        <p:cTn id="7"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xmlns="" id="{FB381478-22CF-4C52-A00D-DA79334C2C60}"/>
              </a:ext>
            </a:extLst>
          </p:cNvPr>
          <p:cNvSpPr txBox="1">
            <a:spLocks/>
          </p:cNvSpPr>
          <p:nvPr/>
        </p:nvSpPr>
        <p:spPr>
          <a:xfrm>
            <a:off x="515937" y="570981"/>
            <a:ext cx="11014652" cy="5890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000" dirty="0"/>
          </a:p>
          <a:p>
            <a:pPr marL="457200" indent="-457200">
              <a:buSzPct val="85000"/>
              <a:buFont typeface="Wingdings" panose="05000000000000000000" pitchFamily="2" charset="2"/>
              <a:buChar char="q"/>
            </a:pPr>
            <a:r>
              <a:rPr lang="en-US" b="1" dirty="0">
                <a:solidFill>
                  <a:srgbClr val="002060"/>
                </a:solidFill>
              </a:rPr>
              <a:t>Only a few simple steps necessary to submit your study</a:t>
            </a:r>
          </a:p>
          <a:p>
            <a:pPr marL="742950" lvl="1" indent="-285750"/>
            <a:r>
              <a:rPr lang="en-US" dirty="0">
                <a:solidFill>
                  <a:srgbClr val="002060"/>
                </a:solidFill>
              </a:rPr>
              <a:t>Click the “</a:t>
            </a:r>
            <a:r>
              <a:rPr lang="en-US" b="1" dirty="0">
                <a:solidFill>
                  <a:srgbClr val="002060"/>
                </a:solidFill>
              </a:rPr>
              <a:t>Make Submission</a:t>
            </a:r>
            <a:r>
              <a:rPr lang="en-US" dirty="0">
                <a:solidFill>
                  <a:srgbClr val="002060"/>
                </a:solidFill>
              </a:rPr>
              <a:t>” tab</a:t>
            </a:r>
          </a:p>
          <a:p>
            <a:pPr marL="742950" lvl="1" indent="-285750"/>
            <a:r>
              <a:rPr lang="en-US" dirty="0">
                <a:solidFill>
                  <a:srgbClr val="002060"/>
                </a:solidFill>
              </a:rPr>
              <a:t>Select “</a:t>
            </a:r>
            <a:r>
              <a:rPr lang="en-US" b="1" dirty="0">
                <a:solidFill>
                  <a:srgbClr val="002060"/>
                </a:solidFill>
              </a:rPr>
              <a:t>Initial Review Submission</a:t>
            </a:r>
            <a:r>
              <a:rPr lang="en-US" dirty="0">
                <a:solidFill>
                  <a:srgbClr val="002060"/>
                </a:solidFill>
              </a:rPr>
              <a:t>” and “</a:t>
            </a:r>
            <a:r>
              <a:rPr lang="en-US" b="1" dirty="0">
                <a:solidFill>
                  <a:srgbClr val="002060"/>
                </a:solidFill>
              </a:rPr>
              <a:t>Review of a New Research Protocol</a:t>
            </a:r>
            <a:r>
              <a:rPr lang="en-US" dirty="0">
                <a:solidFill>
                  <a:srgbClr val="002060"/>
                </a:solidFill>
              </a:rPr>
              <a:t>”</a:t>
            </a:r>
          </a:p>
          <a:p>
            <a:pPr marL="742950" lvl="1" indent="-285750"/>
            <a:r>
              <a:rPr lang="en-US" dirty="0">
                <a:solidFill>
                  <a:srgbClr val="002060"/>
                </a:solidFill>
              </a:rPr>
              <a:t>Upload documents and submit!</a:t>
            </a:r>
          </a:p>
          <a:p>
            <a:pPr marL="457200" lvl="1" indent="0">
              <a:buNone/>
            </a:pPr>
            <a:endParaRPr lang="en-US" sz="2200" dirty="0"/>
          </a:p>
          <a:p>
            <a:endParaRPr lang="en-US" dirty="0"/>
          </a:p>
        </p:txBody>
      </p:sp>
      <p:sp>
        <p:nvSpPr>
          <p:cNvPr id="55" name="Content Placeholder 2">
            <a:extLst>
              <a:ext uri="{FF2B5EF4-FFF2-40B4-BE49-F238E27FC236}">
                <a16:creationId xmlns:a16="http://schemas.microsoft.com/office/drawing/2014/main" xmlns="" id="{FD3D8CE9-ED2D-402E-9B36-DA59098E1EB4}"/>
              </a:ext>
            </a:extLst>
          </p:cNvPr>
          <p:cNvSpPr txBox="1">
            <a:spLocks/>
          </p:cNvSpPr>
          <p:nvPr/>
        </p:nvSpPr>
        <p:spPr>
          <a:xfrm>
            <a:off x="6096000" y="2144897"/>
            <a:ext cx="5350708" cy="483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1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22868" y="3365522"/>
            <a:ext cx="4967674" cy="1160192"/>
          </a:xfrm>
          <a:prstGeom prst="rect">
            <a:avLst/>
          </a:prstGeom>
          <a:noFill/>
          <a:ln>
            <a:noFill/>
          </a:ln>
          <a:effectLst>
            <a:glow rad="127000">
              <a:schemeClr val="accent1">
                <a:alpha val="71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13206" y="3298064"/>
            <a:ext cx="2661089" cy="2634611"/>
          </a:xfrm>
          <a:prstGeom prst="rect">
            <a:avLst/>
          </a:prstGeom>
          <a:noFill/>
          <a:ln>
            <a:noFill/>
          </a:ln>
          <a:effectLst>
            <a:glow rad="127000">
              <a:schemeClr val="accent1">
                <a:alpha val="71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rame 11"/>
          <p:cNvSpPr/>
          <p:nvPr/>
        </p:nvSpPr>
        <p:spPr>
          <a:xfrm>
            <a:off x="4670007" y="3521474"/>
            <a:ext cx="1094867" cy="208983"/>
          </a:xfrm>
          <a:prstGeom prst="frame">
            <a:avLst/>
          </a:prstGeom>
          <a:solidFill>
            <a:srgbClr val="FF0000"/>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3" name="Frame 12"/>
          <p:cNvSpPr/>
          <p:nvPr/>
        </p:nvSpPr>
        <p:spPr>
          <a:xfrm>
            <a:off x="7848883" y="4097709"/>
            <a:ext cx="1680946" cy="208983"/>
          </a:xfrm>
          <a:prstGeom prst="frame">
            <a:avLst/>
          </a:prstGeom>
          <a:solidFill>
            <a:srgbClr val="FF0000"/>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5" name="Frame 14"/>
          <p:cNvSpPr/>
          <p:nvPr/>
        </p:nvSpPr>
        <p:spPr>
          <a:xfrm>
            <a:off x="8284504" y="5223395"/>
            <a:ext cx="1922548" cy="275942"/>
          </a:xfrm>
          <a:prstGeom prst="frame">
            <a:avLst/>
          </a:prstGeom>
          <a:solidFill>
            <a:srgbClr val="FF0000"/>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6" name="Left Arrow 15"/>
          <p:cNvSpPr/>
          <p:nvPr/>
        </p:nvSpPr>
        <p:spPr>
          <a:xfrm>
            <a:off x="6214389" y="3463063"/>
            <a:ext cx="849664" cy="267394"/>
          </a:xfrm>
          <a:prstGeom prst="leftArrow">
            <a:avLst/>
          </a:prstGeom>
          <a:solidFill>
            <a:schemeClr val="accent5"/>
          </a:solidFill>
          <a:ln>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7" name="Left Arrow 16"/>
          <p:cNvSpPr/>
          <p:nvPr/>
        </p:nvSpPr>
        <p:spPr>
          <a:xfrm>
            <a:off x="10390343" y="4068503"/>
            <a:ext cx="849664" cy="267394"/>
          </a:xfrm>
          <a:prstGeom prst="leftArrow">
            <a:avLst/>
          </a:prstGeom>
          <a:solidFill>
            <a:schemeClr val="accent5"/>
          </a:solidFill>
          <a:ln>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8" name="Left Arrow 17"/>
          <p:cNvSpPr/>
          <p:nvPr/>
        </p:nvSpPr>
        <p:spPr>
          <a:xfrm>
            <a:off x="10390343" y="5227669"/>
            <a:ext cx="849664" cy="267394"/>
          </a:xfrm>
          <a:prstGeom prst="leftArrow">
            <a:avLst/>
          </a:prstGeom>
          <a:solidFill>
            <a:schemeClr val="accent5"/>
          </a:solidFill>
          <a:ln>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4" name="Rectangle 13">
            <a:extLst>
              <a:ext uri="{FF2B5EF4-FFF2-40B4-BE49-F238E27FC236}">
                <a16:creationId xmlns:a16="http://schemas.microsoft.com/office/drawing/2014/main" xmlns="" id="{2BC92600-C3FB-4357-9A2E-20CFAFCF6140}"/>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19" name="Picture 18">
            <a:extLst>
              <a:ext uri="{FF2B5EF4-FFF2-40B4-BE49-F238E27FC236}">
                <a16:creationId xmlns:a16="http://schemas.microsoft.com/office/drawing/2014/main" xmlns="" id="{01A5215E-0171-4B6B-BEA9-469032B9D83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4" name="Title 3">
            <a:extLst>
              <a:ext uri="{FF2B5EF4-FFF2-40B4-BE49-F238E27FC236}">
                <a16:creationId xmlns:a16="http://schemas.microsoft.com/office/drawing/2014/main" xmlns="" id="{4376F07D-41C9-47B7-AF49-420C458574D0}"/>
              </a:ext>
            </a:extLst>
          </p:cNvPr>
          <p:cNvSpPr>
            <a:spLocks noGrp="1"/>
          </p:cNvSpPr>
          <p:nvPr>
            <p:ph type="title"/>
          </p:nvPr>
        </p:nvSpPr>
        <p:spPr>
          <a:xfrm>
            <a:off x="515937" y="286307"/>
            <a:ext cx="8640063" cy="590931"/>
          </a:xfrm>
        </p:spPr>
        <p:txBody>
          <a:bodyPr/>
          <a:lstStyle/>
          <a:p>
            <a:r>
              <a:rPr lang="en-US" sz="3600" dirty="0"/>
              <a:t>MyConnexus: Simple Steps to Submit</a:t>
            </a:r>
          </a:p>
        </p:txBody>
      </p:sp>
      <p:sp>
        <p:nvSpPr>
          <p:cNvPr id="5" name="Slide Number Placeholder 4">
            <a:extLst>
              <a:ext uri="{FF2B5EF4-FFF2-40B4-BE49-F238E27FC236}">
                <a16:creationId xmlns:a16="http://schemas.microsoft.com/office/drawing/2014/main" xmlns="" id="{7E40A4D3-5831-40C6-9D25-A213DCBDBEE2}"/>
              </a:ext>
            </a:extLst>
          </p:cNvPr>
          <p:cNvSpPr>
            <a:spLocks noGrp="1"/>
          </p:cNvSpPr>
          <p:nvPr>
            <p:ph type="sldNum" sz="quarter" idx="10"/>
          </p:nvPr>
        </p:nvSpPr>
        <p:spPr/>
        <p:txBody>
          <a:bodyPr/>
          <a:lstStyle/>
          <a:p>
            <a:fld id="{230712B2-FA8C-454E-9770-F7D10B71A9C4}" type="slidenum">
              <a:rPr lang="en-US" smtClean="0"/>
              <a:pPr/>
              <a:t>22</a:t>
            </a:fld>
            <a:endParaRPr lang="en-US" dirty="0"/>
          </a:p>
        </p:txBody>
      </p:sp>
    </p:spTree>
    <p:extLst>
      <p:ext uri="{BB962C8B-B14F-4D97-AF65-F5344CB8AC3E}">
        <p14:creationId xmlns:p14="http://schemas.microsoft.com/office/powerpoint/2010/main" val="13347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fade">
                                      <p:cBhvr>
                                        <p:cTn id="7"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5D8258B9-D68D-47D7-AB92-C2F8A324965D}"/>
              </a:ext>
            </a:extLst>
          </p:cNvPr>
          <p:cNvSpPr txBox="1">
            <a:spLocks/>
          </p:cNvSpPr>
          <p:nvPr/>
        </p:nvSpPr>
        <p:spPr>
          <a:xfrm>
            <a:off x="515937" y="1445064"/>
            <a:ext cx="11052066" cy="5091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SzPct val="85000"/>
              <a:buFont typeface="Wingdings" panose="05000000000000000000" pitchFamily="2" charset="2"/>
              <a:buChar char="q"/>
            </a:pPr>
            <a:r>
              <a:rPr lang="en-US" dirty="0">
                <a:solidFill>
                  <a:srgbClr val="002060"/>
                </a:solidFill>
              </a:rPr>
              <a:t>You receive a Submission Tracking Number</a:t>
            </a:r>
          </a:p>
          <a:p>
            <a:pPr marL="457200" indent="-457200">
              <a:buSzPct val="85000"/>
              <a:buFont typeface="Wingdings" panose="05000000000000000000" pitchFamily="2" charset="2"/>
              <a:buChar char="q"/>
            </a:pPr>
            <a:r>
              <a:rPr lang="en-US" dirty="0">
                <a:solidFill>
                  <a:srgbClr val="002060"/>
                </a:solidFill>
              </a:rPr>
              <a:t>A WIRB Board Panel reviews the research</a:t>
            </a:r>
          </a:p>
          <a:p>
            <a:pPr marL="457200" indent="-457200">
              <a:buSzPct val="85000"/>
              <a:buFont typeface="Wingdings" panose="05000000000000000000" pitchFamily="2" charset="2"/>
              <a:buChar char="q"/>
            </a:pPr>
            <a:r>
              <a:rPr lang="en-US" dirty="0">
                <a:solidFill>
                  <a:srgbClr val="002060"/>
                </a:solidFill>
              </a:rPr>
              <a:t>You receive an email with a link to all WIRB outcome documents</a:t>
            </a:r>
          </a:p>
          <a:p>
            <a:pPr marL="457200" indent="-457200">
              <a:buSzPct val="85000"/>
              <a:buFont typeface="Wingdings" panose="05000000000000000000" pitchFamily="2" charset="2"/>
              <a:buChar char="q"/>
            </a:pPr>
            <a:r>
              <a:rPr lang="en-US" dirty="0">
                <a:solidFill>
                  <a:srgbClr val="002060"/>
                </a:solidFill>
              </a:rPr>
              <a:t>Outcome documents are posted to MyConnexus for reference</a:t>
            </a:r>
          </a:p>
          <a:p>
            <a:pPr marL="457200" indent="-457200">
              <a:buSzPct val="85000"/>
              <a:buFont typeface="Wingdings" panose="05000000000000000000" pitchFamily="2" charset="2"/>
              <a:buChar char="q"/>
            </a:pPr>
            <a:r>
              <a:rPr lang="en-US" dirty="0">
                <a:solidFill>
                  <a:srgbClr val="002060"/>
                </a:solidFill>
              </a:rPr>
              <a:t>You will receive a Certificate of Action (COA):</a:t>
            </a:r>
          </a:p>
          <a:p>
            <a:pPr lvl="1"/>
            <a:r>
              <a:rPr lang="en-US" dirty="0">
                <a:solidFill>
                  <a:srgbClr val="002060"/>
                </a:solidFill>
              </a:rPr>
              <a:t>Board Action Date (Approval Date)</a:t>
            </a:r>
          </a:p>
          <a:p>
            <a:pPr lvl="1"/>
            <a:r>
              <a:rPr lang="en-US" dirty="0">
                <a:solidFill>
                  <a:srgbClr val="002060"/>
                </a:solidFill>
              </a:rPr>
              <a:t>Expiration Date</a:t>
            </a:r>
          </a:p>
          <a:p>
            <a:pPr lvl="1"/>
            <a:r>
              <a:rPr lang="en-US" dirty="0">
                <a:solidFill>
                  <a:srgbClr val="002060"/>
                </a:solidFill>
              </a:rPr>
              <a:t>Approved Research Location(s) and PI</a:t>
            </a:r>
          </a:p>
          <a:p>
            <a:pPr lvl="1"/>
            <a:r>
              <a:rPr lang="en-US" dirty="0">
                <a:solidFill>
                  <a:srgbClr val="002060"/>
                </a:solidFill>
              </a:rPr>
              <a:t>The documents that were reviewed</a:t>
            </a:r>
          </a:p>
          <a:p>
            <a:pPr lvl="1"/>
            <a:r>
              <a:rPr lang="en-US" dirty="0">
                <a:solidFill>
                  <a:srgbClr val="002060"/>
                </a:solidFill>
              </a:rPr>
              <a:t>List of study personnel on the email distribution list</a:t>
            </a:r>
          </a:p>
          <a:p>
            <a:endParaRPr lang="en-US" dirty="0"/>
          </a:p>
          <a:p>
            <a:endParaRPr lang="en-US" dirty="0"/>
          </a:p>
          <a:p>
            <a:endParaRPr lang="en-US" dirty="0"/>
          </a:p>
        </p:txBody>
      </p:sp>
      <p:sp>
        <p:nvSpPr>
          <p:cNvPr id="5" name="Rectangle 4">
            <a:extLst>
              <a:ext uri="{FF2B5EF4-FFF2-40B4-BE49-F238E27FC236}">
                <a16:creationId xmlns:a16="http://schemas.microsoft.com/office/drawing/2014/main" xmlns="" id="{663C1F68-E818-4772-96AD-8809F1C6DDDC}"/>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6" name="Picture 5">
            <a:extLst>
              <a:ext uri="{FF2B5EF4-FFF2-40B4-BE49-F238E27FC236}">
                <a16:creationId xmlns:a16="http://schemas.microsoft.com/office/drawing/2014/main" xmlns="" id="{1674E9AF-95FC-49A1-A3F6-44B8D2773A8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7" name="Title 6">
            <a:extLst>
              <a:ext uri="{FF2B5EF4-FFF2-40B4-BE49-F238E27FC236}">
                <a16:creationId xmlns:a16="http://schemas.microsoft.com/office/drawing/2014/main" xmlns="" id="{08B46A9C-7870-4227-B28D-8E2B6890787F}"/>
              </a:ext>
            </a:extLst>
          </p:cNvPr>
          <p:cNvSpPr>
            <a:spLocks noGrp="1"/>
          </p:cNvSpPr>
          <p:nvPr>
            <p:ph type="title"/>
          </p:nvPr>
        </p:nvSpPr>
        <p:spPr>
          <a:xfrm>
            <a:off x="515937" y="286307"/>
            <a:ext cx="8640063" cy="590931"/>
          </a:xfrm>
        </p:spPr>
        <p:txBody>
          <a:bodyPr/>
          <a:lstStyle/>
          <a:p>
            <a:r>
              <a:rPr lang="en-US" sz="3600" dirty="0"/>
              <a:t>After You Submit: What to Expect</a:t>
            </a:r>
          </a:p>
        </p:txBody>
      </p:sp>
      <p:sp>
        <p:nvSpPr>
          <p:cNvPr id="8" name="Slide Number Placeholder 7">
            <a:extLst>
              <a:ext uri="{FF2B5EF4-FFF2-40B4-BE49-F238E27FC236}">
                <a16:creationId xmlns:a16="http://schemas.microsoft.com/office/drawing/2014/main" xmlns="" id="{C8FA905E-18D7-4FF4-A27D-F303543283FB}"/>
              </a:ext>
            </a:extLst>
          </p:cNvPr>
          <p:cNvSpPr>
            <a:spLocks noGrp="1"/>
          </p:cNvSpPr>
          <p:nvPr>
            <p:ph type="sldNum" sz="quarter" idx="10"/>
          </p:nvPr>
        </p:nvSpPr>
        <p:spPr/>
        <p:txBody>
          <a:bodyPr/>
          <a:lstStyle/>
          <a:p>
            <a:fld id="{230712B2-FA8C-454E-9770-F7D10B71A9C4}" type="slidenum">
              <a:rPr lang="en-US" smtClean="0"/>
              <a:pPr/>
              <a:t>23</a:t>
            </a:fld>
            <a:endParaRPr lang="en-US" dirty="0"/>
          </a:p>
        </p:txBody>
      </p:sp>
    </p:spTree>
    <p:extLst>
      <p:ext uri="{BB962C8B-B14F-4D97-AF65-F5344CB8AC3E}">
        <p14:creationId xmlns:p14="http://schemas.microsoft.com/office/powerpoint/2010/main" val="161043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5D8258B9-D68D-47D7-AB92-C2F8A324965D}"/>
              </a:ext>
            </a:extLst>
          </p:cNvPr>
          <p:cNvSpPr txBox="1">
            <a:spLocks/>
          </p:cNvSpPr>
          <p:nvPr/>
        </p:nvSpPr>
        <p:spPr>
          <a:xfrm>
            <a:off x="402648" y="1012577"/>
            <a:ext cx="11306527" cy="5671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SzPct val="85000"/>
              <a:buFont typeface="Wingdings" panose="05000000000000000000" pitchFamily="2" charset="2"/>
              <a:buChar char="q"/>
            </a:pPr>
            <a:r>
              <a:rPr lang="en-US" dirty="0">
                <a:solidFill>
                  <a:srgbClr val="002060"/>
                </a:solidFill>
              </a:rPr>
              <a:t>You can add others to the MyConnexus workspace for your study</a:t>
            </a:r>
          </a:p>
          <a:p>
            <a:pPr marL="457200" indent="-457200">
              <a:buSzPct val="85000"/>
              <a:buFont typeface="Wingdings" panose="05000000000000000000" pitchFamily="2" charset="2"/>
              <a:buChar char="q"/>
            </a:pPr>
            <a:r>
              <a:rPr lang="en-US" dirty="0">
                <a:solidFill>
                  <a:srgbClr val="002060"/>
                </a:solidFill>
              </a:rPr>
              <a:t>View all active Investigators/Sites using the “View Investigators” link </a:t>
            </a:r>
          </a:p>
          <a:p>
            <a:pPr marL="457200" indent="-457200">
              <a:buSzPct val="85000"/>
              <a:buFont typeface="Wingdings" panose="05000000000000000000" pitchFamily="2" charset="2"/>
              <a:buChar char="q"/>
            </a:pPr>
            <a:endParaRPr lang="en-US" dirty="0">
              <a:solidFill>
                <a:srgbClr val="002060"/>
              </a:solidFill>
            </a:endParaRPr>
          </a:p>
          <a:p>
            <a:endParaRPr lang="en-US" dirty="0"/>
          </a:p>
          <a:p>
            <a:endParaRPr lang="en-US" dirty="0"/>
          </a:p>
        </p:txBody>
      </p:sp>
      <p:grpSp>
        <p:nvGrpSpPr>
          <p:cNvPr id="14" name="Group 13">
            <a:extLst>
              <a:ext uri="{FF2B5EF4-FFF2-40B4-BE49-F238E27FC236}">
                <a16:creationId xmlns:a16="http://schemas.microsoft.com/office/drawing/2014/main" xmlns="" id="{AD7311AF-06DF-4780-B26B-BE064E68686C}"/>
              </a:ext>
            </a:extLst>
          </p:cNvPr>
          <p:cNvGrpSpPr/>
          <p:nvPr/>
        </p:nvGrpSpPr>
        <p:grpSpPr>
          <a:xfrm>
            <a:off x="1469314" y="2328530"/>
            <a:ext cx="9253372" cy="3749810"/>
            <a:chOff x="1193442" y="2233401"/>
            <a:chExt cx="9963158" cy="4110753"/>
          </a:xfrm>
        </p:grpSpPr>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93442" y="2233401"/>
              <a:ext cx="9036619" cy="4110753"/>
            </a:xfrm>
            <a:prstGeom prst="rect">
              <a:avLst/>
            </a:prstGeom>
            <a:noFill/>
            <a:ln>
              <a:noFill/>
            </a:ln>
            <a:effectLst>
              <a:glow rad="127000">
                <a:schemeClr val="accent1">
                  <a:alpha val="71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10306936" y="4075588"/>
              <a:ext cx="849664" cy="267394"/>
            </a:xfrm>
            <a:prstGeom prst="leftArrow">
              <a:avLst/>
            </a:prstGeom>
            <a:solidFill>
              <a:schemeClr val="accent5"/>
            </a:solidFill>
            <a:ln>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6" name="Left Arrow 5"/>
            <p:cNvSpPr/>
            <p:nvPr/>
          </p:nvSpPr>
          <p:spPr>
            <a:xfrm>
              <a:off x="10306936" y="3775828"/>
              <a:ext cx="849664" cy="267394"/>
            </a:xfrm>
            <a:prstGeom prst="leftArrow">
              <a:avLst/>
            </a:prstGeom>
            <a:solidFill>
              <a:schemeClr val="accent5"/>
            </a:solidFill>
            <a:ln>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7" name="Frame 6"/>
            <p:cNvSpPr/>
            <p:nvPr/>
          </p:nvSpPr>
          <p:spPr>
            <a:xfrm>
              <a:off x="8487388" y="3848299"/>
              <a:ext cx="947925" cy="275146"/>
            </a:xfrm>
            <a:prstGeom prst="frame">
              <a:avLst/>
            </a:prstGeom>
            <a:solidFill>
              <a:srgbClr val="FF0000"/>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8" name="Frame 7"/>
            <p:cNvSpPr/>
            <p:nvPr/>
          </p:nvSpPr>
          <p:spPr>
            <a:xfrm>
              <a:off x="8430743" y="4078608"/>
              <a:ext cx="1465816" cy="275146"/>
            </a:xfrm>
            <a:prstGeom prst="frame">
              <a:avLst/>
            </a:prstGeom>
            <a:solidFill>
              <a:srgbClr val="FF0000"/>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sp>
        <p:nvSpPr>
          <p:cNvPr id="9" name="Rectangle 8">
            <a:extLst>
              <a:ext uri="{FF2B5EF4-FFF2-40B4-BE49-F238E27FC236}">
                <a16:creationId xmlns:a16="http://schemas.microsoft.com/office/drawing/2014/main" xmlns="" id="{439539E9-870A-4DF9-AEC2-94DEC94F5165}"/>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10" name="Picture 9">
            <a:extLst>
              <a:ext uri="{FF2B5EF4-FFF2-40B4-BE49-F238E27FC236}">
                <a16:creationId xmlns:a16="http://schemas.microsoft.com/office/drawing/2014/main" xmlns="" id="{38E94D79-D2A2-4BC0-80AA-A469B306AD8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13" name="Title 12">
            <a:extLst>
              <a:ext uri="{FF2B5EF4-FFF2-40B4-BE49-F238E27FC236}">
                <a16:creationId xmlns:a16="http://schemas.microsoft.com/office/drawing/2014/main" xmlns="" id="{AF208142-F432-4841-B132-A58BB46C8259}"/>
              </a:ext>
            </a:extLst>
          </p:cNvPr>
          <p:cNvSpPr>
            <a:spLocks noGrp="1"/>
          </p:cNvSpPr>
          <p:nvPr>
            <p:ph type="title"/>
          </p:nvPr>
        </p:nvSpPr>
        <p:spPr>
          <a:xfrm>
            <a:off x="515937" y="286307"/>
            <a:ext cx="10722677" cy="590931"/>
          </a:xfrm>
        </p:spPr>
        <p:txBody>
          <a:bodyPr/>
          <a:lstStyle/>
          <a:p>
            <a:r>
              <a:rPr lang="en-US" sz="3600" dirty="0"/>
              <a:t>MyConnexus: Study Workspace Management</a:t>
            </a:r>
          </a:p>
        </p:txBody>
      </p:sp>
      <p:sp>
        <p:nvSpPr>
          <p:cNvPr id="15" name="Slide Number Placeholder 14">
            <a:extLst>
              <a:ext uri="{FF2B5EF4-FFF2-40B4-BE49-F238E27FC236}">
                <a16:creationId xmlns:a16="http://schemas.microsoft.com/office/drawing/2014/main" xmlns="" id="{5B996658-BCEA-44DD-A2C6-DAD6231B3C14}"/>
              </a:ext>
            </a:extLst>
          </p:cNvPr>
          <p:cNvSpPr>
            <a:spLocks noGrp="1"/>
          </p:cNvSpPr>
          <p:nvPr>
            <p:ph type="sldNum" sz="quarter" idx="10"/>
          </p:nvPr>
        </p:nvSpPr>
        <p:spPr/>
        <p:txBody>
          <a:bodyPr/>
          <a:lstStyle/>
          <a:p>
            <a:fld id="{230712B2-FA8C-454E-9770-F7D10B71A9C4}" type="slidenum">
              <a:rPr lang="en-US" smtClean="0"/>
              <a:pPr/>
              <a:t>24</a:t>
            </a:fld>
            <a:endParaRPr lang="en-US" dirty="0"/>
          </a:p>
        </p:txBody>
      </p:sp>
    </p:spTree>
    <p:extLst>
      <p:ext uri="{BB962C8B-B14F-4D97-AF65-F5344CB8AC3E}">
        <p14:creationId xmlns:p14="http://schemas.microsoft.com/office/powerpoint/2010/main" val="49918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5D8258B9-D68D-47D7-AB92-C2F8A324965D}"/>
              </a:ext>
            </a:extLst>
          </p:cNvPr>
          <p:cNvSpPr txBox="1">
            <a:spLocks/>
          </p:cNvSpPr>
          <p:nvPr/>
        </p:nvSpPr>
        <p:spPr>
          <a:xfrm>
            <a:off x="402648" y="1099074"/>
            <a:ext cx="11018177" cy="5671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SzPct val="85000"/>
              <a:buFont typeface="Wingdings" panose="05000000000000000000" pitchFamily="2" charset="2"/>
              <a:buChar char="q"/>
            </a:pPr>
            <a:r>
              <a:rPr lang="en-US" dirty="0">
                <a:solidFill>
                  <a:srgbClr val="002060"/>
                </a:solidFill>
              </a:rPr>
              <a:t>Sites can add others to the MyConnexus workspace for their PI</a:t>
            </a:r>
          </a:p>
          <a:p>
            <a:endParaRPr lang="en-US"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165" y="1928308"/>
            <a:ext cx="7904528" cy="4518444"/>
          </a:xfrm>
          <a:prstGeom prst="rect">
            <a:avLst/>
          </a:prstGeom>
          <a:noFill/>
          <a:ln>
            <a:noFill/>
          </a:ln>
          <a:effectLst>
            <a:glow rad="127000">
              <a:schemeClr val="accent1">
                <a:alpha val="71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xmlns="" id="{D2E1DAF2-8C60-4CAF-9439-40256A316900}"/>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6" name="Picture 5">
            <a:extLst>
              <a:ext uri="{FF2B5EF4-FFF2-40B4-BE49-F238E27FC236}">
                <a16:creationId xmlns:a16="http://schemas.microsoft.com/office/drawing/2014/main" xmlns="" id="{03D94D55-4889-4B57-8CF0-3DD53C4236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7" name="Title 6">
            <a:extLst>
              <a:ext uri="{FF2B5EF4-FFF2-40B4-BE49-F238E27FC236}">
                <a16:creationId xmlns:a16="http://schemas.microsoft.com/office/drawing/2014/main" xmlns="" id="{D3CC44C5-D45A-4141-B62D-125AB45EECA9}"/>
              </a:ext>
            </a:extLst>
          </p:cNvPr>
          <p:cNvSpPr>
            <a:spLocks noGrp="1"/>
          </p:cNvSpPr>
          <p:nvPr>
            <p:ph type="title"/>
          </p:nvPr>
        </p:nvSpPr>
        <p:spPr>
          <a:xfrm>
            <a:off x="515937" y="286307"/>
            <a:ext cx="10265477" cy="590931"/>
          </a:xfrm>
        </p:spPr>
        <p:txBody>
          <a:bodyPr/>
          <a:lstStyle/>
          <a:p>
            <a:r>
              <a:rPr lang="en-US" sz="3600" dirty="0"/>
              <a:t>MyConnexus: Site Workspace Management</a:t>
            </a:r>
          </a:p>
        </p:txBody>
      </p:sp>
      <p:sp>
        <p:nvSpPr>
          <p:cNvPr id="8" name="Slide Number Placeholder 7">
            <a:extLst>
              <a:ext uri="{FF2B5EF4-FFF2-40B4-BE49-F238E27FC236}">
                <a16:creationId xmlns:a16="http://schemas.microsoft.com/office/drawing/2014/main" xmlns="" id="{5AA7044F-6A79-4DD0-A12C-F317D7E8BE10}"/>
              </a:ext>
            </a:extLst>
          </p:cNvPr>
          <p:cNvSpPr>
            <a:spLocks noGrp="1"/>
          </p:cNvSpPr>
          <p:nvPr>
            <p:ph type="sldNum" sz="quarter" idx="10"/>
          </p:nvPr>
        </p:nvSpPr>
        <p:spPr/>
        <p:txBody>
          <a:bodyPr/>
          <a:lstStyle/>
          <a:p>
            <a:fld id="{230712B2-FA8C-454E-9770-F7D10B71A9C4}" type="slidenum">
              <a:rPr lang="en-US" smtClean="0"/>
              <a:pPr/>
              <a:t>25</a:t>
            </a:fld>
            <a:endParaRPr lang="en-US" dirty="0"/>
          </a:p>
        </p:txBody>
      </p:sp>
    </p:spTree>
    <p:extLst>
      <p:ext uri="{BB962C8B-B14F-4D97-AF65-F5344CB8AC3E}">
        <p14:creationId xmlns:p14="http://schemas.microsoft.com/office/powerpoint/2010/main" val="266630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5D8258B9-D68D-47D7-AB92-C2F8A324965D}"/>
              </a:ext>
            </a:extLst>
          </p:cNvPr>
          <p:cNvSpPr txBox="1">
            <a:spLocks/>
          </p:cNvSpPr>
          <p:nvPr/>
        </p:nvSpPr>
        <p:spPr>
          <a:xfrm>
            <a:off x="6096000" y="976184"/>
            <a:ext cx="5914767" cy="5573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rPr>
              <a:t>Amendments and modifications can be submitted using our “</a:t>
            </a:r>
            <a:r>
              <a:rPr lang="en-US" b="1" dirty="0">
                <a:solidFill>
                  <a:srgbClr val="002060"/>
                </a:solidFill>
              </a:rPr>
              <a:t>Change in Research</a:t>
            </a:r>
            <a:r>
              <a:rPr lang="en-US" dirty="0">
                <a:solidFill>
                  <a:srgbClr val="002060"/>
                </a:solidFill>
              </a:rPr>
              <a:t>” form</a:t>
            </a:r>
          </a:p>
          <a:p>
            <a:pPr marL="852488" lvl="1" indent="-395288">
              <a:buSzPct val="85000"/>
              <a:buFont typeface="Wingdings" panose="05000000000000000000" pitchFamily="2" charset="2"/>
              <a:buChar char="q"/>
            </a:pPr>
            <a:r>
              <a:rPr lang="en-US" dirty="0">
                <a:solidFill>
                  <a:srgbClr val="002060"/>
                </a:solidFill>
              </a:rPr>
              <a:t>You can specify if the change is occurring at all sites or a subset</a:t>
            </a:r>
          </a:p>
          <a:p>
            <a:pPr marL="852488" lvl="1" indent="-395288">
              <a:buSzPct val="85000"/>
              <a:buFont typeface="Wingdings" panose="05000000000000000000" pitchFamily="2" charset="2"/>
              <a:buChar char="q"/>
            </a:pPr>
            <a:r>
              <a:rPr lang="en-US" dirty="0">
                <a:solidFill>
                  <a:srgbClr val="002060"/>
                </a:solidFill>
              </a:rPr>
              <a:t>Sites can also submit site-specific changes</a:t>
            </a:r>
          </a:p>
          <a:p>
            <a:pPr marL="852488" lvl="1" indent="-395288">
              <a:buSzPct val="85000"/>
              <a:buFont typeface="Wingdings" panose="05000000000000000000" pitchFamily="2" charset="2"/>
              <a:buChar char="q"/>
            </a:pPr>
            <a:r>
              <a:rPr lang="en-US" dirty="0">
                <a:solidFill>
                  <a:srgbClr val="002060"/>
                </a:solidFill>
              </a:rPr>
              <a:t>If consent form changes were submitted or needed:</a:t>
            </a:r>
          </a:p>
          <a:p>
            <a:pPr lvl="2"/>
            <a:r>
              <a:rPr lang="en-US" dirty="0">
                <a:solidFill>
                  <a:srgbClr val="002060"/>
                </a:solidFill>
              </a:rPr>
              <a:t>WIRB reviews modified template NIH consent document</a:t>
            </a:r>
          </a:p>
          <a:p>
            <a:pPr lvl="2"/>
            <a:r>
              <a:rPr lang="en-US" dirty="0">
                <a:solidFill>
                  <a:srgbClr val="002060"/>
                </a:solidFill>
              </a:rPr>
              <a:t>WIRB applies change to all indicated site consent forms</a:t>
            </a:r>
          </a:p>
          <a:p>
            <a:pPr lvl="1"/>
            <a:endParaRPr lang="en-US" dirty="0"/>
          </a:p>
          <a:p>
            <a:endParaRPr lang="en-US" dirty="0"/>
          </a:p>
          <a:p>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67563" y="1119838"/>
            <a:ext cx="4688452" cy="5005629"/>
          </a:xfrm>
          <a:prstGeom prst="rect">
            <a:avLst/>
          </a:prstGeom>
          <a:noFill/>
          <a:ln>
            <a:noFill/>
          </a:ln>
          <a:effectLst>
            <a:glow rad="127000">
              <a:schemeClr val="accent1">
                <a:alpha val="71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xmlns="" id="{CBD141F9-66FF-4F2A-A39F-B7B42F78BDA4}"/>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6" name="Picture 5">
            <a:extLst>
              <a:ext uri="{FF2B5EF4-FFF2-40B4-BE49-F238E27FC236}">
                <a16:creationId xmlns:a16="http://schemas.microsoft.com/office/drawing/2014/main" xmlns="" id="{112A3D96-3A64-44CF-896C-DF9C056F5B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7" name="Title 6">
            <a:extLst>
              <a:ext uri="{FF2B5EF4-FFF2-40B4-BE49-F238E27FC236}">
                <a16:creationId xmlns:a16="http://schemas.microsoft.com/office/drawing/2014/main" xmlns="" id="{5EC630FD-3169-41DC-83E5-849773E7987C}"/>
              </a:ext>
            </a:extLst>
          </p:cNvPr>
          <p:cNvSpPr>
            <a:spLocks noGrp="1"/>
          </p:cNvSpPr>
          <p:nvPr>
            <p:ph type="title"/>
          </p:nvPr>
        </p:nvSpPr>
        <p:spPr>
          <a:xfrm>
            <a:off x="515937" y="286307"/>
            <a:ext cx="8640063" cy="590931"/>
          </a:xfrm>
        </p:spPr>
        <p:txBody>
          <a:bodyPr/>
          <a:lstStyle/>
          <a:p>
            <a:r>
              <a:rPr lang="en-US" sz="3600" dirty="0"/>
              <a:t>Modifications and Amendments</a:t>
            </a:r>
          </a:p>
        </p:txBody>
      </p:sp>
      <p:sp>
        <p:nvSpPr>
          <p:cNvPr id="8" name="Slide Number Placeholder 7">
            <a:extLst>
              <a:ext uri="{FF2B5EF4-FFF2-40B4-BE49-F238E27FC236}">
                <a16:creationId xmlns:a16="http://schemas.microsoft.com/office/drawing/2014/main" xmlns="" id="{7B60F387-CC3E-4D8C-8A42-1C0E619A6AD6}"/>
              </a:ext>
            </a:extLst>
          </p:cNvPr>
          <p:cNvSpPr>
            <a:spLocks noGrp="1"/>
          </p:cNvSpPr>
          <p:nvPr>
            <p:ph type="sldNum" sz="quarter" idx="10"/>
          </p:nvPr>
        </p:nvSpPr>
        <p:spPr/>
        <p:txBody>
          <a:bodyPr/>
          <a:lstStyle/>
          <a:p>
            <a:fld id="{230712B2-FA8C-454E-9770-F7D10B71A9C4}" type="slidenum">
              <a:rPr lang="en-US" smtClean="0"/>
              <a:pPr/>
              <a:t>26</a:t>
            </a:fld>
            <a:endParaRPr lang="en-US" dirty="0"/>
          </a:p>
        </p:txBody>
      </p:sp>
    </p:spTree>
    <p:extLst>
      <p:ext uri="{BB962C8B-B14F-4D97-AF65-F5344CB8AC3E}">
        <p14:creationId xmlns:p14="http://schemas.microsoft.com/office/powerpoint/2010/main" val="38012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5D8258B9-D68D-47D7-AB92-C2F8A324965D}"/>
              </a:ext>
            </a:extLst>
          </p:cNvPr>
          <p:cNvSpPr txBox="1">
            <a:spLocks/>
          </p:cNvSpPr>
          <p:nvPr/>
        </p:nvSpPr>
        <p:spPr>
          <a:xfrm>
            <a:off x="5704884" y="816007"/>
            <a:ext cx="5910147" cy="5671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0">
              <a:buNone/>
            </a:pPr>
            <a:r>
              <a:rPr lang="en-US" dirty="0">
                <a:solidFill>
                  <a:srgbClr val="002060"/>
                </a:solidFill>
              </a:rPr>
              <a:t>The “</a:t>
            </a:r>
            <a:r>
              <a:rPr lang="en-US" b="1" dirty="0">
                <a:solidFill>
                  <a:srgbClr val="002060"/>
                </a:solidFill>
              </a:rPr>
              <a:t>Protocol Continuing Review Form</a:t>
            </a:r>
            <a:r>
              <a:rPr lang="en-US" dirty="0">
                <a:solidFill>
                  <a:srgbClr val="002060"/>
                </a:solidFill>
              </a:rPr>
              <a:t>” will be sent automatically to the individual(s) listed on the Initial Review form</a:t>
            </a:r>
          </a:p>
          <a:p>
            <a:pPr marL="803275" lvl="1" indent="-346075">
              <a:buSzPct val="85000"/>
              <a:buFont typeface="Wingdings" panose="05000000000000000000" pitchFamily="2" charset="2"/>
              <a:buChar char="q"/>
            </a:pPr>
            <a:r>
              <a:rPr lang="en-US" sz="2000" dirty="0">
                <a:solidFill>
                  <a:srgbClr val="002060"/>
                </a:solidFill>
              </a:rPr>
              <a:t>The protocol approval and all site approvals expire on the same date</a:t>
            </a:r>
          </a:p>
          <a:p>
            <a:pPr marL="803275" lvl="1" indent="-346075">
              <a:buSzPct val="85000"/>
              <a:buFont typeface="Wingdings" panose="05000000000000000000" pitchFamily="2" charset="2"/>
              <a:buChar char="q"/>
            </a:pPr>
            <a:r>
              <a:rPr lang="en-US" sz="2000" dirty="0" smtClean="0">
                <a:solidFill>
                  <a:srgbClr val="002060"/>
                </a:solidFill>
              </a:rPr>
              <a:t>Three </a:t>
            </a:r>
            <a:r>
              <a:rPr lang="en-US" sz="2000" dirty="0" smtClean="0">
                <a:solidFill>
                  <a:srgbClr val="002060"/>
                </a:solidFill>
              </a:rPr>
              <a:t>months before </a:t>
            </a:r>
            <a:r>
              <a:rPr lang="en-US" sz="2000" dirty="0">
                <a:solidFill>
                  <a:srgbClr val="002060"/>
                </a:solidFill>
              </a:rPr>
              <a:t>expiration, WIRB begins the renewal process</a:t>
            </a:r>
          </a:p>
          <a:p>
            <a:pPr marL="803275" lvl="1" indent="-346075">
              <a:buSzPct val="85000"/>
              <a:buFont typeface="Wingdings" panose="05000000000000000000" pitchFamily="2" charset="2"/>
              <a:buChar char="q"/>
            </a:pPr>
            <a:r>
              <a:rPr lang="en-US" sz="2000" dirty="0">
                <a:solidFill>
                  <a:srgbClr val="002060"/>
                </a:solidFill>
              </a:rPr>
              <a:t>Information is due 56 days before expiration and periodic reminders will be sent</a:t>
            </a:r>
          </a:p>
          <a:p>
            <a:pPr marL="285750" indent="-285750">
              <a:lnSpc>
                <a:spcPct val="100000"/>
              </a:lnSpc>
              <a:spcBef>
                <a:spcPts val="0"/>
              </a:spcBef>
            </a:pPr>
            <a:r>
              <a:rPr lang="en-US" sz="2400" dirty="0">
                <a:solidFill>
                  <a:srgbClr val="002060"/>
                </a:solidFill>
              </a:rPr>
              <a:t>All continuing </a:t>
            </a:r>
            <a:r>
              <a:rPr lang="en-US" sz="2400" dirty="0" smtClean="0">
                <a:solidFill>
                  <a:srgbClr val="002060"/>
                </a:solidFill>
              </a:rPr>
              <a:t>review </a:t>
            </a:r>
            <a:r>
              <a:rPr lang="en-US" sz="2400" dirty="0">
                <a:solidFill>
                  <a:srgbClr val="002060"/>
                </a:solidFill>
              </a:rPr>
              <a:t>reports are reviewed at the same time</a:t>
            </a:r>
          </a:p>
          <a:p>
            <a:pPr marL="285750" indent="-285750">
              <a:lnSpc>
                <a:spcPct val="100000"/>
              </a:lnSpc>
              <a:spcBef>
                <a:spcPts val="0"/>
              </a:spcBef>
            </a:pPr>
            <a:r>
              <a:rPr lang="en-US" sz="2400" dirty="0">
                <a:solidFill>
                  <a:srgbClr val="002060"/>
                </a:solidFill>
              </a:rPr>
              <a:t>WIRB sends approvals to protocol PI and all site PIs at  the same time</a:t>
            </a:r>
          </a:p>
          <a:p>
            <a:endParaRPr lang="en-US" dirty="0"/>
          </a:p>
          <a:p>
            <a:endParaRPr lang="en-US" dirty="0"/>
          </a:p>
          <a:p>
            <a:endParaRPr lang="en-U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0312" y="1095154"/>
            <a:ext cx="4899765" cy="5062688"/>
          </a:xfrm>
          <a:prstGeom prst="rect">
            <a:avLst/>
          </a:prstGeom>
          <a:noFill/>
          <a:ln>
            <a:noFill/>
          </a:ln>
          <a:effectLst>
            <a:glow rad="127000">
              <a:schemeClr val="accent1">
                <a:alpha val="71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xmlns="" id="{C2B33EC2-E5C7-49FB-9339-F7773FC583F7}"/>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6" name="Picture 5">
            <a:extLst>
              <a:ext uri="{FF2B5EF4-FFF2-40B4-BE49-F238E27FC236}">
                <a16:creationId xmlns:a16="http://schemas.microsoft.com/office/drawing/2014/main" xmlns="" id="{FE6FA8BE-62A9-4621-81A4-532240C698B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7" name="Title 6">
            <a:extLst>
              <a:ext uri="{FF2B5EF4-FFF2-40B4-BE49-F238E27FC236}">
                <a16:creationId xmlns:a16="http://schemas.microsoft.com/office/drawing/2014/main" xmlns="" id="{2FA4502D-AC94-4CE3-B994-5C5B49A025EB}"/>
              </a:ext>
            </a:extLst>
          </p:cNvPr>
          <p:cNvSpPr>
            <a:spLocks noGrp="1"/>
          </p:cNvSpPr>
          <p:nvPr>
            <p:ph type="title"/>
          </p:nvPr>
        </p:nvSpPr>
        <p:spPr>
          <a:xfrm>
            <a:off x="515937" y="286307"/>
            <a:ext cx="8640063" cy="590931"/>
          </a:xfrm>
        </p:spPr>
        <p:txBody>
          <a:bodyPr/>
          <a:lstStyle/>
          <a:p>
            <a:r>
              <a:rPr lang="en-US" sz="3600" dirty="0"/>
              <a:t>Continuing Review</a:t>
            </a:r>
          </a:p>
        </p:txBody>
      </p:sp>
      <p:sp>
        <p:nvSpPr>
          <p:cNvPr id="8" name="Slide Number Placeholder 7">
            <a:extLst>
              <a:ext uri="{FF2B5EF4-FFF2-40B4-BE49-F238E27FC236}">
                <a16:creationId xmlns:a16="http://schemas.microsoft.com/office/drawing/2014/main" xmlns="" id="{3818BB2B-23BA-438F-B790-0B7CE7B60284}"/>
              </a:ext>
            </a:extLst>
          </p:cNvPr>
          <p:cNvSpPr>
            <a:spLocks noGrp="1"/>
          </p:cNvSpPr>
          <p:nvPr>
            <p:ph type="sldNum" sz="quarter" idx="10"/>
          </p:nvPr>
        </p:nvSpPr>
        <p:spPr/>
        <p:txBody>
          <a:bodyPr/>
          <a:lstStyle/>
          <a:p>
            <a:fld id="{230712B2-FA8C-454E-9770-F7D10B71A9C4}" type="slidenum">
              <a:rPr lang="en-US" smtClean="0"/>
              <a:pPr/>
              <a:t>27</a:t>
            </a:fld>
            <a:endParaRPr lang="en-US" dirty="0"/>
          </a:p>
        </p:txBody>
      </p:sp>
    </p:spTree>
    <p:extLst>
      <p:ext uri="{BB962C8B-B14F-4D97-AF65-F5344CB8AC3E}">
        <p14:creationId xmlns:p14="http://schemas.microsoft.com/office/powerpoint/2010/main" val="373970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5D8258B9-D68D-47D7-AB92-C2F8A324965D}"/>
              </a:ext>
            </a:extLst>
          </p:cNvPr>
          <p:cNvSpPr txBox="1">
            <a:spLocks/>
          </p:cNvSpPr>
          <p:nvPr/>
        </p:nvSpPr>
        <p:spPr>
          <a:xfrm>
            <a:off x="5603359" y="893261"/>
            <a:ext cx="6507125" cy="5671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8763" indent="-11113">
              <a:buNone/>
            </a:pPr>
            <a:r>
              <a:rPr lang="en-US" dirty="0">
                <a:solidFill>
                  <a:srgbClr val="002060"/>
                </a:solidFill>
              </a:rPr>
              <a:t>The “</a:t>
            </a:r>
            <a:r>
              <a:rPr lang="en-US" b="1" dirty="0">
                <a:solidFill>
                  <a:srgbClr val="002060"/>
                </a:solidFill>
              </a:rPr>
              <a:t>Promptly Reportable Information</a:t>
            </a:r>
            <a:r>
              <a:rPr lang="en-US" dirty="0">
                <a:solidFill>
                  <a:srgbClr val="002060"/>
                </a:solidFill>
              </a:rPr>
              <a:t>” form is used to report any adverse events or unanticipated problems</a:t>
            </a:r>
          </a:p>
          <a:p>
            <a:pPr marL="852488" lvl="1" indent="-395288">
              <a:spcBef>
                <a:spcPts val="0"/>
              </a:spcBef>
              <a:buSzPct val="85000"/>
              <a:buFont typeface="Wingdings" panose="05000000000000000000" pitchFamily="2" charset="2"/>
              <a:buChar char="q"/>
            </a:pPr>
            <a:r>
              <a:rPr lang="en-US" dirty="0">
                <a:solidFill>
                  <a:srgbClr val="002060"/>
                </a:solidFill>
              </a:rPr>
              <a:t>The form will guide you as to what problems to report</a:t>
            </a:r>
          </a:p>
          <a:p>
            <a:pPr marL="852488" lvl="1" indent="-395288">
              <a:spcBef>
                <a:spcPts val="0"/>
              </a:spcBef>
              <a:buSzPct val="85000"/>
              <a:buFont typeface="Wingdings" panose="05000000000000000000" pitchFamily="2" charset="2"/>
              <a:buChar char="q"/>
            </a:pPr>
            <a:r>
              <a:rPr lang="en-US" dirty="0">
                <a:solidFill>
                  <a:srgbClr val="002060"/>
                </a:solidFill>
              </a:rPr>
              <a:t>Reports can come from a PI, co-investigator, research staff, or institution</a:t>
            </a:r>
          </a:p>
          <a:p>
            <a:pPr marL="852488" lvl="1" indent="-395288">
              <a:spcBef>
                <a:spcPts val="0"/>
              </a:spcBef>
              <a:buSzPct val="85000"/>
              <a:buFont typeface="Wingdings" panose="05000000000000000000" pitchFamily="2" charset="2"/>
              <a:buChar char="q"/>
            </a:pPr>
            <a:r>
              <a:rPr lang="en-US" dirty="0">
                <a:solidFill>
                  <a:srgbClr val="002060"/>
                </a:solidFill>
              </a:rPr>
              <a:t>WIRB will review the report and if significant, communicate with appropriate parties</a:t>
            </a:r>
          </a:p>
          <a:p>
            <a:pPr marL="852488" lvl="1" indent="-395288">
              <a:spcBef>
                <a:spcPts val="0"/>
              </a:spcBef>
              <a:buSzPct val="85000"/>
              <a:buFont typeface="Wingdings" panose="05000000000000000000" pitchFamily="2" charset="2"/>
              <a:buChar char="q"/>
            </a:pPr>
            <a:r>
              <a:rPr lang="en-US" dirty="0">
                <a:solidFill>
                  <a:srgbClr val="002060"/>
                </a:solidFill>
              </a:rPr>
              <a:t>WIRB will notify and work collaboratively with NIH, NIH PI, Institutions or Institution PIs on reporting to OHRP/FDA</a:t>
            </a:r>
          </a:p>
          <a:p>
            <a:pPr lvl="1"/>
            <a:endParaRPr lang="en-US" dirty="0"/>
          </a:p>
          <a:p>
            <a:pPr marL="0" indent="0">
              <a:buNone/>
            </a:pPr>
            <a:endParaRPr lang="en-US" dirty="0"/>
          </a:p>
          <a:p>
            <a:endParaRPr lang="en-US" dirty="0"/>
          </a:p>
          <a:p>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67786" y="1046736"/>
            <a:ext cx="4535307" cy="4780459"/>
          </a:xfrm>
          <a:prstGeom prst="rect">
            <a:avLst/>
          </a:prstGeom>
          <a:noFill/>
          <a:ln>
            <a:noFill/>
          </a:ln>
          <a:effectLst>
            <a:glow rad="127000">
              <a:schemeClr val="accent1">
                <a:alpha val="71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xmlns="" id="{325B5902-4B83-43D7-A299-0F9D732B3297}"/>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6" name="Picture 5">
            <a:extLst>
              <a:ext uri="{FF2B5EF4-FFF2-40B4-BE49-F238E27FC236}">
                <a16:creationId xmlns:a16="http://schemas.microsoft.com/office/drawing/2014/main" xmlns="" id="{2B919B01-33D0-4D15-82E3-E656B7E4B7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7" name="Title 6">
            <a:extLst>
              <a:ext uri="{FF2B5EF4-FFF2-40B4-BE49-F238E27FC236}">
                <a16:creationId xmlns:a16="http://schemas.microsoft.com/office/drawing/2014/main" xmlns="" id="{A59B2C94-B971-4D87-9B93-26F4F9042C02}"/>
              </a:ext>
            </a:extLst>
          </p:cNvPr>
          <p:cNvSpPr>
            <a:spLocks noGrp="1"/>
          </p:cNvSpPr>
          <p:nvPr>
            <p:ph type="title"/>
          </p:nvPr>
        </p:nvSpPr>
        <p:spPr>
          <a:xfrm>
            <a:off x="515937" y="286307"/>
            <a:ext cx="8640063" cy="590931"/>
          </a:xfrm>
        </p:spPr>
        <p:txBody>
          <a:bodyPr/>
          <a:lstStyle/>
          <a:p>
            <a:r>
              <a:rPr lang="en-US" sz="3600" dirty="0"/>
              <a:t>Reportable Information (AEs, UPs, etc.)</a:t>
            </a:r>
          </a:p>
        </p:txBody>
      </p:sp>
      <p:sp>
        <p:nvSpPr>
          <p:cNvPr id="8" name="Slide Number Placeholder 7">
            <a:extLst>
              <a:ext uri="{FF2B5EF4-FFF2-40B4-BE49-F238E27FC236}">
                <a16:creationId xmlns:a16="http://schemas.microsoft.com/office/drawing/2014/main" xmlns="" id="{D35F2D28-F5D0-4DDF-B4F7-696EE9386CCC}"/>
              </a:ext>
            </a:extLst>
          </p:cNvPr>
          <p:cNvSpPr>
            <a:spLocks noGrp="1"/>
          </p:cNvSpPr>
          <p:nvPr>
            <p:ph type="sldNum" sz="quarter" idx="10"/>
          </p:nvPr>
        </p:nvSpPr>
        <p:spPr/>
        <p:txBody>
          <a:bodyPr/>
          <a:lstStyle/>
          <a:p>
            <a:fld id="{230712B2-FA8C-454E-9770-F7D10B71A9C4}" type="slidenum">
              <a:rPr lang="en-US" smtClean="0"/>
              <a:pPr/>
              <a:t>28</a:t>
            </a:fld>
            <a:endParaRPr lang="en-US" dirty="0"/>
          </a:p>
        </p:txBody>
      </p:sp>
    </p:spTree>
    <p:extLst>
      <p:ext uri="{BB962C8B-B14F-4D97-AF65-F5344CB8AC3E}">
        <p14:creationId xmlns:p14="http://schemas.microsoft.com/office/powerpoint/2010/main" val="165790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5D8258B9-D68D-47D7-AB92-C2F8A324965D}"/>
              </a:ext>
            </a:extLst>
          </p:cNvPr>
          <p:cNvSpPr txBox="1">
            <a:spLocks/>
          </p:cNvSpPr>
          <p:nvPr/>
        </p:nvSpPr>
        <p:spPr>
          <a:xfrm>
            <a:off x="402646" y="1195721"/>
            <a:ext cx="11018177" cy="5671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002060"/>
                </a:solidFill>
              </a:rPr>
              <a:t>	</a:t>
            </a:r>
            <a:r>
              <a:rPr lang="en-US" u="sng" dirty="0" smtClean="0">
                <a:solidFill>
                  <a:srgbClr val="002060"/>
                </a:solidFill>
              </a:rPr>
              <a:t>Budgeting Questions</a:t>
            </a:r>
          </a:p>
          <a:p>
            <a:pPr marL="0" indent="0">
              <a:buNone/>
            </a:pPr>
            <a:r>
              <a:rPr lang="en-US" b="1" dirty="0">
                <a:solidFill>
                  <a:srgbClr val="002060"/>
                </a:solidFill>
              </a:rPr>
              <a:t>	</a:t>
            </a:r>
            <a:r>
              <a:rPr lang="en-US" b="1" dirty="0" smtClean="0">
                <a:solidFill>
                  <a:srgbClr val="002060"/>
                </a:solidFill>
              </a:rPr>
              <a:t>	Charlie Eibeler</a:t>
            </a:r>
          </a:p>
          <a:p>
            <a:pPr marL="0" indent="0">
              <a:buNone/>
            </a:pPr>
            <a:r>
              <a:rPr lang="en-US" dirty="0" smtClean="0"/>
              <a:t>		+1 919.244.9887 | </a:t>
            </a:r>
            <a:r>
              <a:rPr lang="en-US" b="1" u="sng" dirty="0" smtClean="0">
                <a:hlinkClick r:id="rId2"/>
              </a:rPr>
              <a:t>ceibeler@wcgclinical.com</a:t>
            </a:r>
            <a:endParaRPr lang="en-US" dirty="0" smtClean="0"/>
          </a:p>
          <a:p>
            <a:pPr marL="0" indent="0">
              <a:buNone/>
            </a:pPr>
            <a:r>
              <a:rPr lang="en-US" b="1" dirty="0" smtClean="0">
                <a:solidFill>
                  <a:srgbClr val="002060"/>
                </a:solidFill>
              </a:rPr>
              <a:t>	</a:t>
            </a:r>
            <a:r>
              <a:rPr lang="en-US" u="sng" dirty="0" smtClean="0">
                <a:solidFill>
                  <a:srgbClr val="002060"/>
                </a:solidFill>
              </a:rPr>
              <a:t>IRB Questions</a:t>
            </a:r>
          </a:p>
          <a:p>
            <a:pPr marL="0" indent="0">
              <a:buNone/>
            </a:pPr>
            <a:r>
              <a:rPr lang="en-US" b="1" dirty="0" smtClean="0">
                <a:solidFill>
                  <a:srgbClr val="002060"/>
                </a:solidFill>
              </a:rPr>
              <a:t>		Deena </a:t>
            </a:r>
            <a:r>
              <a:rPr lang="en-US" b="1" dirty="0">
                <a:solidFill>
                  <a:srgbClr val="002060"/>
                </a:solidFill>
              </a:rPr>
              <a:t>Horowitz</a:t>
            </a:r>
          </a:p>
          <a:p>
            <a:pPr marL="0" indent="0">
              <a:buNone/>
            </a:pPr>
            <a:r>
              <a:rPr lang="en-US" dirty="0" smtClean="0"/>
              <a:t>		+</a:t>
            </a:r>
            <a:r>
              <a:rPr lang="en-US" dirty="0"/>
              <a:t>1 </a:t>
            </a:r>
            <a:r>
              <a:rPr lang="en-US" dirty="0" smtClean="0"/>
              <a:t>360.252.2442 | </a:t>
            </a:r>
            <a:r>
              <a:rPr lang="en-US" b="1" u="sng" dirty="0" smtClean="0">
                <a:hlinkClick r:id="rId3"/>
              </a:rPr>
              <a:t>dhorowitz@wirb.com</a:t>
            </a:r>
            <a:endParaRPr lang="en-US" dirty="0"/>
          </a:p>
          <a:p>
            <a:pPr marL="0" indent="0">
              <a:buNone/>
            </a:pPr>
            <a:endParaRPr lang="en-US" b="1" dirty="0" smtClean="0"/>
          </a:p>
          <a:p>
            <a:pPr marL="0" indent="0">
              <a:buNone/>
            </a:pPr>
            <a:r>
              <a:rPr lang="en-US" b="1" dirty="0" smtClean="0">
                <a:solidFill>
                  <a:srgbClr val="002060"/>
                </a:solidFill>
              </a:rPr>
              <a:t>		Christopher </a:t>
            </a:r>
            <a:r>
              <a:rPr lang="en-US" b="1" dirty="0">
                <a:solidFill>
                  <a:srgbClr val="002060"/>
                </a:solidFill>
              </a:rPr>
              <a:t>Gennai, CIP</a:t>
            </a:r>
          </a:p>
          <a:p>
            <a:pPr marL="0" indent="0">
              <a:buNone/>
            </a:pPr>
            <a:r>
              <a:rPr lang="en-US" dirty="0" smtClean="0"/>
              <a:t>		+</a:t>
            </a:r>
            <a:r>
              <a:rPr lang="en-US" dirty="0"/>
              <a:t>1 </a:t>
            </a:r>
            <a:r>
              <a:rPr lang="en-US" dirty="0" smtClean="0"/>
              <a:t>360.252.2460 | </a:t>
            </a:r>
            <a:r>
              <a:rPr lang="en-US" b="1" u="sng" dirty="0" smtClean="0">
                <a:hlinkClick r:id="rId4"/>
              </a:rPr>
              <a:t>cgennai@wirb.com</a:t>
            </a:r>
            <a:endParaRPr lang="en-US" dirty="0"/>
          </a:p>
          <a:p>
            <a:pPr marL="0" indent="0">
              <a:buNone/>
            </a:pPr>
            <a:endParaRPr lang="en-US" b="1" dirty="0"/>
          </a:p>
        </p:txBody>
      </p:sp>
      <p:sp>
        <p:nvSpPr>
          <p:cNvPr id="5" name="Rectangle 4">
            <a:extLst>
              <a:ext uri="{FF2B5EF4-FFF2-40B4-BE49-F238E27FC236}">
                <a16:creationId xmlns:a16="http://schemas.microsoft.com/office/drawing/2014/main" xmlns="" id="{D86C9049-4D2D-4C47-9F76-26AD6DBF7CEE}"/>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6" name="Picture 5">
            <a:extLst>
              <a:ext uri="{FF2B5EF4-FFF2-40B4-BE49-F238E27FC236}">
                <a16:creationId xmlns:a16="http://schemas.microsoft.com/office/drawing/2014/main" xmlns="" id="{328B4ADE-D7A5-4E9A-B8DE-444950A5E86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7" name="Title 6">
            <a:extLst>
              <a:ext uri="{FF2B5EF4-FFF2-40B4-BE49-F238E27FC236}">
                <a16:creationId xmlns:a16="http://schemas.microsoft.com/office/drawing/2014/main" xmlns="" id="{F857A46F-52A0-46C2-9DEC-FA5538C13F76}"/>
              </a:ext>
            </a:extLst>
          </p:cNvPr>
          <p:cNvSpPr>
            <a:spLocks noGrp="1"/>
          </p:cNvSpPr>
          <p:nvPr>
            <p:ph type="title"/>
          </p:nvPr>
        </p:nvSpPr>
        <p:spPr>
          <a:xfrm>
            <a:off x="515937" y="286307"/>
            <a:ext cx="10904886" cy="1089529"/>
          </a:xfrm>
        </p:spPr>
        <p:txBody>
          <a:bodyPr/>
          <a:lstStyle/>
          <a:p>
            <a:r>
              <a:rPr lang="en-US" sz="3600" dirty="0"/>
              <a:t>We Are Here to Partner With You – Contact Us!</a:t>
            </a:r>
          </a:p>
        </p:txBody>
      </p:sp>
      <p:sp>
        <p:nvSpPr>
          <p:cNvPr id="8" name="Slide Number Placeholder 7">
            <a:extLst>
              <a:ext uri="{FF2B5EF4-FFF2-40B4-BE49-F238E27FC236}">
                <a16:creationId xmlns:a16="http://schemas.microsoft.com/office/drawing/2014/main" xmlns="" id="{2C0D1983-1980-4E30-8232-190F3A9FB2D1}"/>
              </a:ext>
            </a:extLst>
          </p:cNvPr>
          <p:cNvSpPr>
            <a:spLocks noGrp="1"/>
          </p:cNvSpPr>
          <p:nvPr>
            <p:ph type="sldNum" sz="quarter" idx="10"/>
          </p:nvPr>
        </p:nvSpPr>
        <p:spPr/>
        <p:txBody>
          <a:bodyPr/>
          <a:lstStyle/>
          <a:p>
            <a:fld id="{230712B2-FA8C-454E-9770-F7D10B71A9C4}" type="slidenum">
              <a:rPr lang="en-US" smtClean="0"/>
              <a:pPr/>
              <a:t>29</a:t>
            </a:fld>
            <a:endParaRPr lang="en-US" dirty="0"/>
          </a:p>
        </p:txBody>
      </p:sp>
    </p:spTree>
    <p:extLst>
      <p:ext uri="{BB962C8B-B14F-4D97-AF65-F5344CB8AC3E}">
        <p14:creationId xmlns:p14="http://schemas.microsoft.com/office/powerpoint/2010/main" val="103238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86307"/>
            <a:ext cx="10527983" cy="992579"/>
          </a:xfrm>
        </p:spPr>
        <p:txBody>
          <a:bodyPr/>
          <a:lstStyle/>
          <a:p>
            <a:r>
              <a:rPr lang="en-US" sz="3600" dirty="0"/>
              <a:t>Institutions (NIH and your Collaborators)</a:t>
            </a:r>
            <a:br>
              <a:rPr lang="en-US" sz="3600" dirty="0"/>
            </a:br>
            <a:r>
              <a:rPr lang="en-US" sz="500" dirty="0"/>
              <a:t/>
            </a:r>
            <a:br>
              <a:rPr lang="en-US" sz="500" dirty="0"/>
            </a:br>
            <a:r>
              <a:rPr lang="en-US" dirty="0"/>
              <a:t>Part of WIRB’s DNA</a:t>
            </a:r>
          </a:p>
        </p:txBody>
      </p:sp>
      <p:pic>
        <p:nvPicPr>
          <p:cNvPr id="3" name="Picture 3">
            <a:extLst>
              <a:ext uri="{FF2B5EF4-FFF2-40B4-BE49-F238E27FC236}">
                <a16:creationId xmlns:a16="http://schemas.microsoft.com/office/drawing/2014/main" xmlns="" id="{3CFA129A-0499-4CAA-936B-5248FF2D386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17354212">
            <a:off x="-261775" y="2383784"/>
            <a:ext cx="3724336" cy="2090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62177" y="1291789"/>
            <a:ext cx="8764063" cy="4708981"/>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solidFill>
                  <a:srgbClr val="002060"/>
                </a:solidFill>
              </a:rPr>
              <a:t>1996 – University of Rochester</a:t>
            </a:r>
          </a:p>
          <a:p>
            <a:pPr marL="285750" indent="-285750">
              <a:buFont typeface="Wingdings" panose="05000000000000000000" pitchFamily="2" charset="2"/>
              <a:buChar char="Ø"/>
            </a:pPr>
            <a:r>
              <a:rPr lang="en-US" sz="2800" dirty="0">
                <a:solidFill>
                  <a:srgbClr val="002060"/>
                </a:solidFill>
              </a:rPr>
              <a:t>Today</a:t>
            </a:r>
          </a:p>
          <a:p>
            <a:pPr marL="742950" lvl="1" indent="-285750">
              <a:buFont typeface="Wingdings" panose="05000000000000000000" pitchFamily="2" charset="2"/>
              <a:buChar char="§"/>
            </a:pPr>
            <a:r>
              <a:rPr lang="en-US" sz="2400" dirty="0">
                <a:solidFill>
                  <a:srgbClr val="002060"/>
                </a:solidFill>
              </a:rPr>
              <a:t>2,800 + Hospitals</a:t>
            </a:r>
          </a:p>
          <a:p>
            <a:pPr marL="742950" lvl="1" indent="-285750">
              <a:buFont typeface="Wingdings" panose="05000000000000000000" pitchFamily="2" charset="2"/>
              <a:buChar char="§"/>
            </a:pPr>
            <a:r>
              <a:rPr lang="en-US" sz="2400" dirty="0">
                <a:solidFill>
                  <a:srgbClr val="002060"/>
                </a:solidFill>
              </a:rPr>
              <a:t>220 Academic Medical Centers</a:t>
            </a:r>
          </a:p>
          <a:p>
            <a:pPr marL="285750" indent="-285750">
              <a:buFont typeface="Wingdings" panose="05000000000000000000" pitchFamily="2" charset="2"/>
              <a:buChar char="Ø"/>
            </a:pPr>
            <a:r>
              <a:rPr lang="en-US" sz="2800" dirty="0">
                <a:solidFill>
                  <a:srgbClr val="002060"/>
                </a:solidFill>
              </a:rPr>
              <a:t>WIRB operations organized specifically for institutions</a:t>
            </a:r>
          </a:p>
          <a:p>
            <a:pPr marL="285750" indent="-285750">
              <a:buFont typeface="Wingdings" panose="05000000000000000000" pitchFamily="2" charset="2"/>
              <a:buChar char="Ø"/>
            </a:pPr>
            <a:r>
              <a:rPr lang="en-US" sz="2800" dirty="0">
                <a:solidFill>
                  <a:srgbClr val="002060"/>
                </a:solidFill>
              </a:rPr>
              <a:t>WIRB knows how your collaborators operate</a:t>
            </a:r>
          </a:p>
          <a:p>
            <a:pPr marL="285750" indent="-285750">
              <a:buFont typeface="Wingdings" panose="05000000000000000000" pitchFamily="2" charset="2"/>
              <a:buChar char="Ø"/>
            </a:pPr>
            <a:r>
              <a:rPr lang="en-US" sz="2800" dirty="0">
                <a:solidFill>
                  <a:srgbClr val="002060"/>
                </a:solidFill>
              </a:rPr>
              <a:t>WIRB flexes to institutional requirements (NIH’s and your collaborating institution’s </a:t>
            </a:r>
            <a:r>
              <a:rPr lang="en-US" sz="2800" dirty="0" smtClean="0">
                <a:solidFill>
                  <a:srgbClr val="002060"/>
                </a:solidFill>
              </a:rPr>
              <a:t>requirements)</a:t>
            </a:r>
            <a:endParaRPr lang="en-US" sz="2800" dirty="0">
              <a:solidFill>
                <a:srgbClr val="002060"/>
              </a:solidFill>
            </a:endParaRPr>
          </a:p>
          <a:p>
            <a:pPr marL="285750" indent="-285750">
              <a:buFont typeface="Wingdings" panose="05000000000000000000" pitchFamily="2" charset="2"/>
              <a:buChar char="Ø"/>
            </a:pPr>
            <a:r>
              <a:rPr lang="en-US" sz="2800" dirty="0">
                <a:solidFill>
                  <a:srgbClr val="002060"/>
                </a:solidFill>
              </a:rPr>
              <a:t>Dedicated Account Managers</a:t>
            </a:r>
          </a:p>
          <a:p>
            <a:pPr marL="285750" indent="-285750">
              <a:buFont typeface="Wingdings" panose="05000000000000000000" pitchFamily="2" charset="2"/>
              <a:buChar char="Ø"/>
            </a:pPr>
            <a:r>
              <a:rPr lang="en-US" sz="2800" dirty="0">
                <a:solidFill>
                  <a:srgbClr val="002060"/>
                </a:solidFill>
              </a:rPr>
              <a:t>Dedicated Executive Leaders</a:t>
            </a:r>
            <a:endParaRPr lang="en-US" sz="2600" dirty="0">
              <a:solidFill>
                <a:srgbClr val="002060"/>
              </a:solidFill>
            </a:endParaRPr>
          </a:p>
        </p:txBody>
      </p:sp>
      <p:sp>
        <p:nvSpPr>
          <p:cNvPr id="6" name="TextBox 5"/>
          <p:cNvSpPr txBox="1"/>
          <p:nvPr/>
        </p:nvSpPr>
        <p:spPr>
          <a:xfrm>
            <a:off x="2436562" y="6171433"/>
            <a:ext cx="6462025" cy="400110"/>
          </a:xfrm>
          <a:prstGeom prst="rect">
            <a:avLst/>
          </a:prstGeom>
          <a:noFill/>
        </p:spPr>
        <p:txBody>
          <a:bodyPr wrap="none" rtlCol="0">
            <a:spAutoFit/>
          </a:bodyPr>
          <a:lstStyle/>
          <a:p>
            <a:r>
              <a:rPr lang="en-US" sz="2000" b="1" i="1" dirty="0">
                <a:solidFill>
                  <a:srgbClr val="002060"/>
                </a:solidFill>
              </a:rPr>
              <a:t>WIRB is the only dedicated institutional IRB partner</a:t>
            </a:r>
          </a:p>
        </p:txBody>
      </p:sp>
      <p:sp>
        <p:nvSpPr>
          <p:cNvPr id="7" name="Rectangle 6">
            <a:extLst>
              <a:ext uri="{FF2B5EF4-FFF2-40B4-BE49-F238E27FC236}">
                <a16:creationId xmlns:a16="http://schemas.microsoft.com/office/drawing/2014/main" xmlns="" id="{D345D55A-8E08-4DE6-8AFF-A6A17802EC70}"/>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8" name="Picture 7">
            <a:extLst>
              <a:ext uri="{FF2B5EF4-FFF2-40B4-BE49-F238E27FC236}">
                <a16:creationId xmlns:a16="http://schemas.microsoft.com/office/drawing/2014/main" xmlns="" id="{57D0E034-4283-4736-97DD-9BA7398940C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5" name="Slide Number Placeholder 4">
            <a:extLst>
              <a:ext uri="{FF2B5EF4-FFF2-40B4-BE49-F238E27FC236}">
                <a16:creationId xmlns:a16="http://schemas.microsoft.com/office/drawing/2014/main" xmlns="" id="{3578977B-340E-4646-B93E-27FA72108BF2}"/>
              </a:ext>
            </a:extLst>
          </p:cNvPr>
          <p:cNvSpPr>
            <a:spLocks noGrp="1"/>
          </p:cNvSpPr>
          <p:nvPr>
            <p:ph type="sldNum" sz="quarter" idx="10"/>
          </p:nvPr>
        </p:nvSpPr>
        <p:spPr/>
        <p:txBody>
          <a:bodyPr/>
          <a:lstStyle/>
          <a:p>
            <a:fld id="{5906E207-AC11-49F8-9594-E8798F70EED4}" type="slidenum">
              <a:rPr lang="en-US" smtClean="0"/>
              <a:pPr/>
              <a:t>3</a:t>
            </a:fld>
            <a:endParaRPr lang="en-US" dirty="0"/>
          </a:p>
        </p:txBody>
      </p:sp>
    </p:spTree>
    <p:extLst>
      <p:ext uri="{BB962C8B-B14F-4D97-AF65-F5344CB8AC3E}">
        <p14:creationId xmlns:p14="http://schemas.microsoft.com/office/powerpoint/2010/main" val="344080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EB232B7-38A9-40B4-B862-5F0DCA1C2792}"/>
              </a:ext>
            </a:extLst>
          </p:cNvPr>
          <p:cNvSpPr>
            <a:spLocks noGrp="1"/>
          </p:cNvSpPr>
          <p:nvPr>
            <p:ph type="ctrTitle"/>
          </p:nvPr>
        </p:nvSpPr>
        <p:spPr/>
        <p:txBody>
          <a:bodyPr/>
          <a:lstStyle/>
          <a:p>
            <a:r>
              <a:rPr lang="en-GB" dirty="0"/>
              <a:t>Thank You</a:t>
            </a:r>
          </a:p>
        </p:txBody>
      </p:sp>
    </p:spTree>
    <p:extLst>
      <p:ext uri="{BB962C8B-B14F-4D97-AF65-F5344CB8AC3E}">
        <p14:creationId xmlns:p14="http://schemas.microsoft.com/office/powerpoint/2010/main" val="75394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972022-3951-45C6-986D-EA3A28C94282}"/>
              </a:ext>
            </a:extLst>
          </p:cNvPr>
          <p:cNvSpPr>
            <a:spLocks noGrp="1"/>
          </p:cNvSpPr>
          <p:nvPr>
            <p:ph type="title"/>
          </p:nvPr>
        </p:nvSpPr>
        <p:spPr>
          <a:xfrm>
            <a:off x="515936" y="181347"/>
            <a:ext cx="11594783" cy="1089529"/>
          </a:xfrm>
        </p:spPr>
        <p:txBody>
          <a:bodyPr/>
          <a:lstStyle/>
          <a:p>
            <a:r>
              <a:rPr lang="en-US" sz="3600" dirty="0"/>
              <a:t>WIRB Eliminates the Biggest Frustrations that Impede sIRB </a:t>
            </a:r>
            <a:r>
              <a:rPr lang="en-US" sz="3600" dirty="0" smtClean="0"/>
              <a:t>Reviews</a:t>
            </a:r>
            <a:endParaRPr lang="en-US" sz="3600" dirty="0"/>
          </a:p>
        </p:txBody>
      </p:sp>
      <p:sp>
        <p:nvSpPr>
          <p:cNvPr id="3" name="Content Placeholder 2">
            <a:extLst>
              <a:ext uri="{FF2B5EF4-FFF2-40B4-BE49-F238E27FC236}">
                <a16:creationId xmlns:a16="http://schemas.microsoft.com/office/drawing/2014/main" xmlns="" id="{0341589F-18F7-4F13-A689-D1134A4005C4}"/>
              </a:ext>
            </a:extLst>
          </p:cNvPr>
          <p:cNvSpPr txBox="1">
            <a:spLocks/>
          </p:cNvSpPr>
          <p:nvPr/>
        </p:nvSpPr>
        <p:spPr>
          <a:xfrm>
            <a:off x="580929" y="1479332"/>
            <a:ext cx="5515072" cy="483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365760">
              <a:buClr>
                <a:srgbClr val="FF0000"/>
              </a:buClr>
              <a:buFont typeface="Wingdings 2" panose="05020102010507070707" pitchFamily="18" charset="2"/>
              <a:buChar char=""/>
            </a:pPr>
            <a:r>
              <a:rPr lang="en-US" sz="2600" dirty="0">
                <a:solidFill>
                  <a:srgbClr val="002060"/>
                </a:solidFill>
              </a:rPr>
              <a:t>Participating institution needs to have a reliance agreement with sIRB</a:t>
            </a:r>
          </a:p>
          <a:p>
            <a:pPr marL="365760" indent="-365760">
              <a:spcBef>
                <a:spcPts val="2400"/>
              </a:spcBef>
              <a:buClr>
                <a:srgbClr val="FF0000"/>
              </a:buClr>
              <a:buFont typeface="Wingdings 2" panose="05020102010507070707" pitchFamily="18" charset="2"/>
              <a:buChar char=""/>
            </a:pPr>
            <a:r>
              <a:rPr lang="en-US" sz="2600" dirty="0">
                <a:solidFill>
                  <a:srgbClr val="002060"/>
                </a:solidFill>
              </a:rPr>
              <a:t>Participating institutions have differing workflows</a:t>
            </a:r>
          </a:p>
          <a:p>
            <a:pPr marL="365760" indent="-365760">
              <a:spcBef>
                <a:spcPts val="5400"/>
              </a:spcBef>
              <a:buClr>
                <a:srgbClr val="FF0000"/>
              </a:buClr>
              <a:buFont typeface="Wingdings 2" panose="05020102010507070707" pitchFamily="18" charset="2"/>
              <a:buChar char=""/>
            </a:pPr>
            <a:r>
              <a:rPr lang="en-US" sz="2600" dirty="0">
                <a:solidFill>
                  <a:srgbClr val="002060"/>
                </a:solidFill>
              </a:rPr>
              <a:t>Participating institutions have idiosyncratic requirements for consent forms</a:t>
            </a:r>
          </a:p>
        </p:txBody>
      </p:sp>
      <p:sp>
        <p:nvSpPr>
          <p:cNvPr id="4" name="Content Placeholder 2">
            <a:extLst>
              <a:ext uri="{FF2B5EF4-FFF2-40B4-BE49-F238E27FC236}">
                <a16:creationId xmlns:a16="http://schemas.microsoft.com/office/drawing/2014/main" xmlns="" id="{8E4C1393-9148-4880-811C-B021FA79977B}"/>
              </a:ext>
            </a:extLst>
          </p:cNvPr>
          <p:cNvSpPr txBox="1">
            <a:spLocks/>
          </p:cNvSpPr>
          <p:nvPr/>
        </p:nvSpPr>
        <p:spPr>
          <a:xfrm>
            <a:off x="6160991" y="1479332"/>
            <a:ext cx="5515072" cy="483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365760">
              <a:buClr>
                <a:srgbClr val="00B050"/>
              </a:buClr>
              <a:buFont typeface="Wingdings 2" panose="05020102010507070707" pitchFamily="18" charset="2"/>
              <a:buChar char=""/>
            </a:pPr>
            <a:r>
              <a:rPr lang="en-US" sz="2600" dirty="0">
                <a:solidFill>
                  <a:srgbClr val="002060"/>
                </a:solidFill>
              </a:rPr>
              <a:t>WIRB has standing reliance agreements with over 3,000 institutions</a:t>
            </a:r>
          </a:p>
          <a:p>
            <a:pPr marL="365760" indent="-365760">
              <a:spcBef>
                <a:spcPts val="2400"/>
              </a:spcBef>
              <a:buClr>
                <a:srgbClr val="00B050"/>
              </a:buClr>
              <a:buFont typeface="Wingdings 2" panose="05020102010507070707" pitchFamily="18" charset="2"/>
              <a:buChar char=""/>
            </a:pPr>
            <a:r>
              <a:rPr lang="en-US" sz="2600" dirty="0">
                <a:solidFill>
                  <a:srgbClr val="002060"/>
                </a:solidFill>
              </a:rPr>
              <a:t>Institutional workflows are already embedded in our processes and technology</a:t>
            </a:r>
          </a:p>
          <a:p>
            <a:pPr marL="365760" indent="-365760">
              <a:spcBef>
                <a:spcPts val="2400"/>
              </a:spcBef>
              <a:buClr>
                <a:srgbClr val="00B050"/>
              </a:buClr>
              <a:buFont typeface="Wingdings 2" panose="05020102010507070707" pitchFamily="18" charset="2"/>
              <a:buChar char=""/>
            </a:pPr>
            <a:r>
              <a:rPr lang="en-US" sz="2600" dirty="0">
                <a:solidFill>
                  <a:srgbClr val="002060"/>
                </a:solidFill>
              </a:rPr>
              <a:t>Institutional template consents already integrated into our processes and technology</a:t>
            </a:r>
          </a:p>
        </p:txBody>
      </p:sp>
      <p:sp>
        <p:nvSpPr>
          <p:cNvPr id="5" name="Rectangle 4">
            <a:extLst>
              <a:ext uri="{FF2B5EF4-FFF2-40B4-BE49-F238E27FC236}">
                <a16:creationId xmlns:a16="http://schemas.microsoft.com/office/drawing/2014/main" xmlns="" id="{1EED7141-45AA-496B-B03C-AFD213C12969}"/>
              </a:ext>
            </a:extLst>
          </p:cNvPr>
          <p:cNvSpPr/>
          <p:nvPr/>
        </p:nvSpPr>
        <p:spPr>
          <a:xfrm>
            <a:off x="420591" y="5519005"/>
            <a:ext cx="11255472" cy="461665"/>
          </a:xfrm>
          <a:prstGeom prst="rect">
            <a:avLst/>
          </a:prstGeom>
        </p:spPr>
        <p:txBody>
          <a:bodyPr wrap="square">
            <a:spAutoFit/>
          </a:bodyPr>
          <a:lstStyle/>
          <a:p>
            <a:pPr algn="ctr"/>
            <a:r>
              <a:rPr lang="en-US" sz="2400" b="1" i="1" dirty="0">
                <a:solidFill>
                  <a:srgbClr val="002060"/>
                </a:solidFill>
              </a:rPr>
              <a:t>WIRB seamlessly plugs you into the process just as with industry sponsors</a:t>
            </a:r>
          </a:p>
        </p:txBody>
      </p:sp>
      <p:sp>
        <p:nvSpPr>
          <p:cNvPr id="6" name="Rectangle 5">
            <a:extLst>
              <a:ext uri="{FF2B5EF4-FFF2-40B4-BE49-F238E27FC236}">
                <a16:creationId xmlns:a16="http://schemas.microsoft.com/office/drawing/2014/main" xmlns="" id="{F4521A0B-2697-4A1B-9C17-6E5DF516B54D}"/>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7" name="Picture 6">
            <a:extLst>
              <a:ext uri="{FF2B5EF4-FFF2-40B4-BE49-F238E27FC236}">
                <a16:creationId xmlns:a16="http://schemas.microsoft.com/office/drawing/2014/main" xmlns="" id="{0D0F925C-FCE7-49DF-91F3-74501CFB124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8" name="Slide Number Placeholder 7">
            <a:extLst>
              <a:ext uri="{FF2B5EF4-FFF2-40B4-BE49-F238E27FC236}">
                <a16:creationId xmlns:a16="http://schemas.microsoft.com/office/drawing/2014/main" xmlns="" id="{A40D48E1-DAFE-44BE-99C1-98330875F5EF}"/>
              </a:ext>
            </a:extLst>
          </p:cNvPr>
          <p:cNvSpPr>
            <a:spLocks noGrp="1"/>
          </p:cNvSpPr>
          <p:nvPr>
            <p:ph type="sldNum" sz="quarter" idx="10"/>
          </p:nvPr>
        </p:nvSpPr>
        <p:spPr/>
        <p:txBody>
          <a:bodyPr/>
          <a:lstStyle/>
          <a:p>
            <a:fld id="{5906E207-AC11-49F8-9594-E8798F70EED4}" type="slidenum">
              <a:rPr lang="en-US" smtClean="0"/>
              <a:pPr/>
              <a:t>4</a:t>
            </a:fld>
            <a:endParaRPr lang="en-US" dirty="0"/>
          </a:p>
        </p:txBody>
      </p:sp>
    </p:spTree>
    <p:extLst>
      <p:ext uri="{BB962C8B-B14F-4D97-AF65-F5344CB8AC3E}">
        <p14:creationId xmlns:p14="http://schemas.microsoft.com/office/powerpoint/2010/main" val="22231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01AAE08-792C-4A6C-8649-6719546D768B}"/>
              </a:ext>
            </a:extLst>
          </p:cNvPr>
          <p:cNvSpPr>
            <a:spLocks noGrp="1"/>
          </p:cNvSpPr>
          <p:nvPr>
            <p:ph type="title"/>
          </p:nvPr>
        </p:nvSpPr>
        <p:spPr>
          <a:xfrm>
            <a:off x="515937" y="286307"/>
            <a:ext cx="11597600" cy="992579"/>
          </a:xfrm>
        </p:spPr>
        <p:txBody>
          <a:bodyPr/>
          <a:lstStyle/>
          <a:p>
            <a:r>
              <a:rPr lang="en-US" sz="3600" dirty="0"/>
              <a:t>IRB Review &amp; Oversight Services</a:t>
            </a:r>
            <a:br>
              <a:rPr lang="en-US" sz="3600" dirty="0"/>
            </a:br>
            <a:r>
              <a:rPr lang="en-US" sz="500" dirty="0"/>
              <a:t/>
            </a:r>
            <a:br>
              <a:rPr lang="en-US" sz="500" dirty="0"/>
            </a:br>
            <a:r>
              <a:rPr lang="en-US" dirty="0"/>
              <a:t>Two modes of service for multicenter clinical trials</a:t>
            </a:r>
          </a:p>
        </p:txBody>
      </p:sp>
      <p:sp>
        <p:nvSpPr>
          <p:cNvPr id="54" name="Content Placeholder 2">
            <a:extLst>
              <a:ext uri="{FF2B5EF4-FFF2-40B4-BE49-F238E27FC236}">
                <a16:creationId xmlns:a16="http://schemas.microsoft.com/office/drawing/2014/main" xmlns="" id="{FB381478-22CF-4C52-A00D-DA79334C2C60}"/>
              </a:ext>
            </a:extLst>
          </p:cNvPr>
          <p:cNvSpPr txBox="1">
            <a:spLocks/>
          </p:cNvSpPr>
          <p:nvPr/>
        </p:nvSpPr>
        <p:spPr>
          <a:xfrm>
            <a:off x="515938" y="2144897"/>
            <a:ext cx="5350708" cy="483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5288" indent="-395288"/>
            <a:r>
              <a:rPr lang="en-US" sz="2400" dirty="0">
                <a:solidFill>
                  <a:srgbClr val="002060"/>
                </a:solidFill>
              </a:rPr>
              <a:t>NIH added as a site</a:t>
            </a:r>
          </a:p>
          <a:p>
            <a:pPr marL="395288" indent="-395288"/>
            <a:r>
              <a:rPr lang="en-US" sz="2400" dirty="0">
                <a:solidFill>
                  <a:srgbClr val="002060"/>
                </a:solidFill>
              </a:rPr>
              <a:t>Expedited review</a:t>
            </a:r>
          </a:p>
          <a:p>
            <a:pPr marL="395288" indent="-395288"/>
            <a:r>
              <a:rPr lang="en-US" sz="2400" dirty="0">
                <a:solidFill>
                  <a:srgbClr val="002060"/>
                </a:solidFill>
              </a:rPr>
              <a:t>3 to 5 business days</a:t>
            </a:r>
          </a:p>
          <a:p>
            <a:pPr marL="395288" indent="-395288"/>
            <a:r>
              <a:rPr lang="en-US" sz="2400" dirty="0">
                <a:solidFill>
                  <a:srgbClr val="002060"/>
                </a:solidFill>
              </a:rPr>
              <a:t>NIH PI has site view of submission portal</a:t>
            </a:r>
          </a:p>
          <a:p>
            <a:pPr marL="395288" indent="-395288"/>
            <a:r>
              <a:rPr lang="en-US" sz="2400" dirty="0" smtClean="0">
                <a:solidFill>
                  <a:srgbClr val="002060"/>
                </a:solidFill>
              </a:rPr>
              <a:t>Direct </a:t>
            </a:r>
            <a:r>
              <a:rPr lang="en-US" sz="2400" dirty="0">
                <a:solidFill>
                  <a:srgbClr val="002060"/>
                </a:solidFill>
              </a:rPr>
              <a:t>bill to </a:t>
            </a:r>
            <a:r>
              <a:rPr lang="en-US" sz="2400" dirty="0" smtClean="0">
                <a:solidFill>
                  <a:srgbClr val="002060"/>
                </a:solidFill>
              </a:rPr>
              <a:t>sponsors (NO COST to NIH) or identified contact in the submission form for IRB review</a:t>
            </a:r>
            <a:endParaRPr lang="en-US" sz="2400" dirty="0">
              <a:solidFill>
                <a:srgbClr val="002060"/>
              </a:solidFill>
            </a:endParaRPr>
          </a:p>
          <a:p>
            <a:pPr marL="395288" indent="-395288"/>
            <a:r>
              <a:rPr lang="en-US" sz="2400" dirty="0">
                <a:solidFill>
                  <a:srgbClr val="002060"/>
                </a:solidFill>
              </a:rPr>
              <a:t>Budget based on contracts</a:t>
            </a:r>
          </a:p>
          <a:p>
            <a:endParaRPr lang="en-US" dirty="0">
              <a:solidFill>
                <a:prstClr val="black"/>
              </a:solidFill>
            </a:endParaRPr>
          </a:p>
        </p:txBody>
      </p:sp>
      <p:sp>
        <p:nvSpPr>
          <p:cNvPr id="55" name="Content Placeholder 2">
            <a:extLst>
              <a:ext uri="{FF2B5EF4-FFF2-40B4-BE49-F238E27FC236}">
                <a16:creationId xmlns:a16="http://schemas.microsoft.com/office/drawing/2014/main" xmlns="" id="{FD3D8CE9-ED2D-402E-9B36-DA59098E1EB4}"/>
              </a:ext>
            </a:extLst>
          </p:cNvPr>
          <p:cNvSpPr txBox="1">
            <a:spLocks/>
          </p:cNvSpPr>
          <p:nvPr/>
        </p:nvSpPr>
        <p:spPr>
          <a:xfrm>
            <a:off x="6096000" y="2144897"/>
            <a:ext cx="5350708" cy="483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r>
              <a:rPr lang="en-US" sz="2400" dirty="0">
                <a:solidFill>
                  <a:srgbClr val="002060"/>
                </a:solidFill>
              </a:rPr>
              <a:t>NIH PI is site and </a:t>
            </a:r>
            <a:r>
              <a:rPr lang="en-US" sz="2400" b="1" i="1" dirty="0">
                <a:solidFill>
                  <a:srgbClr val="002060"/>
                </a:solidFill>
              </a:rPr>
              <a:t>SPONSOR</a:t>
            </a:r>
          </a:p>
          <a:p>
            <a:pPr marL="346075" indent="-346075"/>
            <a:r>
              <a:rPr lang="en-US" sz="2400" dirty="0">
                <a:solidFill>
                  <a:srgbClr val="002060"/>
                </a:solidFill>
              </a:rPr>
              <a:t>Full board review</a:t>
            </a:r>
          </a:p>
          <a:p>
            <a:pPr marL="346075" indent="-346075"/>
            <a:r>
              <a:rPr lang="en-US" sz="2400" dirty="0">
                <a:solidFill>
                  <a:srgbClr val="002060"/>
                </a:solidFill>
              </a:rPr>
              <a:t>7 to 9 business days</a:t>
            </a:r>
          </a:p>
          <a:p>
            <a:pPr marL="346075" indent="-346075"/>
            <a:r>
              <a:rPr lang="en-US" sz="2400" dirty="0">
                <a:solidFill>
                  <a:srgbClr val="002060"/>
                </a:solidFill>
              </a:rPr>
              <a:t>NIH PI has site and </a:t>
            </a:r>
            <a:r>
              <a:rPr lang="en-US" sz="2400" b="1" i="1" dirty="0">
                <a:solidFill>
                  <a:srgbClr val="002060"/>
                </a:solidFill>
              </a:rPr>
              <a:t>SPONSOR</a:t>
            </a:r>
            <a:r>
              <a:rPr lang="en-US" sz="2400" dirty="0">
                <a:solidFill>
                  <a:srgbClr val="002060"/>
                </a:solidFill>
              </a:rPr>
              <a:t> view - site PIs have site view</a:t>
            </a:r>
          </a:p>
          <a:p>
            <a:pPr marL="346075" indent="-346075"/>
            <a:r>
              <a:rPr lang="en-US" sz="2400" dirty="0">
                <a:solidFill>
                  <a:srgbClr val="002060"/>
                </a:solidFill>
              </a:rPr>
              <a:t>Cost of protocol-level and site-level reviews charged to </a:t>
            </a:r>
            <a:r>
              <a:rPr lang="en-US" sz="2400" dirty="0" smtClean="0">
                <a:solidFill>
                  <a:srgbClr val="002060"/>
                </a:solidFill>
              </a:rPr>
              <a:t>the identified </a:t>
            </a:r>
            <a:r>
              <a:rPr lang="en-US" sz="2400" dirty="0">
                <a:solidFill>
                  <a:srgbClr val="002060"/>
                </a:solidFill>
              </a:rPr>
              <a:t>contact in the submission </a:t>
            </a:r>
            <a:r>
              <a:rPr lang="en-US" sz="2400" dirty="0" smtClean="0">
                <a:solidFill>
                  <a:srgbClr val="002060"/>
                </a:solidFill>
              </a:rPr>
              <a:t>forms</a:t>
            </a:r>
          </a:p>
          <a:p>
            <a:pPr marL="346075" indent="-346075"/>
            <a:r>
              <a:rPr lang="en-US" sz="2400" dirty="0" smtClean="0">
                <a:solidFill>
                  <a:srgbClr val="002060"/>
                </a:solidFill>
              </a:rPr>
              <a:t>Budgets </a:t>
            </a:r>
            <a:r>
              <a:rPr lang="en-US" sz="2400" dirty="0">
                <a:solidFill>
                  <a:srgbClr val="002060"/>
                </a:solidFill>
              </a:rPr>
              <a:t>developed via consultation</a:t>
            </a:r>
          </a:p>
        </p:txBody>
      </p:sp>
      <p:sp>
        <p:nvSpPr>
          <p:cNvPr id="2" name="Rectangle 1">
            <a:extLst>
              <a:ext uri="{FF2B5EF4-FFF2-40B4-BE49-F238E27FC236}">
                <a16:creationId xmlns:a16="http://schemas.microsoft.com/office/drawing/2014/main" xmlns="" id="{61335200-E376-44A4-98D1-23967E59A0EF}"/>
              </a:ext>
            </a:extLst>
          </p:cNvPr>
          <p:cNvSpPr/>
          <p:nvPr/>
        </p:nvSpPr>
        <p:spPr>
          <a:xfrm>
            <a:off x="528220" y="1463676"/>
            <a:ext cx="3600666" cy="523220"/>
          </a:xfrm>
          <a:prstGeom prst="rect">
            <a:avLst/>
          </a:prstGeom>
        </p:spPr>
        <p:txBody>
          <a:bodyPr wrap="none">
            <a:spAutoFit/>
          </a:bodyPr>
          <a:lstStyle/>
          <a:p>
            <a:r>
              <a:rPr lang="en-US" sz="2800" b="1" u="sng" dirty="0">
                <a:solidFill>
                  <a:srgbClr val="002060"/>
                </a:solidFill>
              </a:rPr>
              <a:t>Industry-Sponsored</a:t>
            </a:r>
          </a:p>
        </p:txBody>
      </p:sp>
      <p:sp>
        <p:nvSpPr>
          <p:cNvPr id="57" name="Rectangle 56">
            <a:extLst>
              <a:ext uri="{FF2B5EF4-FFF2-40B4-BE49-F238E27FC236}">
                <a16:creationId xmlns:a16="http://schemas.microsoft.com/office/drawing/2014/main" xmlns="" id="{9B8643D4-C2FC-45C6-BEB4-1F638EC86D8D}"/>
              </a:ext>
            </a:extLst>
          </p:cNvPr>
          <p:cNvSpPr/>
          <p:nvPr/>
        </p:nvSpPr>
        <p:spPr>
          <a:xfrm>
            <a:off x="6118546" y="1463676"/>
            <a:ext cx="4939173" cy="523220"/>
          </a:xfrm>
          <a:prstGeom prst="rect">
            <a:avLst/>
          </a:prstGeom>
        </p:spPr>
        <p:txBody>
          <a:bodyPr wrap="none">
            <a:spAutoFit/>
          </a:bodyPr>
          <a:lstStyle/>
          <a:p>
            <a:r>
              <a:rPr lang="en-US" sz="2800" b="1" u="sng" dirty="0">
                <a:solidFill>
                  <a:srgbClr val="002060"/>
                </a:solidFill>
              </a:rPr>
              <a:t>NIH Investigator-Sponsored</a:t>
            </a:r>
          </a:p>
        </p:txBody>
      </p:sp>
      <p:sp>
        <p:nvSpPr>
          <p:cNvPr id="7" name="Rectangle 6">
            <a:extLst>
              <a:ext uri="{FF2B5EF4-FFF2-40B4-BE49-F238E27FC236}">
                <a16:creationId xmlns:a16="http://schemas.microsoft.com/office/drawing/2014/main" xmlns="" id="{90546A12-4D8C-434A-9D94-BEBD2798C6FC}"/>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8" name="Picture 7">
            <a:extLst>
              <a:ext uri="{FF2B5EF4-FFF2-40B4-BE49-F238E27FC236}">
                <a16:creationId xmlns:a16="http://schemas.microsoft.com/office/drawing/2014/main" xmlns="" id="{BDC8B3FE-9C61-4C98-83B8-56CCEA6BA0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4" name="Slide Number Placeholder 3">
            <a:extLst>
              <a:ext uri="{FF2B5EF4-FFF2-40B4-BE49-F238E27FC236}">
                <a16:creationId xmlns:a16="http://schemas.microsoft.com/office/drawing/2014/main" xmlns="" id="{9B1E6CF7-0F21-43A4-826B-0960FD40A655}"/>
              </a:ext>
            </a:extLst>
          </p:cNvPr>
          <p:cNvSpPr>
            <a:spLocks noGrp="1"/>
          </p:cNvSpPr>
          <p:nvPr>
            <p:ph type="sldNum" sz="quarter" idx="10"/>
          </p:nvPr>
        </p:nvSpPr>
        <p:spPr/>
        <p:txBody>
          <a:bodyPr/>
          <a:lstStyle/>
          <a:p>
            <a:fld id="{5906E207-AC11-49F8-9594-E8798F70EED4}" type="slidenum">
              <a:rPr lang="en-US" smtClean="0"/>
              <a:pPr/>
              <a:t>5</a:t>
            </a:fld>
            <a:endParaRPr lang="en-US" dirty="0"/>
          </a:p>
        </p:txBody>
      </p:sp>
    </p:spTree>
    <p:extLst>
      <p:ext uri="{BB962C8B-B14F-4D97-AF65-F5344CB8AC3E}">
        <p14:creationId xmlns:p14="http://schemas.microsoft.com/office/powerpoint/2010/main" val="62203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41476" y="1504499"/>
            <a:ext cx="3550914" cy="1446550"/>
          </a:xfrm>
          <a:prstGeom prst="rect">
            <a:avLst/>
          </a:prstGeom>
          <a:noFill/>
        </p:spPr>
        <p:txBody>
          <a:bodyPr wrap="square" rtlCol="0">
            <a:spAutoFit/>
          </a:bodyPr>
          <a:lstStyle/>
          <a:p>
            <a:r>
              <a:rPr lang="en-US" sz="2200" b="1" u="sng" dirty="0">
                <a:solidFill>
                  <a:srgbClr val="002060"/>
                </a:solidFill>
              </a:rPr>
              <a:t>Step 1</a:t>
            </a:r>
          </a:p>
          <a:p>
            <a:r>
              <a:rPr lang="en-US" sz="2200" dirty="0" smtClean="0">
                <a:solidFill>
                  <a:srgbClr val="002060"/>
                </a:solidFill>
              </a:rPr>
              <a:t>Investigator </a:t>
            </a:r>
            <a:r>
              <a:rPr lang="en-US" sz="2200" dirty="0">
                <a:solidFill>
                  <a:srgbClr val="002060"/>
                </a:solidFill>
              </a:rPr>
              <a:t>completes a short </a:t>
            </a:r>
            <a:r>
              <a:rPr lang="en-US" sz="2200" dirty="0" smtClean="0">
                <a:solidFill>
                  <a:srgbClr val="002060"/>
                </a:solidFill>
              </a:rPr>
              <a:t>questionnaire</a:t>
            </a:r>
            <a:endParaRPr lang="en-US" sz="2200" b="1" dirty="0">
              <a:solidFill>
                <a:srgbClr val="002060"/>
              </a:solidFill>
            </a:endParaRPr>
          </a:p>
          <a:p>
            <a:endParaRPr lang="en-US" sz="2200" b="1" dirty="0"/>
          </a:p>
        </p:txBody>
      </p:sp>
      <p:sp>
        <p:nvSpPr>
          <p:cNvPr id="10" name="TextBox 9"/>
          <p:cNvSpPr txBox="1"/>
          <p:nvPr/>
        </p:nvSpPr>
        <p:spPr>
          <a:xfrm>
            <a:off x="4041476" y="3292718"/>
            <a:ext cx="3902596" cy="1446550"/>
          </a:xfrm>
          <a:prstGeom prst="rect">
            <a:avLst/>
          </a:prstGeom>
          <a:noFill/>
        </p:spPr>
        <p:txBody>
          <a:bodyPr wrap="square" rtlCol="0">
            <a:spAutoFit/>
          </a:bodyPr>
          <a:lstStyle/>
          <a:p>
            <a:r>
              <a:rPr lang="en-US" sz="2200" b="1" u="sng" dirty="0">
                <a:solidFill>
                  <a:srgbClr val="002060"/>
                </a:solidFill>
              </a:rPr>
              <a:t>Step 2</a:t>
            </a:r>
          </a:p>
          <a:p>
            <a:r>
              <a:rPr lang="en-US" sz="2200" dirty="0">
                <a:solidFill>
                  <a:srgbClr val="002060"/>
                </a:solidFill>
              </a:rPr>
              <a:t>Investigator/Staff and</a:t>
            </a:r>
          </a:p>
          <a:p>
            <a:r>
              <a:rPr lang="en-US" sz="2200" dirty="0">
                <a:solidFill>
                  <a:srgbClr val="002060"/>
                </a:solidFill>
              </a:rPr>
              <a:t>WIRB have a brief </a:t>
            </a:r>
          </a:p>
          <a:p>
            <a:r>
              <a:rPr lang="en-US" sz="2200" dirty="0">
                <a:solidFill>
                  <a:srgbClr val="002060"/>
                </a:solidFill>
              </a:rPr>
              <a:t>(15- 30 min.) phone call</a:t>
            </a:r>
          </a:p>
        </p:txBody>
      </p:sp>
      <p:sp>
        <p:nvSpPr>
          <p:cNvPr id="13" name="TextBox 12"/>
          <p:cNvSpPr txBox="1"/>
          <p:nvPr/>
        </p:nvSpPr>
        <p:spPr>
          <a:xfrm>
            <a:off x="4041476" y="5022741"/>
            <a:ext cx="3550914" cy="1107996"/>
          </a:xfrm>
          <a:prstGeom prst="rect">
            <a:avLst/>
          </a:prstGeom>
          <a:noFill/>
        </p:spPr>
        <p:txBody>
          <a:bodyPr wrap="square" rtlCol="0">
            <a:spAutoFit/>
          </a:bodyPr>
          <a:lstStyle/>
          <a:p>
            <a:r>
              <a:rPr lang="en-US" sz="2200" b="1" u="sng" dirty="0">
                <a:solidFill>
                  <a:srgbClr val="002060"/>
                </a:solidFill>
              </a:rPr>
              <a:t>Step 3</a:t>
            </a:r>
          </a:p>
          <a:p>
            <a:r>
              <a:rPr lang="en-US" sz="2200" dirty="0">
                <a:solidFill>
                  <a:srgbClr val="002060"/>
                </a:solidFill>
              </a:rPr>
              <a:t>WIRB delivery</a:t>
            </a:r>
          </a:p>
          <a:p>
            <a:endParaRPr lang="en-US" sz="2200" dirty="0">
              <a:solidFill>
                <a:schemeClr val="accent5">
                  <a:lumMod val="50000"/>
                </a:schemeClr>
              </a:solidFill>
            </a:endParaRPr>
          </a:p>
        </p:txBody>
      </p:sp>
      <p:sp>
        <p:nvSpPr>
          <p:cNvPr id="11" name="Rectangle 10">
            <a:extLst>
              <a:ext uri="{FF2B5EF4-FFF2-40B4-BE49-F238E27FC236}">
                <a16:creationId xmlns:a16="http://schemas.microsoft.com/office/drawing/2014/main" xmlns="" id="{C1C65361-D285-4EF6-BBAD-77C781909076}"/>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12" name="Picture 11">
            <a:extLst>
              <a:ext uri="{FF2B5EF4-FFF2-40B4-BE49-F238E27FC236}">
                <a16:creationId xmlns:a16="http://schemas.microsoft.com/office/drawing/2014/main" xmlns="" id="{35DD1C01-8536-4568-837F-60D74DD828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4" name="Title 3">
            <a:extLst>
              <a:ext uri="{FF2B5EF4-FFF2-40B4-BE49-F238E27FC236}">
                <a16:creationId xmlns:a16="http://schemas.microsoft.com/office/drawing/2014/main" xmlns="" id="{529E2AEA-5A2A-444D-A391-0F4A2FA13214}"/>
              </a:ext>
            </a:extLst>
          </p:cNvPr>
          <p:cNvSpPr>
            <a:spLocks noGrp="1"/>
          </p:cNvSpPr>
          <p:nvPr>
            <p:ph type="title"/>
          </p:nvPr>
        </p:nvSpPr>
        <p:spPr>
          <a:xfrm>
            <a:off x="515937" y="286307"/>
            <a:ext cx="11676063" cy="992579"/>
          </a:xfrm>
        </p:spPr>
        <p:txBody>
          <a:bodyPr/>
          <a:lstStyle/>
          <a:p>
            <a:r>
              <a:rPr lang="en-US" sz="3600" dirty="0"/>
              <a:t>Development of Budgets for WIRB sIRB Services</a:t>
            </a:r>
            <a:br>
              <a:rPr lang="en-US" sz="3600" dirty="0"/>
            </a:br>
            <a:r>
              <a:rPr lang="en-US" sz="500" dirty="0"/>
              <a:t/>
            </a:r>
            <a:br>
              <a:rPr lang="en-US" sz="500" dirty="0"/>
            </a:br>
            <a:r>
              <a:rPr lang="en-US" dirty="0"/>
              <a:t>A 3-step process: we develop budgets for you</a:t>
            </a:r>
          </a:p>
        </p:txBody>
      </p:sp>
      <p:sp>
        <p:nvSpPr>
          <p:cNvPr id="8" name="Slide Number Placeholder 7">
            <a:extLst>
              <a:ext uri="{FF2B5EF4-FFF2-40B4-BE49-F238E27FC236}">
                <a16:creationId xmlns:a16="http://schemas.microsoft.com/office/drawing/2014/main" xmlns="" id="{12B3B5FE-9DEA-49C5-808C-EC622F7F455A}"/>
              </a:ext>
            </a:extLst>
          </p:cNvPr>
          <p:cNvSpPr>
            <a:spLocks noGrp="1"/>
          </p:cNvSpPr>
          <p:nvPr>
            <p:ph type="sldNum" sz="quarter" idx="10"/>
          </p:nvPr>
        </p:nvSpPr>
        <p:spPr/>
        <p:txBody>
          <a:bodyPr/>
          <a:lstStyle/>
          <a:p>
            <a:fld id="{5906E207-AC11-49F8-9594-E8798F70EED4}" type="slidenum">
              <a:rPr lang="en-US" smtClean="0"/>
              <a:pPr/>
              <a:t>6</a:t>
            </a:fld>
            <a:endParaRPr lang="en-US" dirty="0"/>
          </a:p>
        </p:txBody>
      </p:sp>
    </p:spTree>
    <p:extLst>
      <p:ext uri="{BB962C8B-B14F-4D97-AF65-F5344CB8AC3E}">
        <p14:creationId xmlns:p14="http://schemas.microsoft.com/office/powerpoint/2010/main" val="69845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C85A3BA-6292-4ED0-B8F3-ADD7EA7E4793}"/>
              </a:ext>
            </a:extLst>
          </p:cNvPr>
          <p:cNvSpPr>
            <a:spLocks noGrp="1"/>
          </p:cNvSpPr>
          <p:nvPr>
            <p:ph type="title"/>
          </p:nvPr>
        </p:nvSpPr>
        <p:spPr>
          <a:xfrm>
            <a:off x="515937" y="286307"/>
            <a:ext cx="11597600" cy="992579"/>
          </a:xfrm>
        </p:spPr>
        <p:txBody>
          <a:bodyPr/>
          <a:lstStyle/>
          <a:p>
            <a:r>
              <a:rPr lang="en-US" sz="3600" dirty="0"/>
              <a:t>Step 1: WIRB sIRB Services Questionnaire</a:t>
            </a:r>
            <a:br>
              <a:rPr lang="en-US" sz="3600" dirty="0"/>
            </a:br>
            <a:r>
              <a:rPr lang="en-US" sz="500" dirty="0"/>
              <a:t/>
            </a:r>
            <a:br>
              <a:rPr lang="en-US" sz="500" dirty="0"/>
            </a:br>
            <a:r>
              <a:rPr lang="en-US" dirty="0"/>
              <a:t>The starting point for your IRB review budget</a:t>
            </a:r>
          </a:p>
        </p:txBody>
      </p:sp>
      <p:grpSp>
        <p:nvGrpSpPr>
          <p:cNvPr id="8" name="Group 7"/>
          <p:cNvGrpSpPr/>
          <p:nvPr/>
        </p:nvGrpSpPr>
        <p:grpSpPr>
          <a:xfrm>
            <a:off x="3102145" y="1278886"/>
            <a:ext cx="5987711" cy="5548042"/>
            <a:chOff x="2876365" y="1181426"/>
            <a:chExt cx="6056565" cy="5645502"/>
          </a:xfrm>
        </p:grpSpPr>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59070" y="1181426"/>
              <a:ext cx="5673860"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eeform 6"/>
            <p:cNvSpPr/>
            <p:nvPr/>
          </p:nvSpPr>
          <p:spPr>
            <a:xfrm>
              <a:off x="2876365" y="6045693"/>
              <a:ext cx="5894773" cy="781235"/>
            </a:xfrm>
            <a:custGeom>
              <a:avLst/>
              <a:gdLst>
                <a:gd name="connsiteX0" fmla="*/ 195309 w 5894773"/>
                <a:gd name="connsiteY0" fmla="*/ 390618 h 781235"/>
                <a:gd name="connsiteX1" fmla="*/ 372862 w 5894773"/>
                <a:gd name="connsiteY1" fmla="*/ 71022 h 781235"/>
                <a:gd name="connsiteX2" fmla="*/ 461639 w 5894773"/>
                <a:gd name="connsiteY2" fmla="*/ 426128 h 781235"/>
                <a:gd name="connsiteX3" fmla="*/ 763480 w 5894773"/>
                <a:gd name="connsiteY3" fmla="*/ 0 h 781235"/>
                <a:gd name="connsiteX4" fmla="*/ 923278 w 5894773"/>
                <a:gd name="connsiteY4" fmla="*/ 470517 h 781235"/>
                <a:gd name="connsiteX5" fmla="*/ 1100831 w 5894773"/>
                <a:gd name="connsiteY5" fmla="*/ 195309 h 781235"/>
                <a:gd name="connsiteX6" fmla="*/ 1331651 w 5894773"/>
                <a:gd name="connsiteY6" fmla="*/ 461639 h 781235"/>
                <a:gd name="connsiteX7" fmla="*/ 1571348 w 5894773"/>
                <a:gd name="connsiteY7" fmla="*/ 195309 h 781235"/>
                <a:gd name="connsiteX8" fmla="*/ 1677880 w 5894773"/>
                <a:gd name="connsiteY8" fmla="*/ 488272 h 781235"/>
                <a:gd name="connsiteX9" fmla="*/ 1926454 w 5894773"/>
                <a:gd name="connsiteY9" fmla="*/ 204187 h 781235"/>
                <a:gd name="connsiteX10" fmla="*/ 2237173 w 5894773"/>
                <a:gd name="connsiteY10" fmla="*/ 630315 h 781235"/>
                <a:gd name="connsiteX11" fmla="*/ 2574524 w 5894773"/>
                <a:gd name="connsiteY11" fmla="*/ 186431 h 781235"/>
                <a:gd name="connsiteX12" fmla="*/ 2707689 w 5894773"/>
                <a:gd name="connsiteY12" fmla="*/ 514905 h 781235"/>
                <a:gd name="connsiteX13" fmla="*/ 3204839 w 5894773"/>
                <a:gd name="connsiteY13" fmla="*/ 168676 h 781235"/>
                <a:gd name="connsiteX14" fmla="*/ 3275860 w 5894773"/>
                <a:gd name="connsiteY14" fmla="*/ 479394 h 781235"/>
                <a:gd name="connsiteX15" fmla="*/ 3630967 w 5894773"/>
                <a:gd name="connsiteY15" fmla="*/ 168676 h 781235"/>
                <a:gd name="connsiteX16" fmla="*/ 3630967 w 5894773"/>
                <a:gd name="connsiteY16" fmla="*/ 248575 h 781235"/>
                <a:gd name="connsiteX17" fmla="*/ 3799643 w 5894773"/>
                <a:gd name="connsiteY17" fmla="*/ 577049 h 781235"/>
                <a:gd name="connsiteX18" fmla="*/ 4039340 w 5894773"/>
                <a:gd name="connsiteY18" fmla="*/ 142043 h 781235"/>
                <a:gd name="connsiteX19" fmla="*/ 4208016 w 5894773"/>
                <a:gd name="connsiteY19" fmla="*/ 541538 h 781235"/>
                <a:gd name="connsiteX20" fmla="*/ 4500979 w 5894773"/>
                <a:gd name="connsiteY20" fmla="*/ 213064 h 781235"/>
                <a:gd name="connsiteX21" fmla="*/ 4651899 w 5894773"/>
                <a:gd name="connsiteY21" fmla="*/ 594804 h 781235"/>
                <a:gd name="connsiteX22" fmla="*/ 4864963 w 5894773"/>
                <a:gd name="connsiteY22" fmla="*/ 186431 h 781235"/>
                <a:gd name="connsiteX23" fmla="*/ 5140171 w 5894773"/>
                <a:gd name="connsiteY23" fmla="*/ 656948 h 781235"/>
                <a:gd name="connsiteX24" fmla="*/ 5353235 w 5894773"/>
                <a:gd name="connsiteY24" fmla="*/ 257453 h 781235"/>
                <a:gd name="connsiteX25" fmla="*/ 5530788 w 5894773"/>
                <a:gd name="connsiteY25" fmla="*/ 621437 h 781235"/>
                <a:gd name="connsiteX26" fmla="*/ 5832629 w 5894773"/>
                <a:gd name="connsiteY26" fmla="*/ 239697 h 781235"/>
                <a:gd name="connsiteX27" fmla="*/ 5894773 w 5894773"/>
                <a:gd name="connsiteY27" fmla="*/ 630315 h 781235"/>
                <a:gd name="connsiteX28" fmla="*/ 5859262 w 5894773"/>
                <a:gd name="connsiteY28" fmla="*/ 781235 h 781235"/>
                <a:gd name="connsiteX29" fmla="*/ 0 w 5894773"/>
                <a:gd name="connsiteY29" fmla="*/ 727969 h 781235"/>
                <a:gd name="connsiteX30" fmla="*/ 221942 w 5894773"/>
                <a:gd name="connsiteY30" fmla="*/ 346229 h 781235"/>
                <a:gd name="connsiteX31" fmla="*/ 363985 w 5894773"/>
                <a:gd name="connsiteY31" fmla="*/ 488272 h 78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94773" h="781235">
                  <a:moveTo>
                    <a:pt x="195309" y="390618"/>
                  </a:moveTo>
                  <a:lnTo>
                    <a:pt x="372862" y="71022"/>
                  </a:lnTo>
                  <a:lnTo>
                    <a:pt x="461639" y="426128"/>
                  </a:lnTo>
                  <a:lnTo>
                    <a:pt x="763480" y="0"/>
                  </a:lnTo>
                  <a:lnTo>
                    <a:pt x="923278" y="470517"/>
                  </a:lnTo>
                  <a:lnTo>
                    <a:pt x="1100831" y="195309"/>
                  </a:lnTo>
                  <a:lnTo>
                    <a:pt x="1331651" y="461639"/>
                  </a:lnTo>
                  <a:lnTo>
                    <a:pt x="1571348" y="195309"/>
                  </a:lnTo>
                  <a:lnTo>
                    <a:pt x="1677880" y="488272"/>
                  </a:lnTo>
                  <a:lnTo>
                    <a:pt x="1926454" y="204187"/>
                  </a:lnTo>
                  <a:lnTo>
                    <a:pt x="2237173" y="630315"/>
                  </a:lnTo>
                  <a:lnTo>
                    <a:pt x="2574524" y="186431"/>
                  </a:lnTo>
                  <a:lnTo>
                    <a:pt x="2707689" y="514905"/>
                  </a:lnTo>
                  <a:lnTo>
                    <a:pt x="3204839" y="168676"/>
                  </a:lnTo>
                  <a:lnTo>
                    <a:pt x="3275860" y="479394"/>
                  </a:lnTo>
                  <a:lnTo>
                    <a:pt x="3630967" y="168676"/>
                  </a:lnTo>
                  <a:lnTo>
                    <a:pt x="3630967" y="248575"/>
                  </a:lnTo>
                  <a:lnTo>
                    <a:pt x="3799643" y="577049"/>
                  </a:lnTo>
                  <a:lnTo>
                    <a:pt x="4039340" y="142043"/>
                  </a:lnTo>
                  <a:lnTo>
                    <a:pt x="4208016" y="541538"/>
                  </a:lnTo>
                  <a:lnTo>
                    <a:pt x="4500979" y="213064"/>
                  </a:lnTo>
                  <a:lnTo>
                    <a:pt x="4651899" y="594804"/>
                  </a:lnTo>
                  <a:lnTo>
                    <a:pt x="4864963" y="186431"/>
                  </a:lnTo>
                  <a:lnTo>
                    <a:pt x="5140171" y="656948"/>
                  </a:lnTo>
                  <a:lnTo>
                    <a:pt x="5353235" y="257453"/>
                  </a:lnTo>
                  <a:lnTo>
                    <a:pt x="5530788" y="621437"/>
                  </a:lnTo>
                  <a:lnTo>
                    <a:pt x="5832629" y="239697"/>
                  </a:lnTo>
                  <a:lnTo>
                    <a:pt x="5894773" y="630315"/>
                  </a:lnTo>
                  <a:lnTo>
                    <a:pt x="5859262" y="781235"/>
                  </a:lnTo>
                  <a:lnTo>
                    <a:pt x="0" y="727969"/>
                  </a:lnTo>
                  <a:lnTo>
                    <a:pt x="221942" y="346229"/>
                  </a:lnTo>
                  <a:lnTo>
                    <a:pt x="363985" y="488272"/>
                  </a:lnTo>
                </a:path>
              </a:pathLst>
            </a:cu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a:extLst>
              <a:ext uri="{FF2B5EF4-FFF2-40B4-BE49-F238E27FC236}">
                <a16:creationId xmlns:a16="http://schemas.microsoft.com/office/drawing/2014/main" xmlns="" id="{EBA194BB-9810-4945-9D59-19F915BFA35E}"/>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9" name="Picture 8">
            <a:extLst>
              <a:ext uri="{FF2B5EF4-FFF2-40B4-BE49-F238E27FC236}">
                <a16:creationId xmlns:a16="http://schemas.microsoft.com/office/drawing/2014/main" xmlns="" id="{4F5D5989-4BEA-46A8-B571-678E0DED368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2" name="Slide Number Placeholder 1">
            <a:extLst>
              <a:ext uri="{FF2B5EF4-FFF2-40B4-BE49-F238E27FC236}">
                <a16:creationId xmlns:a16="http://schemas.microsoft.com/office/drawing/2014/main" xmlns="" id="{68C1DFBE-1DBE-4BC7-A799-4DB29E9DE725}"/>
              </a:ext>
            </a:extLst>
          </p:cNvPr>
          <p:cNvSpPr>
            <a:spLocks noGrp="1"/>
          </p:cNvSpPr>
          <p:nvPr>
            <p:ph type="sldNum" sz="quarter" idx="10"/>
          </p:nvPr>
        </p:nvSpPr>
        <p:spPr/>
        <p:txBody>
          <a:bodyPr/>
          <a:lstStyle/>
          <a:p>
            <a:fld id="{5906E207-AC11-49F8-9594-E8798F70EED4}" type="slidenum">
              <a:rPr lang="en-US" smtClean="0"/>
              <a:pPr/>
              <a:t>7</a:t>
            </a:fld>
            <a:endParaRPr lang="en-US" dirty="0"/>
          </a:p>
        </p:txBody>
      </p:sp>
    </p:spTree>
    <p:extLst>
      <p:ext uri="{BB962C8B-B14F-4D97-AF65-F5344CB8AC3E}">
        <p14:creationId xmlns:p14="http://schemas.microsoft.com/office/powerpoint/2010/main" val="395321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A74F3AA-A4CF-4057-A5F1-8A80418805D3}"/>
              </a:ext>
            </a:extLst>
          </p:cNvPr>
          <p:cNvSpPr>
            <a:spLocks noGrp="1"/>
          </p:cNvSpPr>
          <p:nvPr>
            <p:ph type="title"/>
          </p:nvPr>
        </p:nvSpPr>
        <p:spPr>
          <a:xfrm>
            <a:off x="515937" y="286307"/>
            <a:ext cx="11597600" cy="992579"/>
          </a:xfrm>
        </p:spPr>
        <p:txBody>
          <a:bodyPr/>
          <a:lstStyle/>
          <a:p>
            <a:r>
              <a:rPr lang="en-US" sz="3600" dirty="0"/>
              <a:t>Step 2: Consultation Phone Call</a:t>
            </a:r>
            <a:br>
              <a:rPr lang="en-US" sz="3600" dirty="0"/>
            </a:br>
            <a:r>
              <a:rPr lang="en-US" sz="500" dirty="0"/>
              <a:t/>
            </a:r>
            <a:br>
              <a:rPr lang="en-US" sz="500" dirty="0"/>
            </a:br>
            <a:r>
              <a:rPr lang="en-US" dirty="0"/>
              <a:t>A brief (15 to 30 min) conversation to reach mutual understanding</a:t>
            </a:r>
          </a:p>
        </p:txBody>
      </p:sp>
      <p:sp>
        <p:nvSpPr>
          <p:cNvPr id="4" name="Content Placeholder 2">
            <a:extLst>
              <a:ext uri="{FF2B5EF4-FFF2-40B4-BE49-F238E27FC236}">
                <a16:creationId xmlns:a16="http://schemas.microsoft.com/office/drawing/2014/main" xmlns="" id="{21F61105-7D28-4D59-A651-7E08D44EA688}"/>
              </a:ext>
            </a:extLst>
          </p:cNvPr>
          <p:cNvSpPr txBox="1">
            <a:spLocks/>
          </p:cNvSpPr>
          <p:nvPr/>
        </p:nvSpPr>
        <p:spPr>
          <a:xfrm>
            <a:off x="515937" y="1574529"/>
            <a:ext cx="11018177" cy="483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indent="-630238">
              <a:buSzPct val="85000"/>
              <a:buFont typeface="Wingdings" panose="05000000000000000000" pitchFamily="2" charset="2"/>
              <a:buChar char="q"/>
            </a:pPr>
            <a:r>
              <a:rPr lang="en-US" dirty="0">
                <a:solidFill>
                  <a:srgbClr val="002060"/>
                </a:solidFill>
              </a:rPr>
              <a:t>Confirm answers in the questionnaire</a:t>
            </a:r>
          </a:p>
          <a:p>
            <a:pPr marL="630238" indent="-630238">
              <a:buSzPct val="85000"/>
              <a:buFont typeface="Wingdings" panose="05000000000000000000" pitchFamily="2" charset="2"/>
              <a:buChar char="q"/>
            </a:pPr>
            <a:r>
              <a:rPr lang="en-US" dirty="0">
                <a:solidFill>
                  <a:srgbClr val="002060"/>
                </a:solidFill>
              </a:rPr>
              <a:t>Discuss cost drivers and prudent budgeting process</a:t>
            </a:r>
          </a:p>
          <a:p>
            <a:pPr marL="630238" indent="-630238">
              <a:buSzPct val="85000"/>
              <a:buFont typeface="Wingdings" panose="05000000000000000000" pitchFamily="2" charset="2"/>
              <a:buChar char="q"/>
            </a:pPr>
            <a:r>
              <a:rPr lang="en-US" dirty="0">
                <a:solidFill>
                  <a:srgbClr val="002060"/>
                </a:solidFill>
              </a:rPr>
              <a:t>Adjust answers in questionnaire, as required</a:t>
            </a:r>
          </a:p>
          <a:p>
            <a:pPr marL="630238" indent="-630238">
              <a:buSzPct val="85000"/>
              <a:buFont typeface="Wingdings" panose="05000000000000000000" pitchFamily="2" charset="2"/>
              <a:buChar char="q"/>
            </a:pPr>
            <a:r>
              <a:rPr lang="en-US" dirty="0">
                <a:solidFill>
                  <a:srgbClr val="002060"/>
                </a:solidFill>
              </a:rPr>
              <a:t>Discuss caveats and uncertainties</a:t>
            </a:r>
          </a:p>
          <a:p>
            <a:pPr marL="630238" indent="-630238">
              <a:buSzPct val="85000"/>
              <a:buFont typeface="Wingdings" panose="05000000000000000000" pitchFamily="2" charset="2"/>
              <a:buChar char="q"/>
            </a:pPr>
            <a:r>
              <a:rPr lang="en-US" dirty="0">
                <a:solidFill>
                  <a:srgbClr val="002060"/>
                </a:solidFill>
              </a:rPr>
              <a:t>Level-set investigator expectations</a:t>
            </a:r>
          </a:p>
          <a:p>
            <a:pPr marL="0" indent="0">
              <a:buFont typeface="Arial" panose="020B0604020202020204" pitchFamily="34" charset="0"/>
              <a:buNone/>
            </a:pPr>
            <a:endParaRPr lang="en-US" sz="3200" dirty="0">
              <a:solidFill>
                <a:prstClr val="black"/>
              </a:solidFill>
            </a:endParaRPr>
          </a:p>
        </p:txBody>
      </p:sp>
      <p:sp>
        <p:nvSpPr>
          <p:cNvPr id="5" name="Rectangle 4">
            <a:extLst>
              <a:ext uri="{FF2B5EF4-FFF2-40B4-BE49-F238E27FC236}">
                <a16:creationId xmlns:a16="http://schemas.microsoft.com/office/drawing/2014/main" xmlns="" id="{68F77622-4634-442C-96A7-7D88B13F78BE}"/>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6" name="Picture 5">
            <a:extLst>
              <a:ext uri="{FF2B5EF4-FFF2-40B4-BE49-F238E27FC236}">
                <a16:creationId xmlns:a16="http://schemas.microsoft.com/office/drawing/2014/main" xmlns="" id="{88CFD7B1-8BBC-41AA-A983-125DA8EF3F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2" name="Slide Number Placeholder 1">
            <a:extLst>
              <a:ext uri="{FF2B5EF4-FFF2-40B4-BE49-F238E27FC236}">
                <a16:creationId xmlns:a16="http://schemas.microsoft.com/office/drawing/2014/main" xmlns="" id="{9DECEACC-093B-48D5-B2B6-600CE35EDF12}"/>
              </a:ext>
            </a:extLst>
          </p:cNvPr>
          <p:cNvSpPr>
            <a:spLocks noGrp="1"/>
          </p:cNvSpPr>
          <p:nvPr>
            <p:ph type="sldNum" sz="quarter" idx="10"/>
          </p:nvPr>
        </p:nvSpPr>
        <p:spPr/>
        <p:txBody>
          <a:bodyPr/>
          <a:lstStyle/>
          <a:p>
            <a:fld id="{5906E207-AC11-49F8-9594-E8798F70EED4}" type="slidenum">
              <a:rPr lang="en-US" smtClean="0"/>
              <a:pPr/>
              <a:t>8</a:t>
            </a:fld>
            <a:endParaRPr lang="en-US" dirty="0"/>
          </a:p>
        </p:txBody>
      </p:sp>
    </p:spTree>
    <p:extLst>
      <p:ext uri="{BB962C8B-B14F-4D97-AF65-F5344CB8AC3E}">
        <p14:creationId xmlns:p14="http://schemas.microsoft.com/office/powerpoint/2010/main" val="408404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53BE0C5-CE10-4192-BB80-D66F9B982B70}"/>
              </a:ext>
            </a:extLst>
          </p:cNvPr>
          <p:cNvSpPr>
            <a:spLocks noGrp="1"/>
          </p:cNvSpPr>
          <p:nvPr>
            <p:ph type="title"/>
          </p:nvPr>
        </p:nvSpPr>
        <p:spPr>
          <a:xfrm>
            <a:off x="515937" y="286307"/>
            <a:ext cx="11597600" cy="1047979"/>
          </a:xfrm>
        </p:spPr>
        <p:txBody>
          <a:bodyPr/>
          <a:lstStyle/>
          <a:p>
            <a:r>
              <a:rPr lang="en-US" sz="3600" dirty="0"/>
              <a:t>Step 3: Budget Delivery to Investigator</a:t>
            </a:r>
            <a:br>
              <a:rPr lang="en-US" sz="3600" dirty="0"/>
            </a:br>
            <a:r>
              <a:rPr lang="en-US" sz="500" dirty="0"/>
              <a:t/>
            </a:r>
            <a:br>
              <a:rPr lang="en-US" sz="500" dirty="0"/>
            </a:br>
            <a:r>
              <a:rPr lang="en-US" sz="2800" dirty="0"/>
              <a:t>One business day after consultation</a:t>
            </a:r>
          </a:p>
        </p:txBody>
      </p:sp>
      <p:sp>
        <p:nvSpPr>
          <p:cNvPr id="4" name="Content Placeholder 2">
            <a:extLst>
              <a:ext uri="{FF2B5EF4-FFF2-40B4-BE49-F238E27FC236}">
                <a16:creationId xmlns:a16="http://schemas.microsoft.com/office/drawing/2014/main" xmlns="" id="{4AAC5FBA-6612-448A-922D-1239E49AA742}"/>
              </a:ext>
            </a:extLst>
          </p:cNvPr>
          <p:cNvSpPr txBox="1">
            <a:spLocks/>
          </p:cNvSpPr>
          <p:nvPr/>
        </p:nvSpPr>
        <p:spPr>
          <a:xfrm>
            <a:off x="515937" y="1574529"/>
            <a:ext cx="11018177" cy="483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SzPct val="85000"/>
              <a:buFont typeface="Wingdings" panose="05000000000000000000" pitchFamily="2" charset="2"/>
              <a:buChar char="q"/>
            </a:pPr>
            <a:r>
              <a:rPr lang="en-US" dirty="0">
                <a:solidFill>
                  <a:srgbClr val="002060"/>
                </a:solidFill>
              </a:rPr>
              <a:t>Year-over-year budget for study duration</a:t>
            </a:r>
          </a:p>
          <a:p>
            <a:pPr marL="457200" indent="-457200">
              <a:buSzPct val="85000"/>
              <a:buFont typeface="Wingdings" panose="05000000000000000000" pitchFamily="2" charset="2"/>
              <a:buChar char="q"/>
            </a:pPr>
            <a:r>
              <a:rPr lang="en-US" dirty="0">
                <a:solidFill>
                  <a:srgbClr val="002060"/>
                </a:solidFill>
              </a:rPr>
              <a:t>List of underlying cost-driving assumptions</a:t>
            </a:r>
          </a:p>
          <a:p>
            <a:pPr marL="457200" indent="-457200">
              <a:buSzPct val="85000"/>
              <a:buFont typeface="Wingdings" panose="05000000000000000000" pitchFamily="2" charset="2"/>
              <a:buChar char="q"/>
            </a:pPr>
            <a:r>
              <a:rPr lang="en-US" dirty="0">
                <a:solidFill>
                  <a:srgbClr val="002060"/>
                </a:solidFill>
              </a:rPr>
              <a:t>Note that changes in utilization can change fees</a:t>
            </a:r>
          </a:p>
          <a:p>
            <a:pPr lvl="1"/>
            <a:r>
              <a:rPr lang="en-US" dirty="0">
                <a:solidFill>
                  <a:srgbClr val="002060"/>
                </a:solidFill>
              </a:rPr>
              <a:t>Budget will hold if assumptions are true</a:t>
            </a:r>
          </a:p>
          <a:p>
            <a:pPr lvl="1"/>
            <a:r>
              <a:rPr lang="en-US" dirty="0">
                <a:solidFill>
                  <a:srgbClr val="002060"/>
                </a:solidFill>
              </a:rPr>
              <a:t>If additional services are required, costs will increase</a:t>
            </a:r>
          </a:p>
          <a:p>
            <a:pPr lvl="1"/>
            <a:r>
              <a:rPr lang="en-US" dirty="0">
                <a:solidFill>
                  <a:srgbClr val="002060"/>
                </a:solidFill>
              </a:rPr>
              <a:t>If fewer services are required, costs will decrease</a:t>
            </a:r>
          </a:p>
          <a:p>
            <a:pPr marL="457200" indent="-457200">
              <a:buSzPct val="85000"/>
              <a:buFont typeface="Wingdings" panose="05000000000000000000" pitchFamily="2" charset="2"/>
              <a:buChar char="q"/>
            </a:pPr>
            <a:r>
              <a:rPr lang="en-US" dirty="0">
                <a:solidFill>
                  <a:srgbClr val="002060"/>
                </a:solidFill>
              </a:rPr>
              <a:t>Note that translations are not included</a:t>
            </a:r>
          </a:p>
          <a:p>
            <a:pPr marL="457200" indent="-457200">
              <a:buSzPct val="85000"/>
              <a:buFont typeface="Wingdings" panose="05000000000000000000" pitchFamily="2" charset="2"/>
              <a:buChar char="q"/>
            </a:pPr>
            <a:r>
              <a:rPr lang="en-US" dirty="0">
                <a:solidFill>
                  <a:srgbClr val="002060"/>
                </a:solidFill>
              </a:rPr>
              <a:t>Single IRB Plan</a:t>
            </a:r>
          </a:p>
          <a:p>
            <a:pPr marL="457200" indent="-457200">
              <a:buSzPct val="85000"/>
              <a:buFont typeface="Wingdings" panose="05000000000000000000" pitchFamily="2" charset="2"/>
              <a:buChar char="q"/>
            </a:pPr>
            <a:r>
              <a:rPr lang="en-US" dirty="0">
                <a:solidFill>
                  <a:srgbClr val="002060"/>
                </a:solidFill>
              </a:rPr>
              <a:t>Optional follow-up call, </a:t>
            </a:r>
            <a:r>
              <a:rPr lang="en-US" i="1" dirty="0">
                <a:solidFill>
                  <a:srgbClr val="002060"/>
                </a:solidFill>
              </a:rPr>
              <a:t>if desired by Investigator</a:t>
            </a:r>
          </a:p>
          <a:p>
            <a:pPr marL="0" indent="0">
              <a:buFont typeface="Arial" panose="020B0604020202020204" pitchFamily="34" charset="0"/>
              <a:buNone/>
            </a:pPr>
            <a:endParaRPr lang="en-US" sz="3200" dirty="0">
              <a:solidFill>
                <a:prstClr val="black"/>
              </a:solidFill>
            </a:endParaRPr>
          </a:p>
        </p:txBody>
      </p:sp>
      <p:sp>
        <p:nvSpPr>
          <p:cNvPr id="5" name="Rectangle 4">
            <a:extLst>
              <a:ext uri="{FF2B5EF4-FFF2-40B4-BE49-F238E27FC236}">
                <a16:creationId xmlns:a16="http://schemas.microsoft.com/office/drawing/2014/main" xmlns="" id="{F14997BC-3113-4092-A74A-C3627CCDF0D5}"/>
              </a:ext>
            </a:extLst>
          </p:cNvPr>
          <p:cNvSpPr/>
          <p:nvPr/>
        </p:nvSpPr>
        <p:spPr>
          <a:xfrm>
            <a:off x="10536865" y="5980670"/>
            <a:ext cx="1573619" cy="781637"/>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6" name="Picture 5">
            <a:extLst>
              <a:ext uri="{FF2B5EF4-FFF2-40B4-BE49-F238E27FC236}">
                <a16:creationId xmlns:a16="http://schemas.microsoft.com/office/drawing/2014/main" xmlns="" id="{12798756-49A4-449A-8B20-3B0F7214FA2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22058" y="5984375"/>
            <a:ext cx="1573619" cy="650024"/>
          </a:xfrm>
          <a:prstGeom prst="rect">
            <a:avLst/>
          </a:prstGeom>
        </p:spPr>
      </p:pic>
      <p:sp>
        <p:nvSpPr>
          <p:cNvPr id="2" name="Slide Number Placeholder 1">
            <a:extLst>
              <a:ext uri="{FF2B5EF4-FFF2-40B4-BE49-F238E27FC236}">
                <a16:creationId xmlns:a16="http://schemas.microsoft.com/office/drawing/2014/main" xmlns="" id="{B7D6DF5A-9278-4DC7-8218-4F3176EC8E0B}"/>
              </a:ext>
            </a:extLst>
          </p:cNvPr>
          <p:cNvSpPr>
            <a:spLocks noGrp="1"/>
          </p:cNvSpPr>
          <p:nvPr>
            <p:ph type="sldNum" sz="quarter" idx="10"/>
          </p:nvPr>
        </p:nvSpPr>
        <p:spPr/>
        <p:txBody>
          <a:bodyPr/>
          <a:lstStyle/>
          <a:p>
            <a:fld id="{5906E207-AC11-49F8-9594-E8798F70EED4}" type="slidenum">
              <a:rPr lang="en-US" smtClean="0"/>
              <a:pPr/>
              <a:t>9</a:t>
            </a:fld>
            <a:endParaRPr lang="en-US" dirty="0"/>
          </a:p>
        </p:txBody>
      </p:sp>
    </p:spTree>
    <p:extLst>
      <p:ext uri="{BB962C8B-B14F-4D97-AF65-F5344CB8AC3E}">
        <p14:creationId xmlns:p14="http://schemas.microsoft.com/office/powerpoint/2010/main" val="408515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WCG">
      <a:dk1>
        <a:sysClr val="windowText" lastClr="000000"/>
      </a:dk1>
      <a:lt1>
        <a:sysClr val="window" lastClr="FFFFFF"/>
      </a:lt1>
      <a:dk2>
        <a:srgbClr val="EEECE1"/>
      </a:dk2>
      <a:lt2>
        <a:srgbClr val="1F497D"/>
      </a:lt2>
      <a:accent1>
        <a:srgbClr val="026CB6"/>
      </a:accent1>
      <a:accent2>
        <a:srgbClr val="13B5EA"/>
      </a:accent2>
      <a:accent3>
        <a:srgbClr val="C1D82F"/>
      </a:accent3>
      <a:accent4>
        <a:srgbClr val="8AD4DF"/>
      </a:accent4>
      <a:accent5>
        <a:srgbClr val="39B54A"/>
      </a:accent5>
      <a:accent6>
        <a:srgbClr val="F7964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solidFill>
            <a:schemeClr val="bg1">
              <a:lumMod val="65000"/>
            </a:schemeClr>
          </a:solidFill>
          <a:prstDash val="dash"/>
        </a:ln>
      </a:spPr>
      <a:bodyPr rtlCol="0" anchor="ctr"/>
      <a:lstStyle>
        <a:defPPr algn="ctr">
          <a:defRPr dirty="0" smtClean="0">
            <a:solidFill>
              <a:schemeClr val="tx1">
                <a:lumMod val="65000"/>
                <a:lumOff val="3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65000"/>
              <a:alpha val="50000"/>
            </a:schemeClr>
          </a:solidFill>
          <a:prstDash val="sysDash"/>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WCG">
      <a:dk1>
        <a:sysClr val="windowText" lastClr="000000"/>
      </a:dk1>
      <a:lt1>
        <a:sysClr val="window" lastClr="FFFFFF"/>
      </a:lt1>
      <a:dk2>
        <a:srgbClr val="EEECE1"/>
      </a:dk2>
      <a:lt2>
        <a:srgbClr val="1F497D"/>
      </a:lt2>
      <a:accent1>
        <a:srgbClr val="026CB6"/>
      </a:accent1>
      <a:accent2>
        <a:srgbClr val="13B5EA"/>
      </a:accent2>
      <a:accent3>
        <a:srgbClr val="C1D82F"/>
      </a:accent3>
      <a:accent4>
        <a:srgbClr val="8AD4DF"/>
      </a:accent4>
      <a:accent5>
        <a:srgbClr val="39B54A"/>
      </a:accent5>
      <a:accent6>
        <a:srgbClr val="F7964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solidFill>
            <a:schemeClr val="bg1">
              <a:lumMod val="65000"/>
            </a:schemeClr>
          </a:solidFill>
          <a:prstDash val="dash"/>
        </a:ln>
      </a:spPr>
      <a:bodyPr rtlCol="0" anchor="ctr"/>
      <a:lstStyle>
        <a:defPPr algn="ctr">
          <a:defRPr dirty="0" smtClean="0">
            <a:solidFill>
              <a:schemeClr val="tx1">
                <a:lumMod val="65000"/>
                <a:lumOff val="3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65000"/>
              <a:alpha val="50000"/>
            </a:schemeClr>
          </a:solidFill>
          <a:prstDash val="sysDash"/>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73C645DFC8641B0E7780064D1C474" ma:contentTypeVersion="9" ma:contentTypeDescription="Create a new document." ma:contentTypeScope="" ma:versionID="fb2929f643a44b9aaa83e93087b9a745">
  <xsd:schema xmlns:xsd="http://www.w3.org/2001/XMLSchema" xmlns:xs="http://www.w3.org/2001/XMLSchema" xmlns:p="http://schemas.microsoft.com/office/2006/metadata/properties" xmlns:ns3="89d459d4-87aa-473f-8f9a-9cc95d8075af" targetNamespace="http://schemas.microsoft.com/office/2006/metadata/properties" ma:root="true" ma:fieldsID="b3686c7e5093a8abe92e3f62688b0aab" ns3:_="">
    <xsd:import namespace="89d459d4-87aa-473f-8f9a-9cc95d8075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459d4-87aa-473f-8f9a-9cc95d8075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1CB197-A6F1-46B3-8693-60BBB52F87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d459d4-87aa-473f-8f9a-9cc95d8075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9DE842-AE8C-444B-A3F6-B886314A8DF9}">
  <ds:schemaRefs>
    <ds:schemaRef ds:uri="http://schemas.microsoft.com/office/2006/documentManagement/types"/>
    <ds:schemaRef ds:uri="http://schemas.microsoft.com/office/infopath/2007/PartnerControls"/>
    <ds:schemaRef ds:uri="89d459d4-87aa-473f-8f9a-9cc95d8075af"/>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20DE2E8-55AC-441C-ACC0-ABD1002B8D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6774</TotalTime>
  <Words>1627</Words>
  <Application>Microsoft Office PowerPoint</Application>
  <PresentationFormat>Custom</PresentationFormat>
  <Paragraphs>290</Paragraphs>
  <Slides>30</Slides>
  <Notes>11</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1_Office Theme</vt:lpstr>
      <vt:lpstr>Serving NIH, Intramural Investigators, and Collaborating Research Sites &amp; Institutions</vt:lpstr>
      <vt:lpstr>WCG Attendees</vt:lpstr>
      <vt:lpstr>Institutions (NIH and your Collaborators)  Part of WIRB’s DNA</vt:lpstr>
      <vt:lpstr>WIRB Eliminates the Biggest Frustrations that Impede sIRB Reviews</vt:lpstr>
      <vt:lpstr>IRB Review &amp; Oversight Services  Two modes of service for multicenter clinical trials</vt:lpstr>
      <vt:lpstr>Development of Budgets for WIRB sIRB Services  A 3-step process: we develop budgets for you</vt:lpstr>
      <vt:lpstr>Step 1: WIRB sIRB Services Questionnaire  The starting point for your IRB review budget</vt:lpstr>
      <vt:lpstr>Step 2: Consultation Phone Call  A brief (15 to 30 min) conversation to reach mutual understanding</vt:lpstr>
      <vt:lpstr>Step 3: Budget Delivery to Investigator  One business day after consultation</vt:lpstr>
      <vt:lpstr>PowerPoint Presentation</vt:lpstr>
      <vt:lpstr>Submission Process to Western IRB</vt:lpstr>
      <vt:lpstr>WIRB as NIH’s Collaborative Partner</vt:lpstr>
      <vt:lpstr>Submission Process Agenda</vt:lpstr>
      <vt:lpstr>Process Overview: Protocol Submission</vt:lpstr>
      <vt:lpstr>Process Overview: Site Submissions</vt:lpstr>
      <vt:lpstr>Obtaining WIRB Forms</vt:lpstr>
      <vt:lpstr>WIRB Smart Forms: Initial Review Form</vt:lpstr>
      <vt:lpstr>Submission Documents</vt:lpstr>
      <vt:lpstr>WIRB Smart Form PDF Advantages Over Web Forms</vt:lpstr>
      <vt:lpstr>MyConnexusTM: Your Submission Portal</vt:lpstr>
      <vt:lpstr>MyConnexus: Create Your User Account</vt:lpstr>
      <vt:lpstr>MyConnexus: Simple Steps to Submit</vt:lpstr>
      <vt:lpstr>After You Submit: What to Expect</vt:lpstr>
      <vt:lpstr>MyConnexus: Study Workspace Management</vt:lpstr>
      <vt:lpstr>MyConnexus: Site Workspace Management</vt:lpstr>
      <vt:lpstr>Modifications and Amendments</vt:lpstr>
      <vt:lpstr>Continuing Review</vt:lpstr>
      <vt:lpstr>Reportable Information (AEs, UPs, etc.)</vt:lpstr>
      <vt:lpstr>We Are Here to Partner With You – Contact Us!</vt:lpstr>
      <vt:lpstr>Thank You</vt:lpstr>
    </vt:vector>
  </TitlesOfParts>
  <Manager>www.brightcarbon.com</Manager>
  <Company>BrightCarbon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BrightCarbon</dc:title>
  <dc:subject>Visual Conversations. Visible Results.</dc:subject>
  <dc:creator>BrightCarbon</dc:creator>
  <cp:keywords>Compelling, Clear, Persuasive</cp:keywords>
  <dc:description>www.brightcarbon.com</dc:description>
  <cp:lastModifiedBy>Christopher Gennai</cp:lastModifiedBy>
  <cp:revision>260</cp:revision>
  <cp:lastPrinted>2019-07-31T16:34:43Z</cp:lastPrinted>
  <dcterms:created xsi:type="dcterms:W3CDTF">2018-01-18T10:08:37Z</dcterms:created>
  <dcterms:modified xsi:type="dcterms:W3CDTF">2019-08-05T22:59:32Z</dcterms:modified>
  <cp:category>www.brightcarbon.com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0x01010076773C645DFC8641B0E7780064D1C474</vt:lpwstr>
  </property>
</Properties>
</file>