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19" r:id="rId2"/>
    <p:sldId id="297" r:id="rId3"/>
    <p:sldId id="339" r:id="rId4"/>
    <p:sldId id="340" r:id="rId5"/>
    <p:sldId id="363" r:id="rId6"/>
    <p:sldId id="364" r:id="rId7"/>
    <p:sldId id="341" r:id="rId8"/>
    <p:sldId id="366" r:id="rId9"/>
    <p:sldId id="345" r:id="rId10"/>
    <p:sldId id="348" r:id="rId11"/>
    <p:sldId id="344" r:id="rId12"/>
    <p:sldId id="360" r:id="rId13"/>
    <p:sldId id="371" r:id="rId14"/>
    <p:sldId id="353" r:id="rId15"/>
    <p:sldId id="354" r:id="rId16"/>
    <p:sldId id="361" r:id="rId17"/>
    <p:sldId id="358" r:id="rId18"/>
    <p:sldId id="362" r:id="rId19"/>
    <p:sldId id="356" r:id="rId20"/>
    <p:sldId id="347" r:id="rId21"/>
    <p:sldId id="355" r:id="rId22"/>
    <p:sldId id="365" r:id="rId23"/>
    <p:sldId id="367" r:id="rId24"/>
    <p:sldId id="368" r:id="rId25"/>
    <p:sldId id="369" r:id="rId26"/>
    <p:sldId id="301" r:id="rId27"/>
    <p:sldId id="302" r:id="rId28"/>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Jonathan (NIH/OD) [E]" initials="GJ([" lastIdx="5" clrIdx="0">
    <p:extLst>
      <p:ext uri="{19B8F6BF-5375-455C-9EA6-DF929625EA0E}">
        <p15:presenceInfo xmlns:p15="http://schemas.microsoft.com/office/powerpoint/2012/main" userId="S::greenjom@nih.gov::452f11b1-cca0-43e4-98dd-716f11391c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806BA"/>
    <a:srgbClr val="FF0000"/>
    <a:srgbClr val="033DBD"/>
    <a:srgbClr val="321FA1"/>
    <a:srgbClr val="FF6600"/>
    <a:srgbClr val="FF0066"/>
    <a:srgbClr val="D60093"/>
    <a:srgbClr val="FF66CC"/>
    <a:srgbClr val="FF3399"/>
    <a:srgbClr val="C24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8" autoAdjust="0"/>
    <p:restoredTop sz="94450" autoAdjust="0"/>
  </p:normalViewPr>
  <p:slideViewPr>
    <p:cSldViewPr snapToGrid="0">
      <p:cViewPr varScale="1">
        <p:scale>
          <a:sx n="73" d="100"/>
          <a:sy n="73" d="100"/>
        </p:scale>
        <p:origin x="504" y="6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C376339-0A3C-47DB-A1E7-0FEF0F82107E}" type="datetimeFigureOut">
              <a:rPr lang="en-US" smtClean="0"/>
              <a:t>6/1/2020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FFD26CB-9169-4E2F-A362-9B05D39520F6}" type="slidenum">
              <a:rPr lang="en-US" smtClean="0"/>
              <a:t>‹#›</a:t>
            </a:fld>
            <a:endParaRPr lang="en-US"/>
          </a:p>
        </p:txBody>
      </p:sp>
    </p:spTree>
    <p:extLst>
      <p:ext uri="{BB962C8B-B14F-4D97-AF65-F5344CB8AC3E}">
        <p14:creationId xmlns:p14="http://schemas.microsoft.com/office/powerpoint/2010/main" val="1336395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4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38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09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59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6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7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4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57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347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296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D26CB-9169-4E2F-A362-9B05D3952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65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1F273D-A916-4BAA-BE3E-C990CBCDECCF}" type="datetime1">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71857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408F0-DB8E-429D-B632-57F3395F4453}" type="datetime1">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33705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0A4C66-477F-4F81-B165-D86E2A6FF238}" type="datetime1">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67991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F51926-C292-439E-97F8-5CE9EAC2D4FF}" type="datetime1">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2969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18D4E9-2EB5-4A74-8B5E-8CCF3A5AC54E}" type="datetime1">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26503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A79398-2457-4308-B0FB-444CC8B1BF4A}" type="datetime1">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263421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CA89C9-7DE8-48EE-AE2B-05A3474DC11E}" type="datetime1">
              <a:rPr lang="en-US" smtClean="0"/>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190464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708886-8610-4C40-AA59-33B26EA8D11C}" type="datetime1">
              <a:rPr lang="en-US" smtClean="0"/>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8713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B0145-4BFB-460A-BBCE-3F6D3EF34CB3}" type="datetime1">
              <a:rPr lang="en-US" smtClean="0"/>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427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FF70B-0E8A-42A4-AF4A-E512A2333CDB}" type="datetime1">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335287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DD1CC1-CC9A-4913-B624-8D31AA1B51AB}" type="datetime1">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4AECB-5063-4F77-9BBA-9382DBB4F717}" type="slidenum">
              <a:rPr lang="en-US" smtClean="0"/>
              <a:t>‹#›</a:t>
            </a:fld>
            <a:endParaRPr lang="en-US"/>
          </a:p>
        </p:txBody>
      </p:sp>
    </p:spTree>
    <p:extLst>
      <p:ext uri="{BB962C8B-B14F-4D97-AF65-F5344CB8AC3E}">
        <p14:creationId xmlns:p14="http://schemas.microsoft.com/office/powerpoint/2010/main" val="1347973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CCC20-A420-4624-B9BC-C81C4A21BA80}" type="datetime1">
              <a:rPr lang="en-US" smtClean="0"/>
              <a:t>6/1/2020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4AECB-5063-4F77-9BBA-9382DBB4F717}" type="slidenum">
              <a:rPr lang="en-US" smtClean="0"/>
              <a:t>‹#›</a:t>
            </a:fld>
            <a:endParaRPr lang="en-US"/>
          </a:p>
        </p:txBody>
      </p:sp>
    </p:spTree>
    <p:extLst>
      <p:ext uri="{BB962C8B-B14F-4D97-AF65-F5344CB8AC3E}">
        <p14:creationId xmlns:p14="http://schemas.microsoft.com/office/powerpoint/2010/main" val="3594806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14.m4a"/><Relationship Id="rId7" Type="http://schemas.openxmlformats.org/officeDocument/2006/relationships/hyperlink" Target="https://commons.wikimedia.org/wiki/File:SMirC-embarassed.svg" TargetMode="External"/><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www.flickr.com/photos/teegardin/6093699369"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image" Target="../media/image11.wmf"/><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wmf"/><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2.m4a"/><Relationship Id="rId7" Type="http://schemas.openxmlformats.org/officeDocument/2006/relationships/image" Target="../media/image12.png"/><Relationship Id="rId2" Type="http://schemas.microsoft.com/office/2007/relationships/media" Target="../media/media22.m4a"/><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jamanetwork.com/journals/jama/fullarticle/192740"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ecfr.gov/cgi-bin/retrieveECFR?gp=&amp;SID=83cd09e1c0f5c6937cd9d7513160fc3f&amp;pitd=20180719&amp;n=pt45.1.46&amp;r=PART&amp;ty=HTML" TargetMode="External"/><Relationship Id="rId5" Type="http://schemas.openxmlformats.org/officeDocument/2006/relationships/hyperlink" Target="https://www.hhs.gov/ohrp/sites/default/files/the-belmont-report-508c_FINAL.pdf"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wmf"/><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wmf"/><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hyperlink" Target="http://insightbyseymour.com/2014/09/03/the-choice-is-yours/" TargetMode="External"/><Relationship Id="rId5" Type="http://schemas.openxmlformats.org/officeDocument/2006/relationships/image" Target="../media/image4.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628650" y="1590492"/>
            <a:ext cx="7886700" cy="4351338"/>
          </a:xfrm>
        </p:spPr>
        <p:txBody>
          <a:bodyPr>
            <a:normAutofit/>
          </a:bodyPr>
          <a:lstStyle/>
          <a:p>
            <a:pPr marL="0" indent="0" algn="ctr">
              <a:buNone/>
            </a:pPr>
            <a:r>
              <a:rPr lang="en-US" sz="4400" dirty="0">
                <a:solidFill>
                  <a:srgbClr val="0070C0"/>
                </a:solidFill>
              </a:rPr>
              <a:t>IRB Member Considerations when Reviewing Criteria for IRB Approval of Research Protocols:</a:t>
            </a:r>
          </a:p>
          <a:p>
            <a:pPr marL="0" indent="0" algn="ctr">
              <a:buNone/>
            </a:pPr>
            <a:r>
              <a:rPr lang="en-US" sz="4400" dirty="0">
                <a:solidFill>
                  <a:srgbClr val="0070C0"/>
                </a:solidFill>
              </a:rPr>
              <a:t>Minimizing Risk and the Risk vs. Benefit Assessment</a:t>
            </a:r>
          </a:p>
        </p:txBody>
      </p:sp>
      <p:pic>
        <p:nvPicPr>
          <p:cNvPr id="3" name="Audio 2">
            <a:hlinkClick r:id="" action="ppaction://media"/>
            <a:extLst>
              <a:ext uri="{FF2B5EF4-FFF2-40B4-BE49-F238E27FC236}">
                <a16:creationId xmlns:a16="http://schemas.microsoft.com/office/drawing/2014/main" id="{9019DB49-1913-4281-AD1D-C12F6F59E3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3504486"/>
      </p:ext>
    </p:extLst>
  </p:cSld>
  <p:clrMapOvr>
    <a:masterClrMapping/>
  </p:clrMapOvr>
  <mc:AlternateContent xmlns:mc="http://schemas.openxmlformats.org/markup-compatibility/2006" xmlns:p14="http://schemas.microsoft.com/office/powerpoint/2010/main">
    <mc:Choice Requires="p14">
      <p:transition spd="slow" p14:dur="2000" advTm="10324"/>
    </mc:Choice>
    <mc:Fallback xmlns="">
      <p:transition spd="slow" advTm="1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97813"/>
            <a:ext cx="7886700" cy="1325563"/>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49624" y="809897"/>
            <a:ext cx="8641976" cy="6156960"/>
          </a:xfrm>
        </p:spPr>
        <p:txBody>
          <a:bodyPr>
            <a:normAutofit/>
          </a:bodyPr>
          <a:lstStyle/>
          <a:p>
            <a:pPr marL="0" lvl="0" indent="0">
              <a:lnSpc>
                <a:spcPct val="100000"/>
              </a:lnSpc>
              <a:spcBef>
                <a:spcPts val="0"/>
              </a:spcBef>
              <a:spcAft>
                <a:spcPts val="1200"/>
              </a:spcAft>
              <a:buNone/>
            </a:pPr>
            <a:r>
              <a:rPr lang="en-US" sz="2400" dirty="0">
                <a:solidFill>
                  <a:srgbClr val="990033"/>
                </a:solidFill>
              </a:rPr>
              <a:t>Examples of Types of Possible Harms to Research Participants</a:t>
            </a:r>
            <a:endParaRPr lang="en-US" sz="2400" b="1" dirty="0">
              <a:solidFill>
                <a:srgbClr val="000000"/>
              </a:solidFill>
            </a:endParaRPr>
          </a:p>
          <a:p>
            <a:pPr marL="0" lvl="0" indent="0">
              <a:lnSpc>
                <a:spcPct val="100000"/>
              </a:lnSpc>
              <a:spcBef>
                <a:spcPts val="0"/>
              </a:spcBef>
              <a:buNone/>
            </a:pPr>
            <a:r>
              <a:rPr lang="en-US" sz="2400" b="1" dirty="0">
                <a:solidFill>
                  <a:srgbClr val="000000"/>
                </a:solidFill>
              </a:rPr>
              <a:t>Physical Harms </a:t>
            </a:r>
          </a:p>
          <a:p>
            <a:pPr marL="514350" indent="-287338">
              <a:lnSpc>
                <a:spcPct val="100000"/>
              </a:lnSpc>
              <a:spcBef>
                <a:spcPts val="0"/>
              </a:spcBef>
            </a:pPr>
            <a:r>
              <a:rPr lang="en-US" sz="2400" dirty="0">
                <a:solidFill>
                  <a:srgbClr val="000000"/>
                </a:solidFill>
              </a:rPr>
              <a:t>Discomfort</a:t>
            </a:r>
          </a:p>
          <a:p>
            <a:pPr marL="514350" indent="-287338">
              <a:lnSpc>
                <a:spcPct val="100000"/>
              </a:lnSpc>
              <a:spcBef>
                <a:spcPts val="0"/>
              </a:spcBef>
            </a:pPr>
            <a:r>
              <a:rPr lang="en-US" sz="2400" dirty="0">
                <a:solidFill>
                  <a:srgbClr val="000000"/>
                </a:solidFill>
              </a:rPr>
              <a:t>Pain</a:t>
            </a:r>
          </a:p>
          <a:p>
            <a:pPr marL="514350" indent="-287338">
              <a:lnSpc>
                <a:spcPct val="100000"/>
              </a:lnSpc>
              <a:spcBef>
                <a:spcPts val="0"/>
              </a:spcBef>
            </a:pPr>
            <a:r>
              <a:rPr lang="en-US" sz="2400" dirty="0">
                <a:solidFill>
                  <a:srgbClr val="000000"/>
                </a:solidFill>
              </a:rPr>
              <a:t>Injury (including possible life </a:t>
            </a:r>
          </a:p>
          <a:p>
            <a:pPr marL="227012" indent="0">
              <a:lnSpc>
                <a:spcPct val="100000"/>
              </a:lnSpc>
              <a:spcBef>
                <a:spcPts val="0"/>
              </a:spcBef>
              <a:buNone/>
            </a:pPr>
            <a:r>
              <a:rPr lang="en-US" sz="2400" dirty="0">
                <a:solidFill>
                  <a:srgbClr val="000000"/>
                </a:solidFill>
              </a:rPr>
              <a:t>	threatening injury or illness)</a:t>
            </a:r>
          </a:p>
          <a:p>
            <a:pPr marL="514350" indent="-287338">
              <a:lnSpc>
                <a:spcPct val="100000"/>
              </a:lnSpc>
              <a:spcBef>
                <a:spcPts val="0"/>
              </a:spcBef>
            </a:pPr>
            <a:r>
              <a:rPr lang="en-US" sz="2400" dirty="0">
                <a:solidFill>
                  <a:srgbClr val="000000"/>
                </a:solidFill>
              </a:rPr>
              <a:t>Possible side effects</a:t>
            </a:r>
          </a:p>
          <a:p>
            <a:pPr marL="514350" indent="-287338">
              <a:lnSpc>
                <a:spcPct val="100000"/>
              </a:lnSpc>
              <a:spcBef>
                <a:spcPts val="0"/>
              </a:spcBef>
              <a:spcAft>
                <a:spcPts val="1200"/>
              </a:spcAft>
            </a:pPr>
            <a:r>
              <a:rPr lang="en-US" sz="2400" dirty="0">
                <a:solidFill>
                  <a:srgbClr val="000000"/>
                </a:solidFill>
              </a:rPr>
              <a:t>Disease</a:t>
            </a:r>
          </a:p>
          <a:p>
            <a:pPr marL="225425" indent="-225425">
              <a:lnSpc>
                <a:spcPct val="100000"/>
              </a:lnSpc>
              <a:spcBef>
                <a:spcPts val="0"/>
              </a:spcBef>
              <a:spcAft>
                <a:spcPts val="1200"/>
              </a:spcAft>
              <a:buNone/>
            </a:pPr>
            <a:r>
              <a:rPr lang="en-US" sz="2400" dirty="0">
                <a:solidFill>
                  <a:srgbClr val="990033"/>
                </a:solidFill>
              </a:rPr>
              <a:t>IRB Considerations</a:t>
            </a:r>
          </a:p>
          <a:p>
            <a:pPr marL="569912" indent="-342900">
              <a:lnSpc>
                <a:spcPct val="100000"/>
              </a:lnSpc>
              <a:spcBef>
                <a:spcPts val="0"/>
              </a:spcBef>
              <a:spcAft>
                <a:spcPts val="600"/>
              </a:spcAft>
            </a:pPr>
            <a:r>
              <a:rPr lang="en-US" sz="2400" dirty="0">
                <a:solidFill>
                  <a:srgbClr val="000000"/>
                </a:solidFill>
              </a:rPr>
              <a:t>Have unnecessary procedures been eliminated so only procedures necessary to meet study objectives are being performed?</a:t>
            </a:r>
          </a:p>
          <a:p>
            <a:pPr marL="569912" indent="-342900">
              <a:lnSpc>
                <a:spcPct val="100000"/>
              </a:lnSpc>
              <a:spcBef>
                <a:spcPts val="0"/>
              </a:spcBef>
              <a:spcAft>
                <a:spcPts val="1800"/>
              </a:spcAft>
            </a:pPr>
            <a:r>
              <a:rPr lang="en-US" sz="2400" dirty="0">
                <a:solidFill>
                  <a:srgbClr val="000000"/>
                </a:solidFill>
              </a:rPr>
              <a:t>Have the risks of the procedures been minimized?</a:t>
            </a:r>
          </a:p>
          <a:p>
            <a:pPr marL="0" indent="0">
              <a:lnSpc>
                <a:spcPct val="100000"/>
              </a:lnSpc>
              <a:spcBef>
                <a:spcPts val="0"/>
              </a:spcBef>
              <a:spcAft>
                <a:spcPts val="600"/>
              </a:spcAft>
              <a:buNone/>
            </a:pPr>
            <a:r>
              <a:rPr lang="en-US" sz="2400" dirty="0">
                <a:solidFill>
                  <a:srgbClr val="000000"/>
                </a:solidFill>
              </a:rPr>
              <a:t>							</a:t>
            </a:r>
            <a:r>
              <a:rPr lang="en-US" sz="1800" dirty="0">
                <a:solidFill>
                  <a:srgbClr val="000000"/>
                </a:solidFill>
              </a:rPr>
              <a:t>continued</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7" name="Picture Placeholder 5" descr="Window">
            <a:extLst>
              <a:ext uri="{FF2B5EF4-FFF2-40B4-BE49-F238E27FC236}">
                <a16:creationId xmlns:a16="http://schemas.microsoft.com/office/drawing/2014/main" id="{F3C47960-3E86-4097-92D1-65C6F3588653}"/>
              </a:ext>
            </a:extLst>
          </p:cNvPr>
          <p:cNvPicPr>
            <a:picLocks noChangeAspect="1"/>
          </p:cNvPicPr>
          <p:nvPr/>
        </p:nvPicPr>
        <p:blipFill>
          <a:blip r:embed="rId6"/>
          <a:srcRect/>
          <a:stretch>
            <a:fillRect/>
          </a:stretch>
        </p:blipFill>
        <p:spPr>
          <a:xfrm>
            <a:off x="5245749" y="2262556"/>
            <a:ext cx="3745851" cy="1875692"/>
          </a:xfrm>
          <a:prstGeom prst="rect">
            <a:avLst/>
          </a:prstGeom>
        </p:spPr>
      </p:pic>
      <p:pic>
        <p:nvPicPr>
          <p:cNvPr id="9" name="Audio 8">
            <a:hlinkClick r:id="" action="ppaction://media"/>
            <a:extLst>
              <a:ext uri="{FF2B5EF4-FFF2-40B4-BE49-F238E27FC236}">
                <a16:creationId xmlns:a16="http://schemas.microsoft.com/office/drawing/2014/main" id="{F7A73924-AEA0-4126-BC96-AC879F34CD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53095088"/>
      </p:ext>
    </p:extLst>
  </p:cSld>
  <p:clrMapOvr>
    <a:masterClrMapping/>
  </p:clrMapOvr>
  <mc:AlternateContent xmlns:mc="http://schemas.openxmlformats.org/markup-compatibility/2006" xmlns:p14="http://schemas.microsoft.com/office/powerpoint/2010/main">
    <mc:Choice Requires="p14">
      <p:transition spd="slow" p14:dur="2000" advTm="66521"/>
    </mc:Choice>
    <mc:Fallback xmlns="">
      <p:transition spd="slow" advTm="6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137097"/>
            <a:ext cx="7886700" cy="1325563"/>
          </a:xfrm>
        </p:spPr>
        <p:txBody>
          <a:bodyPr>
            <a:normAutofit/>
          </a:bodyPr>
          <a:lstStyle/>
          <a:p>
            <a:pPr algn="ctr"/>
            <a:r>
              <a:rPr lang="en-US" sz="3600" b="1">
                <a:solidFill>
                  <a:srgbClr val="0070C0"/>
                </a:solidFill>
              </a:rPr>
              <a:t>Criteria for IRB Approval-Minimize Risk</a:t>
            </a:r>
            <a:endParaRPr lang="en-US" sz="3600" b="1" dirty="0">
              <a:solidFill>
                <a:srgbClr val="0070C0"/>
              </a:solidFill>
            </a:endParaRP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245712" y="949569"/>
            <a:ext cx="8337177" cy="5770755"/>
          </a:xfrm>
        </p:spPr>
        <p:txBody>
          <a:bodyPr>
            <a:noAutofit/>
          </a:bodyPr>
          <a:lstStyle/>
          <a:p>
            <a:pPr marL="0" lvl="0" indent="0">
              <a:lnSpc>
                <a:spcPct val="110000"/>
              </a:lnSpc>
              <a:spcBef>
                <a:spcPts val="0"/>
              </a:spcBef>
              <a:buNone/>
            </a:pPr>
            <a:r>
              <a:rPr lang="en-US" sz="2400" dirty="0">
                <a:solidFill>
                  <a:srgbClr val="990033"/>
                </a:solidFill>
              </a:rPr>
              <a:t>IRB Considerations</a:t>
            </a:r>
          </a:p>
          <a:p>
            <a:pPr marL="569913" indent="-342900">
              <a:lnSpc>
                <a:spcPct val="100000"/>
              </a:lnSpc>
              <a:spcBef>
                <a:spcPts val="0"/>
              </a:spcBef>
            </a:pPr>
            <a:r>
              <a:rPr lang="en-US" sz="2400" dirty="0">
                <a:solidFill>
                  <a:srgbClr val="000000"/>
                </a:solidFill>
              </a:rPr>
              <a:t>Are the investigators experienced and sufficiently </a:t>
            </a:r>
          </a:p>
          <a:p>
            <a:pPr marL="227013" indent="0">
              <a:lnSpc>
                <a:spcPct val="100000"/>
              </a:lnSpc>
              <a:spcBef>
                <a:spcPts val="0"/>
              </a:spcBef>
              <a:buNone/>
            </a:pPr>
            <a:r>
              <a:rPr lang="en-US" sz="2400" dirty="0">
                <a:solidFill>
                  <a:srgbClr val="000000"/>
                </a:solidFill>
              </a:rPr>
              <a:t>     qualified to conduct the research, protect </a:t>
            </a:r>
          </a:p>
          <a:p>
            <a:pPr marL="227013" indent="0">
              <a:lnSpc>
                <a:spcPct val="100000"/>
              </a:lnSpc>
              <a:spcBef>
                <a:spcPts val="0"/>
              </a:spcBef>
              <a:buNone/>
            </a:pPr>
            <a:r>
              <a:rPr lang="en-US" sz="2400" dirty="0">
                <a:solidFill>
                  <a:srgbClr val="000000"/>
                </a:solidFill>
              </a:rPr>
              <a:t>     participants and deal with any harmful events </a:t>
            </a:r>
          </a:p>
          <a:p>
            <a:pPr marL="227013" indent="0">
              <a:lnSpc>
                <a:spcPct val="100000"/>
              </a:lnSpc>
              <a:spcBef>
                <a:spcPts val="0"/>
              </a:spcBef>
              <a:buNone/>
            </a:pPr>
            <a:r>
              <a:rPr lang="en-US" sz="2400" dirty="0">
                <a:solidFill>
                  <a:srgbClr val="000000"/>
                </a:solidFill>
              </a:rPr>
              <a:t>     that might occur?</a:t>
            </a:r>
          </a:p>
          <a:p>
            <a:pPr marL="569913" indent="-342900">
              <a:lnSpc>
                <a:spcPct val="100000"/>
              </a:lnSpc>
              <a:spcBef>
                <a:spcPts val="0"/>
              </a:spcBef>
            </a:pPr>
            <a:r>
              <a:rPr lang="en-US" sz="2400" dirty="0">
                <a:solidFill>
                  <a:srgbClr val="000000"/>
                </a:solidFill>
              </a:rPr>
              <a:t>If the PI is not a clinician, are there AIs with </a:t>
            </a:r>
          </a:p>
          <a:p>
            <a:pPr marL="227013" indent="0">
              <a:lnSpc>
                <a:spcPct val="100000"/>
              </a:lnSpc>
              <a:spcBef>
                <a:spcPts val="0"/>
              </a:spcBef>
              <a:buNone/>
            </a:pPr>
            <a:r>
              <a:rPr lang="en-US" sz="2400" dirty="0">
                <a:solidFill>
                  <a:srgbClr val="000000"/>
                </a:solidFill>
              </a:rPr>
              <a:t>     appropriate credentials and expertise who can </a:t>
            </a:r>
          </a:p>
          <a:p>
            <a:pPr marL="227013" indent="0">
              <a:lnSpc>
                <a:spcPct val="100000"/>
              </a:lnSpc>
              <a:spcBef>
                <a:spcPts val="0"/>
              </a:spcBef>
              <a:buNone/>
            </a:pPr>
            <a:r>
              <a:rPr lang="en-US" sz="2400" dirty="0">
                <a:solidFill>
                  <a:srgbClr val="000000"/>
                </a:solidFill>
              </a:rPr>
              <a:t>     assess adverse events or new study findings that </a:t>
            </a:r>
          </a:p>
          <a:p>
            <a:pPr marL="227013" indent="0">
              <a:lnSpc>
                <a:spcPct val="100000"/>
              </a:lnSpc>
              <a:spcBef>
                <a:spcPts val="0"/>
              </a:spcBef>
              <a:spcAft>
                <a:spcPts val="600"/>
              </a:spcAft>
              <a:buNone/>
            </a:pPr>
            <a:r>
              <a:rPr lang="en-US" sz="2400" dirty="0">
                <a:solidFill>
                  <a:srgbClr val="000000"/>
                </a:solidFill>
              </a:rPr>
              <a:t>     could adversely impact participants?</a:t>
            </a:r>
          </a:p>
          <a:p>
            <a:pPr marL="569913" indent="-342900">
              <a:lnSpc>
                <a:spcPct val="100000"/>
              </a:lnSpc>
              <a:spcBef>
                <a:spcPts val="0"/>
              </a:spcBef>
              <a:spcAft>
                <a:spcPts val="600"/>
              </a:spcAft>
            </a:pPr>
            <a:r>
              <a:rPr lang="en-US" sz="2400" dirty="0">
                <a:solidFill>
                  <a:srgbClr val="000000"/>
                </a:solidFill>
              </a:rPr>
              <a:t>Can research procedures be performed at the same time as clinically indicated procedures? (E.g. Can research blood be drawn at the same time participants have venipuncture for collection of clinical lab tests?)</a:t>
            </a:r>
          </a:p>
          <a:p>
            <a:pPr marL="569913" indent="-342900">
              <a:lnSpc>
                <a:spcPct val="110000"/>
              </a:lnSpc>
              <a:spcBef>
                <a:spcPts val="0"/>
              </a:spcBef>
            </a:pPr>
            <a:r>
              <a:rPr lang="en-US" sz="2400" dirty="0">
                <a:solidFill>
                  <a:srgbClr val="000000"/>
                </a:solidFill>
              </a:rPr>
              <a:t>Can topical anesthetic or sedation be used to minimize pain?</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Picture 3">
            <a:extLst>
              <a:ext uri="{FF2B5EF4-FFF2-40B4-BE49-F238E27FC236}">
                <a16:creationId xmlns:a16="http://schemas.microsoft.com/office/drawing/2014/main" id="{02A55B40-C080-4540-B1CC-0B5B99118A39}"/>
              </a:ext>
            </a:extLst>
          </p:cNvPr>
          <p:cNvPicPr>
            <a:picLocks noChangeAspect="1"/>
          </p:cNvPicPr>
          <p:nvPr/>
        </p:nvPicPr>
        <p:blipFill>
          <a:blip r:embed="rId6"/>
          <a:stretch>
            <a:fillRect/>
          </a:stretch>
        </p:blipFill>
        <p:spPr>
          <a:xfrm>
            <a:off x="6816436" y="921685"/>
            <a:ext cx="2815937" cy="3383771"/>
          </a:xfrm>
          <a:prstGeom prst="rect">
            <a:avLst/>
          </a:prstGeom>
        </p:spPr>
      </p:pic>
      <p:pic>
        <p:nvPicPr>
          <p:cNvPr id="9" name="Audio 8">
            <a:hlinkClick r:id="" action="ppaction://media"/>
            <a:extLst>
              <a:ext uri="{FF2B5EF4-FFF2-40B4-BE49-F238E27FC236}">
                <a16:creationId xmlns:a16="http://schemas.microsoft.com/office/drawing/2014/main" id="{A6D1E151-F1FE-4F6F-922C-A6D4719A0D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4179910"/>
      </p:ext>
    </p:extLst>
  </p:cSld>
  <p:clrMapOvr>
    <a:masterClrMapping/>
  </p:clrMapOvr>
  <mc:AlternateContent xmlns:mc="http://schemas.openxmlformats.org/markup-compatibility/2006" xmlns:p14="http://schemas.microsoft.com/office/powerpoint/2010/main">
    <mc:Choice Requires="p14">
      <p:transition spd="slow" p14:dur="2000" advTm="54013"/>
    </mc:Choice>
    <mc:Fallback xmlns="">
      <p:transition spd="slow" advTm="5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D8DC04-01BF-4A52-9861-8A48975C33A3}"/>
              </a:ext>
            </a:extLst>
          </p:cNvPr>
          <p:cNvPicPr>
            <a:picLocks noChangeAspect="1"/>
          </p:cNvPicPr>
          <p:nvPr/>
        </p:nvPicPr>
        <p:blipFill rotWithShape="1">
          <a:blip r:embed="rId5"/>
          <a:srcRect l="13068" r="8165" b="2"/>
          <a:stretch/>
        </p:blipFill>
        <p:spPr>
          <a:xfrm>
            <a:off x="4937760" y="3388545"/>
            <a:ext cx="2675368" cy="2946471"/>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868F6561-3479-4B08-9845-27CB5A93F200}"/>
              </a:ext>
            </a:extLst>
          </p:cNvPr>
          <p:cNvPicPr>
            <a:picLocks noChangeAspect="1"/>
          </p:cNvPicPr>
          <p:nvPr/>
        </p:nvPicPr>
        <p:blipFill rotWithShape="1">
          <a:blip r:embed="rId6"/>
          <a:srcRect t="8728" r="-3" b="7949"/>
          <a:stretch/>
        </p:blipFill>
        <p:spPr>
          <a:xfrm>
            <a:off x="5266073" y="894954"/>
            <a:ext cx="2978174" cy="2040184"/>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9" name="Freeform: Shape 28">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9723"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1749"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257321" y="501612"/>
            <a:ext cx="3974709" cy="1165237"/>
          </a:xfrm>
        </p:spPr>
        <p:txBody>
          <a:bodyPr>
            <a:noAutofit/>
          </a:bodyPr>
          <a:lstStyle/>
          <a:p>
            <a:r>
              <a:rPr lang="en-US" sz="3200" b="1" dirty="0">
                <a:solidFill>
                  <a:srgbClr val="0070C0"/>
                </a:solidFill>
              </a:rPr>
              <a:t>Criteria for IRB Approval-Minimize Risk</a:t>
            </a:r>
          </a:p>
        </p:txBody>
      </p:sp>
      <p:sp>
        <p:nvSpPr>
          <p:cNvPr id="33" name="Rectangle 32">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089941"/>
            <a:ext cx="372782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36042" y="2220714"/>
            <a:ext cx="3691753" cy="4142698"/>
          </a:xfrm>
        </p:spPr>
        <p:txBody>
          <a:bodyPr>
            <a:normAutofit/>
          </a:bodyPr>
          <a:lstStyle/>
          <a:p>
            <a:pPr marL="0" lvl="0" indent="0">
              <a:spcBef>
                <a:spcPts val="0"/>
              </a:spcBef>
              <a:spcAft>
                <a:spcPts val="1200"/>
              </a:spcAft>
              <a:buNone/>
            </a:pPr>
            <a:r>
              <a:rPr lang="en-US" sz="2400" dirty="0"/>
              <a:t>Examples of Types of Risk to Research Participants</a:t>
            </a:r>
          </a:p>
          <a:p>
            <a:pPr marL="225425" indent="-225425">
              <a:spcBef>
                <a:spcPts val="0"/>
              </a:spcBef>
              <a:spcAft>
                <a:spcPts val="600"/>
              </a:spcAft>
              <a:buNone/>
            </a:pPr>
            <a:r>
              <a:rPr lang="en-US" sz="2400" b="1" dirty="0"/>
              <a:t>Psychological Harms</a:t>
            </a:r>
          </a:p>
          <a:p>
            <a:pPr marL="514350" indent="-287338">
              <a:spcBef>
                <a:spcPts val="0"/>
              </a:spcBef>
              <a:spcAft>
                <a:spcPts val="600"/>
              </a:spcAft>
            </a:pPr>
            <a:r>
              <a:rPr lang="en-US" sz="2400" dirty="0"/>
              <a:t>Stress and/or anxiety</a:t>
            </a:r>
          </a:p>
          <a:p>
            <a:pPr marL="514350" indent="-287338">
              <a:spcBef>
                <a:spcPts val="0"/>
              </a:spcBef>
              <a:spcAft>
                <a:spcPts val="600"/>
              </a:spcAft>
            </a:pPr>
            <a:r>
              <a:rPr lang="en-US" sz="2400" dirty="0"/>
              <a:t>Fear</a:t>
            </a:r>
          </a:p>
          <a:p>
            <a:pPr marL="514350" indent="-287338">
              <a:spcBef>
                <a:spcPts val="0"/>
              </a:spcBef>
              <a:spcAft>
                <a:spcPts val="600"/>
              </a:spcAft>
            </a:pPr>
            <a:r>
              <a:rPr lang="en-US" sz="2400" dirty="0"/>
              <a:t>Confusion</a:t>
            </a:r>
          </a:p>
          <a:p>
            <a:pPr marL="514350" indent="-287338">
              <a:spcBef>
                <a:spcPts val="0"/>
              </a:spcBef>
              <a:spcAft>
                <a:spcPts val="600"/>
              </a:spcAft>
            </a:pPr>
            <a:r>
              <a:rPr lang="en-US" sz="2400" dirty="0"/>
              <a:t>Depression</a:t>
            </a:r>
          </a:p>
          <a:p>
            <a:pPr marL="514350" indent="-287338">
              <a:spcBef>
                <a:spcPts val="0"/>
              </a:spcBef>
              <a:spcAft>
                <a:spcPts val="600"/>
              </a:spcAft>
            </a:pPr>
            <a:r>
              <a:rPr lang="en-US" sz="2400" dirty="0"/>
              <a:t>Shame or guilt</a:t>
            </a:r>
          </a:p>
          <a:p>
            <a:pPr marL="514350" indent="-287338">
              <a:spcBef>
                <a:spcPts val="0"/>
              </a:spcBef>
              <a:spcAft>
                <a:spcPts val="600"/>
              </a:spcAft>
            </a:pPr>
            <a:r>
              <a:rPr lang="en-US" sz="2400" dirty="0"/>
              <a:t>Loss of self esteem</a:t>
            </a:r>
          </a:p>
          <a:p>
            <a:pPr>
              <a:spcBef>
                <a:spcPts val="0"/>
              </a:spcBef>
              <a:spcAft>
                <a:spcPts val="600"/>
              </a:spcAft>
            </a:pPr>
            <a:endParaRPr lang="en-US" sz="1700" dirty="0"/>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7"/>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C07339A7-0B64-4BEF-993F-E5C17BA9544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3173804"/>
      </p:ext>
    </p:extLst>
  </p:cSld>
  <p:clrMapOvr>
    <a:masterClrMapping/>
  </p:clrMapOvr>
  <mc:AlternateContent xmlns:mc="http://schemas.openxmlformats.org/markup-compatibility/2006" xmlns:p14="http://schemas.microsoft.com/office/powerpoint/2010/main">
    <mc:Choice Requires="p14">
      <p:transition spd="slow" p14:dur="2000" advTm="22968"/>
    </mc:Choice>
    <mc:Fallback xmlns="">
      <p:transition spd="slow" advTm="22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093059"/>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758536" y="1494910"/>
            <a:ext cx="6878782" cy="4105795"/>
          </a:xfrm>
        </p:spPr>
        <p:txBody>
          <a:bodyPr>
            <a:noAutofit/>
          </a:bodyPr>
          <a:lstStyle/>
          <a:p>
            <a:pPr marL="0" lvl="0" indent="0">
              <a:lnSpc>
                <a:spcPct val="110000"/>
              </a:lnSpc>
              <a:spcBef>
                <a:spcPts val="0"/>
              </a:spcBef>
              <a:spcAft>
                <a:spcPts val="3000"/>
              </a:spcAft>
              <a:buNone/>
            </a:pPr>
            <a:r>
              <a:rPr lang="en-US" sz="2400" dirty="0">
                <a:solidFill>
                  <a:srgbClr val="990033"/>
                </a:solidFill>
              </a:rPr>
              <a:t>IRB Considerations</a:t>
            </a:r>
          </a:p>
          <a:p>
            <a:pPr marL="569912" indent="-342900">
              <a:spcBef>
                <a:spcPts val="0"/>
              </a:spcBef>
              <a:spcAft>
                <a:spcPts val="1800"/>
              </a:spcAft>
            </a:pPr>
            <a:r>
              <a:rPr lang="en-US" sz="2400" dirty="0"/>
              <a:t>Are items in a questionnaire about sensitive subjects phrased in a manner that is least likely to result in psychological trauma?</a:t>
            </a:r>
          </a:p>
          <a:p>
            <a:pPr marL="569912" indent="-342900">
              <a:spcBef>
                <a:spcPts val="0"/>
              </a:spcBef>
              <a:spcAft>
                <a:spcPts val="1800"/>
              </a:spcAft>
            </a:pPr>
            <a:r>
              <a:rPr lang="en-US" sz="2400" dirty="0"/>
              <a:t>Does the protocol include mitigation of potential psychological harm? (debriefing, counseling or provision of resources and referrals)</a:t>
            </a:r>
          </a:p>
          <a:p>
            <a:pPr marL="0" lvl="0" indent="0">
              <a:lnSpc>
                <a:spcPct val="110000"/>
              </a:lnSpc>
              <a:spcBef>
                <a:spcPts val="0"/>
              </a:spcBef>
              <a:buNone/>
            </a:pPr>
            <a:endParaRPr lang="en-US" sz="2400" dirty="0">
              <a:solidFill>
                <a:srgbClr val="990033"/>
              </a:solidFill>
            </a:endParaRP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094ADE47-8FD8-4818-826C-B8959FF7BC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693679"/>
      </p:ext>
    </p:extLst>
  </p:cSld>
  <p:clrMapOvr>
    <a:masterClrMapping/>
  </p:clrMapOvr>
  <mc:AlternateContent xmlns:mc="http://schemas.openxmlformats.org/markup-compatibility/2006" xmlns:p14="http://schemas.microsoft.com/office/powerpoint/2010/main">
    <mc:Choice Requires="p14">
      <p:transition spd="slow" p14:dur="2000" advTm="42146"/>
    </mc:Choice>
    <mc:Fallback xmlns="">
      <p:transition spd="slow" advTm="4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64360"/>
            <a:ext cx="7886700" cy="1325563"/>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789710" y="1005150"/>
            <a:ext cx="8065654" cy="5422843"/>
          </a:xfrm>
        </p:spPr>
        <p:txBody>
          <a:bodyPr>
            <a:normAutofit/>
          </a:bodyPr>
          <a:lstStyle/>
          <a:p>
            <a:pPr marL="0" lvl="0" indent="0">
              <a:lnSpc>
                <a:spcPct val="100000"/>
              </a:lnSpc>
              <a:spcBef>
                <a:spcPts val="0"/>
              </a:spcBef>
              <a:spcAft>
                <a:spcPts val="1200"/>
              </a:spcAft>
              <a:buNone/>
            </a:pPr>
            <a:r>
              <a:rPr lang="en-US" sz="2400" dirty="0">
                <a:solidFill>
                  <a:srgbClr val="990033"/>
                </a:solidFill>
              </a:rPr>
              <a:t>Examples of Types of Risk to Research Participants</a:t>
            </a:r>
          </a:p>
          <a:p>
            <a:pPr marL="0" indent="0">
              <a:lnSpc>
                <a:spcPct val="100000"/>
              </a:lnSpc>
              <a:spcBef>
                <a:spcPts val="0"/>
              </a:spcBef>
              <a:buNone/>
            </a:pPr>
            <a:r>
              <a:rPr lang="en-US" sz="2400" b="1" dirty="0">
                <a:solidFill>
                  <a:srgbClr val="000000"/>
                </a:solidFill>
              </a:rPr>
              <a:t>Social Harms</a:t>
            </a:r>
          </a:p>
          <a:p>
            <a:pPr marL="400050" indent="-287338">
              <a:lnSpc>
                <a:spcPct val="100000"/>
              </a:lnSpc>
              <a:spcBef>
                <a:spcPts val="0"/>
              </a:spcBef>
            </a:pPr>
            <a:r>
              <a:rPr lang="en-US" sz="2400" dirty="0">
                <a:solidFill>
                  <a:srgbClr val="000000"/>
                </a:solidFill>
              </a:rPr>
              <a:t>Stigmatization</a:t>
            </a:r>
          </a:p>
          <a:p>
            <a:pPr marL="400050" indent="-287338">
              <a:lnSpc>
                <a:spcPct val="100000"/>
              </a:lnSpc>
              <a:spcBef>
                <a:spcPts val="0"/>
              </a:spcBef>
            </a:pPr>
            <a:r>
              <a:rPr lang="en-US" sz="2400" dirty="0">
                <a:solidFill>
                  <a:srgbClr val="000000"/>
                </a:solidFill>
              </a:rPr>
              <a:t>Loss of reputation</a:t>
            </a:r>
          </a:p>
          <a:p>
            <a:pPr marL="400050" indent="-287338">
              <a:lnSpc>
                <a:spcPct val="100000"/>
              </a:lnSpc>
              <a:spcBef>
                <a:spcPts val="0"/>
              </a:spcBef>
            </a:pPr>
            <a:r>
              <a:rPr lang="en-US" sz="2400" dirty="0">
                <a:solidFill>
                  <a:srgbClr val="000000"/>
                </a:solidFill>
              </a:rPr>
              <a:t>Social embarrassment</a:t>
            </a:r>
          </a:p>
          <a:p>
            <a:pPr marL="0" indent="0">
              <a:lnSpc>
                <a:spcPct val="100000"/>
              </a:lnSpc>
              <a:spcBef>
                <a:spcPts val="0"/>
              </a:spcBef>
              <a:buNone/>
            </a:pPr>
            <a:endParaRPr lang="en-US" sz="2400" dirty="0">
              <a:solidFill>
                <a:srgbClr val="000000"/>
              </a:solidFill>
            </a:endParaRPr>
          </a:p>
          <a:p>
            <a:pPr marL="0" indent="0">
              <a:lnSpc>
                <a:spcPct val="100000"/>
              </a:lnSpc>
              <a:spcBef>
                <a:spcPts val="0"/>
              </a:spcBef>
              <a:buNone/>
            </a:pPr>
            <a:r>
              <a:rPr lang="en-US" sz="2400" b="1" dirty="0">
                <a:solidFill>
                  <a:srgbClr val="000000"/>
                </a:solidFill>
              </a:rPr>
              <a:t>Economic Harms</a:t>
            </a:r>
          </a:p>
          <a:p>
            <a:pPr marL="400050" indent="-287338">
              <a:lnSpc>
                <a:spcPct val="100000"/>
              </a:lnSpc>
              <a:spcBef>
                <a:spcPts val="0"/>
              </a:spcBef>
            </a:pPr>
            <a:r>
              <a:rPr lang="en-US" sz="2400" dirty="0">
                <a:solidFill>
                  <a:srgbClr val="000000"/>
                </a:solidFill>
              </a:rPr>
              <a:t>Lost wages/Cost of participating</a:t>
            </a:r>
          </a:p>
          <a:p>
            <a:pPr marL="400050" indent="-287338">
              <a:lnSpc>
                <a:spcPct val="100000"/>
              </a:lnSpc>
              <a:spcBef>
                <a:spcPts val="0"/>
              </a:spcBef>
            </a:pPr>
            <a:r>
              <a:rPr lang="en-US" sz="2400" dirty="0">
                <a:solidFill>
                  <a:srgbClr val="000000"/>
                </a:solidFill>
              </a:rPr>
              <a:t>Lost economic opportunities</a:t>
            </a:r>
          </a:p>
          <a:p>
            <a:pPr marL="400050" indent="-287338">
              <a:lnSpc>
                <a:spcPct val="100000"/>
              </a:lnSpc>
              <a:spcBef>
                <a:spcPts val="0"/>
              </a:spcBef>
            </a:pPr>
            <a:r>
              <a:rPr lang="en-US" sz="2400" dirty="0">
                <a:solidFill>
                  <a:srgbClr val="000000"/>
                </a:solidFill>
              </a:rPr>
              <a:t>Impact on insurance, employability</a:t>
            </a:r>
          </a:p>
          <a:p>
            <a:pPr>
              <a:lnSpc>
                <a:spcPct val="100000"/>
              </a:lnSpc>
              <a:spcBef>
                <a:spcPts val="0"/>
              </a:spcBef>
            </a:pPr>
            <a:endParaRPr lang="en-US" sz="2400" dirty="0">
              <a:solidFill>
                <a:srgbClr val="000000"/>
              </a:solidFill>
            </a:endParaRPr>
          </a:p>
          <a:p>
            <a:pPr marL="0" indent="0">
              <a:lnSpc>
                <a:spcPct val="100000"/>
              </a:lnSpc>
              <a:spcBef>
                <a:spcPts val="0"/>
              </a:spcBef>
              <a:buNone/>
            </a:pPr>
            <a:r>
              <a:rPr lang="en-US" sz="2400" b="1" dirty="0">
                <a:solidFill>
                  <a:srgbClr val="000000"/>
                </a:solidFill>
              </a:rPr>
              <a:t>Legal Harms</a:t>
            </a:r>
          </a:p>
          <a:p>
            <a:pPr marL="400050" indent="-287338">
              <a:lnSpc>
                <a:spcPct val="100000"/>
              </a:lnSpc>
              <a:spcBef>
                <a:spcPts val="0"/>
              </a:spcBef>
            </a:pPr>
            <a:r>
              <a:rPr lang="en-US" sz="2400" dirty="0">
                <a:solidFill>
                  <a:srgbClr val="000000"/>
                </a:solidFill>
              </a:rPr>
              <a:t>Research that involves need for the participant to disclose illegal behavior</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E2D3B315-6AC6-4281-98A6-E50AEC06C06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1449398">
            <a:off x="4286276" y="1438101"/>
            <a:ext cx="1652061" cy="1637561"/>
          </a:xfrm>
          <a:prstGeom prst="rect">
            <a:avLst/>
          </a:prstGeom>
        </p:spPr>
      </p:pic>
      <p:pic>
        <p:nvPicPr>
          <p:cNvPr id="10" name="Picture 9" descr="A picture containing pink, indoor, plastic, sitting&#10;&#10;Description automatically generated">
            <a:extLst>
              <a:ext uri="{FF2B5EF4-FFF2-40B4-BE49-F238E27FC236}">
                <a16:creationId xmlns:a16="http://schemas.microsoft.com/office/drawing/2014/main" id="{1475A6E6-833F-408D-8441-C6A5C92A1F9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804651">
            <a:off x="5985062" y="2729953"/>
            <a:ext cx="3082225" cy="2583837"/>
          </a:xfrm>
          <a:prstGeom prst="rect">
            <a:avLst/>
          </a:prstGeom>
        </p:spPr>
      </p:pic>
      <p:pic>
        <p:nvPicPr>
          <p:cNvPr id="18" name="Audio 17">
            <a:hlinkClick r:id="" action="ppaction://media"/>
            <a:extLst>
              <a:ext uri="{FF2B5EF4-FFF2-40B4-BE49-F238E27FC236}">
                <a16:creationId xmlns:a16="http://schemas.microsoft.com/office/drawing/2014/main" id="{21E0693D-667E-4264-867C-AF26A9882D8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8441498"/>
      </p:ext>
    </p:extLst>
  </p:cSld>
  <p:clrMapOvr>
    <a:masterClrMapping/>
  </p:clrMapOvr>
  <mc:AlternateContent xmlns:mc="http://schemas.openxmlformats.org/markup-compatibility/2006" xmlns:p14="http://schemas.microsoft.com/office/powerpoint/2010/main">
    <mc:Choice Requires="p14">
      <p:transition spd="slow" p14:dur="2000" advTm="61710"/>
    </mc:Choice>
    <mc:Fallback xmlns="">
      <p:transition spd="slow" advTm="6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8"/>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2313"/>
            <a:ext cx="7886700" cy="1325563"/>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548640" y="731518"/>
            <a:ext cx="8265160" cy="5974082"/>
          </a:xfrm>
        </p:spPr>
        <p:txBody>
          <a:bodyPr>
            <a:normAutofit lnSpcReduction="10000"/>
          </a:bodyPr>
          <a:lstStyle/>
          <a:p>
            <a:pPr marL="0" lvl="0" indent="0">
              <a:lnSpc>
                <a:spcPct val="100000"/>
              </a:lnSpc>
              <a:spcBef>
                <a:spcPts val="0"/>
              </a:spcBef>
              <a:spcAft>
                <a:spcPts val="1200"/>
              </a:spcAft>
              <a:buNone/>
            </a:pPr>
            <a:r>
              <a:rPr lang="en-US" sz="2400" dirty="0">
                <a:solidFill>
                  <a:srgbClr val="990033"/>
                </a:solidFill>
              </a:rPr>
              <a:t>Examples of Types of Risk to Research Participants</a:t>
            </a:r>
            <a:endParaRPr lang="en-US" sz="2400" dirty="0">
              <a:solidFill>
                <a:srgbClr val="000000"/>
              </a:solidFill>
            </a:endParaRPr>
          </a:p>
          <a:p>
            <a:pPr marL="0" lvl="0" indent="0">
              <a:lnSpc>
                <a:spcPct val="100000"/>
              </a:lnSpc>
              <a:spcBef>
                <a:spcPts val="0"/>
              </a:spcBef>
              <a:buNone/>
            </a:pPr>
            <a:r>
              <a:rPr lang="en-US" sz="2400" b="1" dirty="0">
                <a:solidFill>
                  <a:srgbClr val="000000"/>
                </a:solidFill>
              </a:rPr>
              <a:t>Group Harms</a:t>
            </a:r>
          </a:p>
          <a:p>
            <a:pPr marL="514350" indent="-287338">
              <a:lnSpc>
                <a:spcPct val="100000"/>
              </a:lnSpc>
              <a:spcBef>
                <a:spcPts val="0"/>
              </a:spcBef>
            </a:pPr>
            <a:r>
              <a:rPr lang="en-US" sz="2400" dirty="0">
                <a:solidFill>
                  <a:srgbClr val="000000"/>
                </a:solidFill>
              </a:rPr>
              <a:t>Studies that pose risk to the entire community</a:t>
            </a:r>
          </a:p>
          <a:p>
            <a:pPr marL="514350" indent="-287338">
              <a:lnSpc>
                <a:spcPct val="100000"/>
              </a:lnSpc>
              <a:spcBef>
                <a:spcPts val="0"/>
              </a:spcBef>
              <a:spcAft>
                <a:spcPts val="1200"/>
              </a:spcAft>
            </a:pPr>
            <a:r>
              <a:rPr lang="en-US" sz="2400" dirty="0">
                <a:solidFill>
                  <a:srgbClr val="000000"/>
                </a:solidFill>
              </a:rPr>
              <a:t>Group stigma or stereotyping</a:t>
            </a:r>
          </a:p>
          <a:p>
            <a:pPr marL="0" indent="0">
              <a:lnSpc>
                <a:spcPct val="100000"/>
              </a:lnSpc>
              <a:spcBef>
                <a:spcPts val="0"/>
              </a:spcBef>
              <a:buNone/>
            </a:pPr>
            <a:r>
              <a:rPr lang="en-US" sz="2400" b="1" dirty="0">
                <a:solidFill>
                  <a:srgbClr val="000000"/>
                </a:solidFill>
              </a:rPr>
              <a:t>Privacy and Confidentiality</a:t>
            </a:r>
          </a:p>
          <a:p>
            <a:pPr marL="514350" indent="-287338">
              <a:lnSpc>
                <a:spcPct val="100000"/>
              </a:lnSpc>
              <a:spcBef>
                <a:spcPts val="0"/>
              </a:spcBef>
            </a:pPr>
            <a:r>
              <a:rPr lang="en-US" sz="2400" dirty="0">
                <a:solidFill>
                  <a:srgbClr val="000000"/>
                </a:solidFill>
              </a:rPr>
              <a:t>Invasion of privacy </a:t>
            </a:r>
          </a:p>
          <a:p>
            <a:pPr marL="514350" indent="-287338">
              <a:lnSpc>
                <a:spcPct val="100000"/>
              </a:lnSpc>
              <a:spcBef>
                <a:spcPts val="0"/>
              </a:spcBef>
            </a:pPr>
            <a:r>
              <a:rPr lang="en-US" sz="2400" dirty="0">
                <a:solidFill>
                  <a:srgbClr val="000000"/>
                </a:solidFill>
              </a:rPr>
              <a:t>Loss of confidentiality can result in other types of harm, for example: </a:t>
            </a:r>
          </a:p>
          <a:p>
            <a:pPr marL="739775" indent="-339725">
              <a:lnSpc>
                <a:spcPct val="100000"/>
              </a:lnSpc>
              <a:spcBef>
                <a:spcPts val="0"/>
              </a:spcBef>
              <a:buFont typeface="Wingdings" panose="05000000000000000000" pitchFamily="2" charset="2"/>
              <a:buChar char="Ø"/>
            </a:pPr>
            <a:r>
              <a:rPr lang="en-US" sz="2400" dirty="0">
                <a:solidFill>
                  <a:srgbClr val="000000"/>
                </a:solidFill>
              </a:rPr>
              <a:t>Psychological: embarrassment when knowledge regarding mental illness or substance abuse is inappropriately revealed </a:t>
            </a:r>
          </a:p>
          <a:p>
            <a:pPr marL="739775" indent="-339725">
              <a:lnSpc>
                <a:spcPct val="100000"/>
              </a:lnSpc>
              <a:spcBef>
                <a:spcPts val="0"/>
              </a:spcBef>
              <a:buFont typeface="Wingdings" panose="05000000000000000000" pitchFamily="2" charset="2"/>
              <a:buChar char="Ø"/>
            </a:pPr>
            <a:r>
              <a:rPr lang="en-US" sz="2400" dirty="0">
                <a:solidFill>
                  <a:srgbClr val="000000"/>
                </a:solidFill>
              </a:rPr>
              <a:t>Social: stigmatization of individuals or groups </a:t>
            </a:r>
          </a:p>
          <a:p>
            <a:pPr marL="739775" indent="-339725">
              <a:lnSpc>
                <a:spcPct val="100000"/>
              </a:lnSpc>
              <a:spcBef>
                <a:spcPts val="0"/>
              </a:spcBef>
              <a:buFont typeface="Wingdings" panose="05000000000000000000" pitchFamily="2" charset="2"/>
              <a:buChar char="Ø"/>
            </a:pPr>
            <a:r>
              <a:rPr lang="en-US" sz="2400" dirty="0">
                <a:solidFill>
                  <a:srgbClr val="000000"/>
                </a:solidFill>
              </a:rPr>
              <a:t>Economic: loss of employment or health insurance; identity theft when health information is disclosed unexpectedly</a:t>
            </a:r>
          </a:p>
          <a:p>
            <a:pPr marL="739775" indent="-339725">
              <a:lnSpc>
                <a:spcPct val="100000"/>
              </a:lnSpc>
              <a:spcBef>
                <a:spcPts val="0"/>
              </a:spcBef>
              <a:buFont typeface="Wingdings" panose="05000000000000000000" pitchFamily="2" charset="2"/>
              <a:buChar char="Ø"/>
            </a:pPr>
            <a:r>
              <a:rPr lang="en-US" sz="2400" dirty="0">
                <a:solidFill>
                  <a:srgbClr val="000000"/>
                </a:solidFill>
              </a:rPr>
              <a:t>Legal: Illegal behavior such as drug use becomes known to a participant’s parole officer</a:t>
            </a:r>
          </a:p>
          <a:p>
            <a:pPr indent="58738">
              <a:lnSpc>
                <a:spcPct val="100000"/>
              </a:lnSpc>
              <a:spcBef>
                <a:spcPts val="0"/>
              </a:spcBef>
              <a:buFont typeface="Wingdings" panose="05000000000000000000" pitchFamily="2" charset="2"/>
              <a:buChar char="Ø"/>
            </a:pPr>
            <a:endParaRPr lang="en-US" sz="2400" dirty="0">
              <a:solidFill>
                <a:srgbClr val="000000"/>
              </a:solidFill>
            </a:endParaRP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909A3326-2182-4495-BCE1-93E91A522D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3104465"/>
      </p:ext>
    </p:extLst>
  </p:cSld>
  <p:clrMapOvr>
    <a:masterClrMapping/>
  </p:clrMapOvr>
  <mc:AlternateContent xmlns:mc="http://schemas.openxmlformats.org/markup-compatibility/2006" xmlns:p14="http://schemas.microsoft.com/office/powerpoint/2010/main">
    <mc:Choice Requires="p14">
      <p:transition spd="slow" p14:dur="2000" advTm="73017"/>
    </mc:Choice>
    <mc:Fallback xmlns="">
      <p:transition spd="slow" advTm="7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775063" y="1114701"/>
            <a:ext cx="7332617" cy="5422843"/>
          </a:xfrm>
        </p:spPr>
        <p:txBody>
          <a:bodyPr>
            <a:noAutofit/>
          </a:bodyPr>
          <a:lstStyle/>
          <a:p>
            <a:pPr marL="0" lvl="0" indent="0">
              <a:lnSpc>
                <a:spcPct val="110000"/>
              </a:lnSpc>
              <a:spcBef>
                <a:spcPts val="0"/>
              </a:spcBef>
              <a:buNone/>
            </a:pPr>
            <a:r>
              <a:rPr lang="en-US" sz="2400" dirty="0">
                <a:solidFill>
                  <a:srgbClr val="990033"/>
                </a:solidFill>
              </a:rPr>
              <a:t>IRB Considerations</a:t>
            </a:r>
          </a:p>
          <a:p>
            <a:pPr marL="0" lvl="0" indent="0">
              <a:lnSpc>
                <a:spcPct val="110000"/>
              </a:lnSpc>
              <a:spcBef>
                <a:spcPts val="0"/>
              </a:spcBef>
              <a:buNone/>
            </a:pPr>
            <a:endParaRPr lang="en-US" sz="2400" dirty="0">
              <a:solidFill>
                <a:srgbClr val="990033"/>
              </a:solidFill>
            </a:endParaRPr>
          </a:p>
          <a:p>
            <a:pPr marL="0" indent="0">
              <a:lnSpc>
                <a:spcPct val="110000"/>
              </a:lnSpc>
              <a:spcBef>
                <a:spcPts val="0"/>
              </a:spcBef>
              <a:buNone/>
            </a:pPr>
            <a:r>
              <a:rPr lang="en-US" sz="2400" dirty="0">
                <a:solidFill>
                  <a:srgbClr val="000000"/>
                </a:solidFill>
              </a:rPr>
              <a:t>Have the risks to privacy and confidentiality been minimized?</a:t>
            </a:r>
          </a:p>
          <a:p>
            <a:pPr marL="0" indent="0">
              <a:lnSpc>
                <a:spcPct val="110000"/>
              </a:lnSpc>
              <a:spcBef>
                <a:spcPts val="0"/>
              </a:spcBef>
              <a:buNone/>
            </a:pPr>
            <a:endParaRPr lang="en-US" sz="2400" dirty="0">
              <a:solidFill>
                <a:srgbClr val="000000"/>
              </a:solidFill>
            </a:endParaRPr>
          </a:p>
          <a:p>
            <a:pPr marL="569913" indent="-342900">
              <a:lnSpc>
                <a:spcPct val="100000"/>
              </a:lnSpc>
              <a:spcBef>
                <a:spcPts val="0"/>
              </a:spcBef>
              <a:spcAft>
                <a:spcPts val="1200"/>
              </a:spcAft>
            </a:pPr>
            <a:r>
              <a:rPr lang="en-US" sz="2400" dirty="0">
                <a:solidFill>
                  <a:srgbClr val="000000"/>
                </a:solidFill>
              </a:rPr>
              <a:t>Are the minimum number of identifiers necessary being collected, and are the data and samples coded to conceal identifiers when possible?</a:t>
            </a:r>
          </a:p>
          <a:p>
            <a:pPr marL="569913" indent="-342900">
              <a:lnSpc>
                <a:spcPct val="100000"/>
              </a:lnSpc>
              <a:spcBef>
                <a:spcPts val="0"/>
              </a:spcBef>
            </a:pPr>
            <a:r>
              <a:rPr lang="en-US" sz="2400" dirty="0">
                <a:solidFill>
                  <a:srgbClr val="000000"/>
                </a:solidFill>
              </a:rPr>
              <a:t>How are data and specimens being stored to reduce the risk to participant confidentiality?</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00DD2041-F1F6-4A2E-92EA-8096F56F24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0591426"/>
      </p:ext>
    </p:extLst>
  </p:cSld>
  <p:clrMapOvr>
    <a:masterClrMapping/>
  </p:clrMapOvr>
  <mc:AlternateContent xmlns:mc="http://schemas.openxmlformats.org/markup-compatibility/2006" xmlns:p14="http://schemas.microsoft.com/office/powerpoint/2010/main">
    <mc:Choice Requires="p14">
      <p:transition spd="slow" p14:dur="2000" advTm="23023"/>
    </mc:Choice>
    <mc:Fallback xmlns="">
      <p:transition spd="slow" advTm="2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59" y="-426720"/>
            <a:ext cx="8917577" cy="1690689"/>
          </a:xfrm>
        </p:spPr>
        <p:txBody>
          <a:bodyPr>
            <a:normAutofit/>
          </a:bodyPr>
          <a:lstStyle/>
          <a:p>
            <a:r>
              <a:rPr lang="en-US" sz="3200" b="1" dirty="0">
                <a:solidFill>
                  <a:srgbClr val="0070C0"/>
                </a:solidFill>
              </a:rPr>
              <a:t>Criteria for IRB Approval-</a:t>
            </a:r>
            <a:r>
              <a:rPr lang="en-US" sz="3200" b="1" dirty="0">
                <a:solidFill>
                  <a:srgbClr val="FF0000"/>
                </a:solidFill>
              </a:rPr>
              <a:t>Risk vs. Benefit </a:t>
            </a:r>
            <a:r>
              <a:rPr lang="en-US" sz="3200" b="1" dirty="0">
                <a:solidFill>
                  <a:srgbClr val="0070C0"/>
                </a:solidFill>
              </a:rPr>
              <a:t>Assessment </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152400" y="801193"/>
            <a:ext cx="8543108" cy="6209211"/>
          </a:xfrm>
        </p:spPr>
        <p:txBody>
          <a:bodyPr>
            <a:normAutofit fontScale="47500" lnSpcReduction="20000"/>
          </a:bodyPr>
          <a:lstStyle/>
          <a:p>
            <a:pPr indent="0">
              <a:spcBef>
                <a:spcPts val="0"/>
              </a:spcBef>
              <a:spcAft>
                <a:spcPts val="1200"/>
              </a:spcAft>
              <a:buNone/>
            </a:pPr>
            <a:r>
              <a:rPr lang="en-US" sz="5100" dirty="0"/>
              <a:t>The Belmont Report discusses application of the principle of </a:t>
            </a:r>
            <a:r>
              <a:rPr lang="en-US" sz="5100" b="1" dirty="0">
                <a:solidFill>
                  <a:srgbClr val="FF0000"/>
                </a:solidFill>
              </a:rPr>
              <a:t>beneficence </a:t>
            </a:r>
            <a:r>
              <a:rPr lang="en-US" sz="5100" dirty="0"/>
              <a:t>to human subjects research including the following:</a:t>
            </a:r>
          </a:p>
          <a:p>
            <a:pPr marL="514350" indent="-287338"/>
            <a:r>
              <a:rPr lang="en-US" sz="5100" dirty="0"/>
              <a:t>“. . .so-called risk/benefit assessments are concerned with the probabilities and magnitude of possible harms and anticipated benefits”</a:t>
            </a:r>
          </a:p>
          <a:p>
            <a:pPr marL="514350" indent="-287338">
              <a:spcAft>
                <a:spcPts val="600"/>
              </a:spcAft>
            </a:pPr>
            <a:r>
              <a:rPr lang="en-US" sz="5100" dirty="0"/>
              <a:t>“. . the idea of systematic, nonarbitrary analysis of risks and benefits should be emulated insofar as possible.</a:t>
            </a:r>
          </a:p>
          <a:p>
            <a:pPr marL="514350" indent="-287338">
              <a:buNone/>
            </a:pPr>
            <a:r>
              <a:rPr lang="en-US" sz="5100" dirty="0"/>
              <a:t>	This ideal requires those making decisions about the justifiability of research to be thorough in the accumulation and assessment of information about all aspects of the research, and to consider alternatives systematically. </a:t>
            </a:r>
          </a:p>
          <a:p>
            <a:pPr marL="227012" indent="0">
              <a:spcBef>
                <a:spcPts val="0"/>
              </a:spcBef>
              <a:buNone/>
            </a:pPr>
            <a:r>
              <a:rPr lang="en-US" sz="5100" dirty="0"/>
              <a:t>     </a:t>
            </a:r>
          </a:p>
          <a:p>
            <a:pPr marL="514350" indent="0">
              <a:spcBef>
                <a:spcPts val="0"/>
              </a:spcBef>
              <a:buNone/>
            </a:pPr>
            <a:r>
              <a:rPr lang="en-US" sz="5100" dirty="0"/>
              <a:t>This procedure renders the assessment </a:t>
            </a:r>
          </a:p>
          <a:p>
            <a:pPr marL="514350" indent="0">
              <a:spcBef>
                <a:spcPts val="0"/>
              </a:spcBef>
              <a:buNone/>
            </a:pPr>
            <a:r>
              <a:rPr lang="en-US" sz="5100" dirty="0"/>
              <a:t>of research more rigorous and precise, </a:t>
            </a:r>
          </a:p>
          <a:p>
            <a:pPr marL="514350" indent="0">
              <a:spcBef>
                <a:spcPts val="0"/>
              </a:spcBef>
              <a:buNone/>
            </a:pPr>
            <a:r>
              <a:rPr lang="en-US" sz="5100" dirty="0"/>
              <a:t>while making communication between </a:t>
            </a:r>
          </a:p>
          <a:p>
            <a:pPr marL="514350" indent="0">
              <a:spcBef>
                <a:spcPts val="0"/>
              </a:spcBef>
              <a:buNone/>
            </a:pPr>
            <a:r>
              <a:rPr lang="en-US" sz="5100" dirty="0"/>
              <a:t>review board members and investigators </a:t>
            </a:r>
          </a:p>
          <a:p>
            <a:pPr marL="514350" indent="0">
              <a:spcBef>
                <a:spcPts val="0"/>
              </a:spcBef>
              <a:buNone/>
            </a:pPr>
            <a:r>
              <a:rPr lang="en-US" sz="5100" dirty="0"/>
              <a:t>less subject to misinterpretation, </a:t>
            </a:r>
          </a:p>
          <a:p>
            <a:pPr marL="514350" indent="0">
              <a:spcBef>
                <a:spcPts val="0"/>
              </a:spcBef>
              <a:buNone/>
            </a:pPr>
            <a:r>
              <a:rPr lang="en-US" sz="5100" dirty="0"/>
              <a:t>misinformation and conflicting judgments.”</a:t>
            </a:r>
          </a:p>
          <a:p>
            <a:pPr marL="227012" indent="0">
              <a:buNone/>
            </a:pPr>
            <a:endParaRPr lang="en-US" sz="4400" dirty="0"/>
          </a:p>
          <a:p>
            <a:pPr marL="514350" indent="-287338">
              <a:spcBef>
                <a:spcPts val="0"/>
              </a:spcBef>
              <a:buNone/>
            </a:pPr>
            <a:r>
              <a:rPr lang="en-US" sz="4400" dirty="0"/>
              <a:t>	</a:t>
            </a:r>
          </a:p>
          <a:p>
            <a:pPr indent="0">
              <a:buNone/>
            </a:pPr>
            <a:endParaRPr lang="en-US" dirty="0"/>
          </a:p>
        </p:txBody>
      </p:sp>
      <p:pic>
        <p:nvPicPr>
          <p:cNvPr id="6" name="Content Placeholder 4">
            <a:extLst>
              <a:ext uri="{FF2B5EF4-FFF2-40B4-BE49-F238E27FC236}">
                <a16:creationId xmlns:a16="http://schemas.microsoft.com/office/drawing/2014/main" id="{8A761957-697A-4524-9587-DCB1822DD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9577" y="4183801"/>
            <a:ext cx="3413759" cy="2328850"/>
          </a:xfrm>
          <a:prstGeom prst="rect">
            <a:avLst/>
          </a:prstGeom>
        </p:spPr>
      </p:pic>
      <p:sp>
        <p:nvSpPr>
          <p:cNvPr id="2" name="TextBox 1">
            <a:extLst>
              <a:ext uri="{FF2B5EF4-FFF2-40B4-BE49-F238E27FC236}">
                <a16:creationId xmlns:a16="http://schemas.microsoft.com/office/drawing/2014/main" id="{DEA0DA81-200B-4954-AB99-ED20185D418A}"/>
              </a:ext>
            </a:extLst>
          </p:cNvPr>
          <p:cNvSpPr txBox="1"/>
          <p:nvPr/>
        </p:nvSpPr>
        <p:spPr>
          <a:xfrm>
            <a:off x="6757850" y="4344896"/>
            <a:ext cx="1166949" cy="400110"/>
          </a:xfrm>
          <a:prstGeom prst="rect">
            <a:avLst/>
          </a:prstGeom>
          <a:noFill/>
        </p:spPr>
        <p:txBody>
          <a:bodyPr wrap="square" rtlCol="0">
            <a:spAutoFit/>
          </a:bodyPr>
          <a:lstStyle/>
          <a:p>
            <a:r>
              <a:rPr lang="en-US" sz="2000" b="1" dirty="0">
                <a:solidFill>
                  <a:srgbClr val="0070C0"/>
                </a:solidFill>
              </a:rPr>
              <a:t>Belmont</a:t>
            </a:r>
          </a:p>
        </p:txBody>
      </p:sp>
      <p:sp>
        <p:nvSpPr>
          <p:cNvPr id="3" name="TextBox 2">
            <a:extLst>
              <a:ext uri="{FF2B5EF4-FFF2-40B4-BE49-F238E27FC236}">
                <a16:creationId xmlns:a16="http://schemas.microsoft.com/office/drawing/2014/main" id="{6BEABF21-839C-4310-BF44-838C62E4D6E4}"/>
              </a:ext>
            </a:extLst>
          </p:cNvPr>
          <p:cNvSpPr txBox="1"/>
          <p:nvPr/>
        </p:nvSpPr>
        <p:spPr>
          <a:xfrm>
            <a:off x="7254243" y="5873930"/>
            <a:ext cx="1776549" cy="400110"/>
          </a:xfrm>
          <a:prstGeom prst="rect">
            <a:avLst/>
          </a:prstGeom>
          <a:noFill/>
        </p:spPr>
        <p:txBody>
          <a:bodyPr wrap="square" rtlCol="0">
            <a:spAutoFit/>
          </a:bodyPr>
          <a:lstStyle/>
          <a:p>
            <a:r>
              <a:rPr lang="en-US" sz="2000" b="1" dirty="0">
                <a:solidFill>
                  <a:srgbClr val="FF0000"/>
                </a:solidFill>
              </a:rPr>
              <a:t>Beneficence </a:t>
            </a:r>
          </a:p>
        </p:txBody>
      </p:sp>
      <p:pic>
        <p:nvPicPr>
          <p:cNvPr id="7" name="Audio 6">
            <a:hlinkClick r:id="" action="ppaction://media"/>
            <a:extLst>
              <a:ext uri="{FF2B5EF4-FFF2-40B4-BE49-F238E27FC236}">
                <a16:creationId xmlns:a16="http://schemas.microsoft.com/office/drawing/2014/main" id="{E36AE87A-313E-4ACF-9E1E-A94FFEDB6F7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9932799"/>
      </p:ext>
    </p:extLst>
  </p:cSld>
  <p:clrMapOvr>
    <a:masterClrMapping/>
  </p:clrMapOvr>
  <mc:AlternateContent xmlns:mc="http://schemas.openxmlformats.org/markup-compatibility/2006" xmlns:p14="http://schemas.microsoft.com/office/powerpoint/2010/main">
    <mc:Choice Requires="p14">
      <p:transition spd="slow" p14:dur="2000" advTm="64533"/>
    </mc:Choice>
    <mc:Fallback xmlns="">
      <p:transition spd="slow" advTm="6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bldLst>
      <p:bldP spid="5" grpId="0"/>
      <p:bldP spid="9" grpId="0" uiExpand="1" build="p"/>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59" y="-426720"/>
            <a:ext cx="8917577" cy="1690689"/>
          </a:xfrm>
        </p:spPr>
        <p:txBody>
          <a:bodyPr>
            <a:normAutofit/>
          </a:bodyPr>
          <a:lstStyle/>
          <a:p>
            <a:r>
              <a:rPr lang="en-US" sz="3200" b="1" dirty="0">
                <a:solidFill>
                  <a:srgbClr val="0070C0"/>
                </a:solidFill>
              </a:rPr>
              <a:t>Criteria for IRB Approval-</a:t>
            </a:r>
            <a:r>
              <a:rPr lang="en-US" sz="3200" b="1" dirty="0">
                <a:solidFill>
                  <a:srgbClr val="FF0000"/>
                </a:solidFill>
              </a:rPr>
              <a:t>Risk vs. Benefit </a:t>
            </a:r>
            <a:r>
              <a:rPr lang="en-US" sz="3200" b="1" dirty="0">
                <a:solidFill>
                  <a:srgbClr val="0070C0"/>
                </a:solidFill>
              </a:rPr>
              <a:t>Assessment </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148046" y="827314"/>
            <a:ext cx="8543108" cy="5634446"/>
          </a:xfrm>
        </p:spPr>
        <p:txBody>
          <a:bodyPr>
            <a:normAutofit/>
          </a:bodyPr>
          <a:lstStyle/>
          <a:p>
            <a:pPr indent="0">
              <a:buNone/>
            </a:pPr>
            <a:r>
              <a:rPr lang="en-US" sz="2400" dirty="0"/>
              <a:t>Application of the Belmont Report to the risk vs. benefit assessment appears in the criteria for IRB approval: </a:t>
            </a:r>
          </a:p>
          <a:p>
            <a:pPr indent="0">
              <a:buNone/>
            </a:pPr>
            <a:r>
              <a:rPr lang="en-US" sz="2400" dirty="0"/>
              <a:t>”</a:t>
            </a:r>
            <a:r>
              <a:rPr lang="en-US" sz="2400" b="1" dirty="0"/>
              <a:t>Risks to subjects are reasonable in relation to anticipated benefits, if any, to subjects, and the importance of the knowledge that may reasonably be expected to result</a:t>
            </a:r>
            <a:r>
              <a:rPr lang="en-US" sz="2400" dirty="0"/>
              <a:t>. </a:t>
            </a:r>
          </a:p>
          <a:p>
            <a:pPr marL="685800" indent="-457200">
              <a:spcAft>
                <a:spcPts val="1200"/>
              </a:spcAft>
            </a:pPr>
            <a:r>
              <a:rPr lang="en-US" sz="2400" dirty="0"/>
              <a:t>In evaluating risks and benefits, the IRB should consider only those risks and benefits that may result from the research (as distinguished from risks and benefits of therapies subjects would receive even if not participating in the research). </a:t>
            </a:r>
          </a:p>
          <a:p>
            <a:pPr marL="685800" indent="-457200">
              <a:spcBef>
                <a:spcPts val="0"/>
              </a:spcBef>
              <a:spcAft>
                <a:spcPts val="2400"/>
              </a:spcAft>
            </a:pPr>
            <a:r>
              <a:rPr lang="en-US" sz="2400" dirty="0"/>
              <a:t>The IRB should not consider possible long-range effects of applying knowledge gained in the research (e.g., the possible effects of the research on public policy) as among those research risks that fall within the purview of its responsibility.</a:t>
            </a:r>
          </a:p>
          <a:p>
            <a:pPr indent="0">
              <a:buNone/>
            </a:pPr>
            <a:r>
              <a:rPr lang="en-US" sz="1800" dirty="0"/>
              <a:t>§46.111 (a)(2)</a:t>
            </a:r>
          </a:p>
          <a:p>
            <a:pPr indent="0">
              <a:buNone/>
            </a:pPr>
            <a:endParaRPr lang="en-US" sz="2400" dirty="0"/>
          </a:p>
        </p:txBody>
      </p:sp>
      <p:pic>
        <p:nvPicPr>
          <p:cNvPr id="3" name="Audio 2">
            <a:hlinkClick r:id="" action="ppaction://media"/>
            <a:extLst>
              <a:ext uri="{FF2B5EF4-FFF2-40B4-BE49-F238E27FC236}">
                <a16:creationId xmlns:a16="http://schemas.microsoft.com/office/drawing/2014/main" id="{6F02F791-FABF-47F4-9928-D514762471B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866750"/>
      </p:ext>
    </p:extLst>
  </p:cSld>
  <p:clrMapOvr>
    <a:masterClrMapping/>
  </p:clrMapOvr>
  <mc:AlternateContent xmlns:mc="http://schemas.openxmlformats.org/markup-compatibility/2006" xmlns:p14="http://schemas.microsoft.com/office/powerpoint/2010/main">
    <mc:Choice Requires="p14">
      <p:transition spd="slow" p14:dur="2000" advTm="51741"/>
    </mc:Choice>
    <mc:Fallback xmlns="">
      <p:transition spd="slow" advTm="5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365126"/>
            <a:ext cx="8625840" cy="1325563"/>
          </a:xfrm>
        </p:spPr>
        <p:txBody>
          <a:bodyPr>
            <a:normAutofit/>
          </a:bodyPr>
          <a:lstStyle/>
          <a:p>
            <a:r>
              <a:rPr lang="en-US" sz="3200" b="1" dirty="0">
                <a:solidFill>
                  <a:srgbClr val="0070C0"/>
                </a:solidFill>
              </a:rPr>
              <a:t>Criteria for IRB Approval-</a:t>
            </a:r>
            <a:r>
              <a:rPr lang="en-US" sz="3200" b="1" dirty="0">
                <a:solidFill>
                  <a:srgbClr val="FF0000"/>
                </a:solidFill>
              </a:rPr>
              <a:t>Risk vs. Benefit </a:t>
            </a:r>
            <a:r>
              <a:rPr lang="en-US" sz="3200" b="1" dirty="0">
                <a:solidFill>
                  <a:srgbClr val="0070C0"/>
                </a:solidFill>
              </a:rPr>
              <a:t>Assessment </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905690" y="1825625"/>
            <a:ext cx="7609659" cy="4351338"/>
          </a:xfrm>
        </p:spPr>
        <p:txBody>
          <a:bodyPr/>
          <a:lstStyle/>
          <a:p>
            <a:pPr marL="0" indent="0">
              <a:spcAft>
                <a:spcPts val="1200"/>
              </a:spcAft>
              <a:buNone/>
            </a:pPr>
            <a:r>
              <a:rPr lang="en-US" dirty="0">
                <a:solidFill>
                  <a:srgbClr val="990033"/>
                </a:solidFill>
              </a:rPr>
              <a:t>IRB considerations</a:t>
            </a:r>
          </a:p>
          <a:p>
            <a:pPr>
              <a:spcAft>
                <a:spcPts val="1200"/>
              </a:spcAft>
            </a:pPr>
            <a:r>
              <a:rPr lang="en-US" dirty="0"/>
              <a:t>Identify the anticipated benefits: Is there. . .</a:t>
            </a:r>
          </a:p>
          <a:p>
            <a:pPr indent="-1588">
              <a:buFont typeface="Wingdings" panose="05000000000000000000" pitchFamily="2" charset="2"/>
              <a:buChar char="Ø"/>
            </a:pPr>
            <a:r>
              <a:rPr lang="en-US" dirty="0"/>
              <a:t> Possible direct benefit to participants?</a:t>
            </a:r>
          </a:p>
          <a:p>
            <a:pPr marL="227012" indent="0">
              <a:buNone/>
            </a:pPr>
            <a:r>
              <a:rPr lang="en-US" dirty="0"/>
              <a:t>and/or</a:t>
            </a:r>
          </a:p>
          <a:p>
            <a:pPr marL="684212" indent="-457200">
              <a:buFont typeface="Wingdings" panose="05000000000000000000" pitchFamily="2" charset="2"/>
              <a:buChar char="Ø"/>
            </a:pPr>
            <a:r>
              <a:rPr lang="en-US" dirty="0"/>
              <a:t>Possible benefit to society (such as important knowledge to be gained for advancement of science)?</a:t>
            </a:r>
          </a:p>
          <a:p>
            <a:pPr indent="58738">
              <a:buFont typeface="Wingdings" panose="05000000000000000000" pitchFamily="2" charset="2"/>
              <a:buChar char="Ø"/>
            </a:pPr>
            <a:endParaRPr lang="en-US" dirty="0"/>
          </a:p>
        </p:txBody>
      </p:sp>
      <p:pic>
        <p:nvPicPr>
          <p:cNvPr id="3" name="Audio 2">
            <a:hlinkClick r:id="" action="ppaction://media"/>
            <a:extLst>
              <a:ext uri="{FF2B5EF4-FFF2-40B4-BE49-F238E27FC236}">
                <a16:creationId xmlns:a16="http://schemas.microsoft.com/office/drawing/2014/main" id="{52939385-2EA0-4A0F-AF00-1ADCB2E7947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67726299"/>
      </p:ext>
    </p:extLst>
  </p:cSld>
  <p:clrMapOvr>
    <a:masterClrMapping/>
  </p:clrMapOvr>
  <mc:AlternateContent xmlns:mc="http://schemas.openxmlformats.org/markup-compatibility/2006" xmlns:p14="http://schemas.microsoft.com/office/powerpoint/2010/main">
    <mc:Choice Requires="p14">
      <p:transition spd="slow" p14:dur="2000" advTm="17417"/>
    </mc:Choice>
    <mc:Fallback xmlns="">
      <p:transition spd="slow" advTm="1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The Criteria for IRB Approval</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49624" y="1549548"/>
            <a:ext cx="7140388" cy="5129212"/>
          </a:xfrm>
        </p:spPr>
        <p:txBody>
          <a:bodyPr>
            <a:normAutofit/>
          </a:bodyPr>
          <a:lstStyle/>
          <a:p>
            <a:pPr marL="0" lvl="0" indent="0">
              <a:lnSpc>
                <a:spcPct val="110000"/>
              </a:lnSpc>
              <a:spcBef>
                <a:spcPts val="0"/>
              </a:spcBef>
              <a:buNone/>
            </a:pPr>
            <a:r>
              <a:rPr lang="en-US" sz="2400" dirty="0"/>
              <a:t>The criteria for IRB approval of research </a:t>
            </a:r>
          </a:p>
          <a:p>
            <a:pPr marL="0" lvl="0" indent="0">
              <a:lnSpc>
                <a:spcPct val="110000"/>
              </a:lnSpc>
              <a:spcBef>
                <a:spcPts val="0"/>
              </a:spcBef>
              <a:buNone/>
            </a:pPr>
            <a:r>
              <a:rPr lang="en-US" sz="2400" dirty="0"/>
              <a:t>at 45 CFR 46.111 are based on the </a:t>
            </a:r>
          </a:p>
          <a:p>
            <a:pPr marL="0" lvl="0" indent="0">
              <a:lnSpc>
                <a:spcPct val="110000"/>
              </a:lnSpc>
              <a:spcBef>
                <a:spcPts val="0"/>
              </a:spcBef>
              <a:buNone/>
            </a:pPr>
            <a:r>
              <a:rPr lang="en-US" sz="2400" dirty="0"/>
              <a:t>Belmont Report (1978)</a:t>
            </a:r>
          </a:p>
          <a:p>
            <a:pPr marL="0" lvl="0" indent="0">
              <a:lnSpc>
                <a:spcPct val="110000"/>
              </a:lnSpc>
              <a:spcBef>
                <a:spcPts val="0"/>
              </a:spcBef>
              <a:buNone/>
            </a:pPr>
            <a:endParaRPr lang="en-US" sz="2400" dirty="0"/>
          </a:p>
          <a:p>
            <a:pPr marL="0" lvl="0" indent="0">
              <a:lnSpc>
                <a:spcPct val="110000"/>
              </a:lnSpc>
              <a:spcBef>
                <a:spcPts val="0"/>
              </a:spcBef>
              <a:buNone/>
            </a:pPr>
            <a:r>
              <a:rPr lang="en-US" sz="2400" dirty="0"/>
              <a:t>Just as the principles in the Belmont </a:t>
            </a:r>
          </a:p>
          <a:p>
            <a:pPr marL="0" lvl="0" indent="0">
              <a:lnSpc>
                <a:spcPct val="110000"/>
              </a:lnSpc>
              <a:spcBef>
                <a:spcPts val="0"/>
              </a:spcBef>
              <a:buNone/>
            </a:pPr>
            <a:r>
              <a:rPr lang="en-US" sz="2400" dirty="0"/>
              <a:t>Report are not hierarchical, the criteria for IRB approval</a:t>
            </a:r>
          </a:p>
          <a:p>
            <a:pPr marL="0" lvl="0" indent="0">
              <a:lnSpc>
                <a:spcPct val="110000"/>
              </a:lnSpc>
              <a:spcBef>
                <a:spcPts val="0"/>
              </a:spcBef>
              <a:buNone/>
            </a:pPr>
            <a:r>
              <a:rPr lang="en-US" sz="2400" dirty="0"/>
              <a:t>that each stem from at least one of the Belmont principles are all important, and IRB members must determine that all criteria are met in order to approve research that is subject to the federal regulations at 45 CFR 46</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9" name="Picture 14" descr="MCj02328670000[1]">
            <a:extLst>
              <a:ext uri="{FF2B5EF4-FFF2-40B4-BE49-F238E27FC236}">
                <a16:creationId xmlns:a16="http://schemas.microsoft.com/office/drawing/2014/main" id="{0761B309-C159-4826-A58F-5086B0682D68}"/>
              </a:ext>
            </a:extLst>
          </p:cNvPr>
          <p:cNvPicPr>
            <a:picLocks noChangeAspect="1" noChangeArrowheads="1"/>
          </p:cNvPicPr>
          <p:nvPr/>
        </p:nvPicPr>
        <p:blipFill>
          <a:blip r:embed="rId6">
            <a:lum bright="28000" contrast="-22000"/>
          </a:blip>
          <a:srcRect/>
          <a:stretch>
            <a:fillRect/>
          </a:stretch>
        </p:blipFill>
        <p:spPr bwMode="auto">
          <a:xfrm>
            <a:off x="5547360" y="948018"/>
            <a:ext cx="3795295" cy="2454978"/>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0" name="TextBox 9">
            <a:extLst>
              <a:ext uri="{FF2B5EF4-FFF2-40B4-BE49-F238E27FC236}">
                <a16:creationId xmlns:a16="http://schemas.microsoft.com/office/drawing/2014/main" id="{96B02D80-6FAB-482B-87E7-32879D283DC1}"/>
              </a:ext>
            </a:extLst>
          </p:cNvPr>
          <p:cNvSpPr txBox="1"/>
          <p:nvPr/>
        </p:nvSpPr>
        <p:spPr>
          <a:xfrm>
            <a:off x="5547360" y="2935503"/>
            <a:ext cx="1532517" cy="461665"/>
          </a:xfrm>
          <a:prstGeom prst="rect">
            <a:avLst/>
          </a:prstGeom>
          <a:noFill/>
        </p:spPr>
        <p:txBody>
          <a:bodyPr wrap="square" rtlCol="0">
            <a:spAutoFit/>
          </a:bodyPr>
          <a:lstStyle/>
          <a:p>
            <a:r>
              <a:rPr lang="en-US" sz="2400" b="1" dirty="0">
                <a:solidFill>
                  <a:srgbClr val="FF0000"/>
                </a:solidFill>
              </a:rPr>
              <a:t>Autonomy</a:t>
            </a:r>
          </a:p>
        </p:txBody>
      </p:sp>
      <p:sp>
        <p:nvSpPr>
          <p:cNvPr id="11" name="TextBox 10">
            <a:extLst>
              <a:ext uri="{FF2B5EF4-FFF2-40B4-BE49-F238E27FC236}">
                <a16:creationId xmlns:a16="http://schemas.microsoft.com/office/drawing/2014/main" id="{CC2F8D5B-D86E-4AFA-9F25-3279A150CD79}"/>
              </a:ext>
            </a:extLst>
          </p:cNvPr>
          <p:cNvSpPr txBox="1"/>
          <p:nvPr/>
        </p:nvSpPr>
        <p:spPr>
          <a:xfrm>
            <a:off x="6583680" y="2566171"/>
            <a:ext cx="1090608" cy="461665"/>
          </a:xfrm>
          <a:prstGeom prst="rect">
            <a:avLst/>
          </a:prstGeom>
          <a:noFill/>
        </p:spPr>
        <p:txBody>
          <a:bodyPr wrap="square" rtlCol="0">
            <a:spAutoFit/>
          </a:bodyPr>
          <a:lstStyle/>
          <a:p>
            <a:r>
              <a:rPr lang="en-US" sz="2400" b="1" dirty="0">
                <a:solidFill>
                  <a:srgbClr val="FF0000"/>
                </a:solidFill>
              </a:rPr>
              <a:t>Justice</a:t>
            </a:r>
          </a:p>
        </p:txBody>
      </p:sp>
      <p:sp>
        <p:nvSpPr>
          <p:cNvPr id="12" name="TextBox 11">
            <a:extLst>
              <a:ext uri="{FF2B5EF4-FFF2-40B4-BE49-F238E27FC236}">
                <a16:creationId xmlns:a16="http://schemas.microsoft.com/office/drawing/2014/main" id="{F663EF2D-E22A-42D3-B28D-FB2F6D917907}"/>
              </a:ext>
            </a:extLst>
          </p:cNvPr>
          <p:cNvSpPr txBox="1"/>
          <p:nvPr/>
        </p:nvSpPr>
        <p:spPr>
          <a:xfrm>
            <a:off x="7038109" y="2918691"/>
            <a:ext cx="1931086" cy="461665"/>
          </a:xfrm>
          <a:prstGeom prst="rect">
            <a:avLst/>
          </a:prstGeom>
          <a:noFill/>
        </p:spPr>
        <p:txBody>
          <a:bodyPr wrap="square" rtlCol="0">
            <a:spAutoFit/>
          </a:bodyPr>
          <a:lstStyle/>
          <a:p>
            <a:r>
              <a:rPr lang="en-US" sz="2400" b="1" dirty="0">
                <a:solidFill>
                  <a:srgbClr val="FF0000"/>
                </a:solidFill>
              </a:rPr>
              <a:t> Beneficence</a:t>
            </a:r>
          </a:p>
        </p:txBody>
      </p:sp>
      <p:sp>
        <p:nvSpPr>
          <p:cNvPr id="4" name="TextBox 3">
            <a:extLst>
              <a:ext uri="{FF2B5EF4-FFF2-40B4-BE49-F238E27FC236}">
                <a16:creationId xmlns:a16="http://schemas.microsoft.com/office/drawing/2014/main" id="{BFFD9B59-4A95-4A74-ADE2-5445B62249DB}"/>
              </a:ext>
            </a:extLst>
          </p:cNvPr>
          <p:cNvSpPr txBox="1"/>
          <p:nvPr/>
        </p:nvSpPr>
        <p:spPr>
          <a:xfrm>
            <a:off x="6498336" y="1140669"/>
            <a:ext cx="1442780" cy="461665"/>
          </a:xfrm>
          <a:prstGeom prst="rect">
            <a:avLst/>
          </a:prstGeom>
          <a:noFill/>
        </p:spPr>
        <p:txBody>
          <a:bodyPr wrap="square" rtlCol="0">
            <a:spAutoFit/>
          </a:bodyPr>
          <a:lstStyle/>
          <a:p>
            <a:r>
              <a:rPr lang="en-US" sz="2400" b="1" dirty="0">
                <a:solidFill>
                  <a:srgbClr val="033DBD"/>
                </a:solidFill>
              </a:rPr>
              <a:t>Belmont</a:t>
            </a:r>
          </a:p>
        </p:txBody>
      </p:sp>
      <p:pic>
        <p:nvPicPr>
          <p:cNvPr id="15" name="Audio 14">
            <a:hlinkClick r:id="" action="ppaction://media"/>
            <a:extLst>
              <a:ext uri="{FF2B5EF4-FFF2-40B4-BE49-F238E27FC236}">
                <a16:creationId xmlns:a16="http://schemas.microsoft.com/office/drawing/2014/main" id="{61106881-5A79-43B6-80E6-8D672D049E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8995596"/>
      </p:ext>
    </p:extLst>
  </p:cSld>
  <p:clrMapOvr>
    <a:masterClrMapping/>
  </p:clrMapOvr>
  <mc:AlternateContent xmlns:mc="http://schemas.openxmlformats.org/markup-compatibility/2006" xmlns:p14="http://schemas.microsoft.com/office/powerpoint/2010/main">
    <mc:Choice Requires="p14">
      <p:transition spd="slow" p14:dur="2000" advTm="34740"/>
    </mc:Choice>
    <mc:Fallback xmlns="">
      <p:transition spd="slow" advTm="3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5"/>
                </p:tgtEl>
              </p:cMediaNode>
            </p:audio>
          </p:childTnLst>
        </p:cTn>
      </p:par>
    </p:tnLst>
    <p:bldLst>
      <p:bldP spid="3" grpId="0" uiExpand="1" build="p"/>
      <p:bldP spid="10" grpId="0"/>
      <p:bldP spid="11" grpId="0"/>
      <p:bldP spid="1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34834"/>
            <a:ext cx="8625840" cy="1342346"/>
          </a:xfrm>
        </p:spPr>
        <p:txBody>
          <a:bodyPr>
            <a:normAutofit/>
          </a:bodyPr>
          <a:lstStyle/>
          <a:p>
            <a:r>
              <a:rPr lang="en-US" sz="3200" b="1" dirty="0">
                <a:solidFill>
                  <a:srgbClr val="0070C0"/>
                </a:solidFill>
              </a:rPr>
              <a:t>Criteria for IRB Approval-</a:t>
            </a:r>
            <a:r>
              <a:rPr lang="en-US" sz="3200" b="1" dirty="0">
                <a:solidFill>
                  <a:srgbClr val="FF0000"/>
                </a:solidFill>
              </a:rPr>
              <a:t>Risk vs. Benefit </a:t>
            </a:r>
            <a:r>
              <a:rPr lang="en-US" sz="3200" b="1" dirty="0">
                <a:solidFill>
                  <a:srgbClr val="0070C0"/>
                </a:solidFill>
              </a:rPr>
              <a:t>Assessment </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628650" y="1468572"/>
            <a:ext cx="7886700" cy="4351338"/>
          </a:xfrm>
        </p:spPr>
        <p:txBody>
          <a:bodyPr>
            <a:normAutofit fontScale="85000" lnSpcReduction="20000"/>
          </a:bodyPr>
          <a:lstStyle/>
          <a:p>
            <a:pPr marL="0" indent="0">
              <a:spcAft>
                <a:spcPts val="1200"/>
              </a:spcAft>
              <a:buNone/>
            </a:pPr>
            <a:r>
              <a:rPr lang="en-US" dirty="0"/>
              <a:t>If there is possible direct benefit to participants:</a:t>
            </a:r>
          </a:p>
          <a:p>
            <a:pPr marL="684212" indent="-457200">
              <a:spcAft>
                <a:spcPts val="1200"/>
              </a:spcAft>
            </a:pPr>
            <a:r>
              <a:rPr lang="en-US" dirty="0"/>
              <a:t>The PI must support the contention for the belief that there is the possibility of direct benefit in order for the IRB to determine if it concurs with that assessment  </a:t>
            </a:r>
          </a:p>
          <a:p>
            <a:pPr marL="684212" indent="-457200">
              <a:spcAft>
                <a:spcPts val="600"/>
              </a:spcAft>
            </a:pPr>
            <a:r>
              <a:rPr lang="en-US" dirty="0"/>
              <a:t>Supporting evidence provided by the PI might include:</a:t>
            </a:r>
          </a:p>
          <a:p>
            <a:pPr marL="1254125" indent="-452438">
              <a:buFont typeface="Wingdings" panose="05000000000000000000" pitchFamily="2" charset="2"/>
              <a:buChar char="Ø"/>
            </a:pPr>
            <a:r>
              <a:rPr lang="en-US" dirty="0"/>
              <a:t>Preclinical studies with relevant animal models</a:t>
            </a:r>
          </a:p>
          <a:p>
            <a:pPr marL="1254125" indent="-452438">
              <a:buFont typeface="Wingdings" panose="05000000000000000000" pitchFamily="2" charset="2"/>
              <a:buChar char="Ø"/>
            </a:pPr>
            <a:r>
              <a:rPr lang="en-US" dirty="0"/>
              <a:t>Other relevant clinical trials (e.g. trials completed with adult participants could be used to justify possible benefit in a trial that includes children with the same condition)</a:t>
            </a:r>
          </a:p>
          <a:p>
            <a:pPr marL="1254125" indent="-452438">
              <a:buFont typeface="Wingdings" panose="05000000000000000000" pitchFamily="2" charset="2"/>
              <a:buChar char="Ø"/>
            </a:pPr>
            <a:r>
              <a:rPr lang="en-US" dirty="0"/>
              <a:t>Review of the literature</a:t>
            </a:r>
          </a:p>
          <a:p>
            <a:pPr marL="1254125" indent="-452438">
              <a:buFont typeface="Wingdings" panose="05000000000000000000" pitchFamily="2" charset="2"/>
              <a:buChar char="Ø"/>
            </a:pPr>
            <a:r>
              <a:rPr lang="en-US" dirty="0"/>
              <a:t>Investigational brochure or product label</a:t>
            </a:r>
          </a:p>
          <a:p>
            <a:pPr indent="0">
              <a:buNone/>
            </a:pPr>
            <a:endParaRPr lang="en-US" dirty="0"/>
          </a:p>
        </p:txBody>
      </p:sp>
      <p:pic>
        <p:nvPicPr>
          <p:cNvPr id="2" name="Audio 1">
            <a:hlinkClick r:id="" action="ppaction://media"/>
            <a:extLst>
              <a:ext uri="{FF2B5EF4-FFF2-40B4-BE49-F238E27FC236}">
                <a16:creationId xmlns:a16="http://schemas.microsoft.com/office/drawing/2014/main" id="{1E4E118B-ED2A-4CCC-8548-64CDEDE8DBB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65641483"/>
      </p:ext>
    </p:extLst>
  </p:cSld>
  <p:clrMapOvr>
    <a:masterClrMapping/>
  </p:clrMapOvr>
  <mc:AlternateContent xmlns:mc="http://schemas.openxmlformats.org/markup-compatibility/2006" xmlns:p14="http://schemas.microsoft.com/office/powerpoint/2010/main">
    <mc:Choice Requires="p14">
      <p:transition spd="slow" p14:dur="2000" advTm="48899"/>
    </mc:Choice>
    <mc:Fallback xmlns="">
      <p:transition spd="slow" advTm="4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31745"/>
            <a:ext cx="8625840" cy="938635"/>
          </a:xfrm>
        </p:spPr>
        <p:txBody>
          <a:bodyPr>
            <a:normAutofit/>
          </a:bodyPr>
          <a:lstStyle/>
          <a:p>
            <a:r>
              <a:rPr lang="en-US" sz="3200" b="1" dirty="0">
                <a:solidFill>
                  <a:srgbClr val="0070C0"/>
                </a:solidFill>
              </a:rPr>
              <a:t>Criteria for IRB Approval-</a:t>
            </a:r>
            <a:r>
              <a:rPr lang="en-US" sz="3200" b="1" dirty="0">
                <a:solidFill>
                  <a:srgbClr val="FF0000"/>
                </a:solidFill>
              </a:rPr>
              <a:t>Risk vs. Benefit </a:t>
            </a:r>
            <a:r>
              <a:rPr lang="en-US" sz="3200" b="1" dirty="0">
                <a:solidFill>
                  <a:srgbClr val="0070C0"/>
                </a:solidFill>
              </a:rPr>
              <a:t>Assessment </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773195" y="989047"/>
            <a:ext cx="7471955" cy="5710335"/>
          </a:xfrm>
        </p:spPr>
        <p:txBody>
          <a:bodyPr>
            <a:normAutofit fontScale="92500"/>
          </a:bodyPr>
          <a:lstStyle/>
          <a:p>
            <a:pPr indent="0">
              <a:spcAft>
                <a:spcPts val="1200"/>
              </a:spcAft>
              <a:buNone/>
            </a:pPr>
            <a:endParaRPr lang="en-US" dirty="0"/>
          </a:p>
          <a:p>
            <a:pPr indent="0">
              <a:spcAft>
                <a:spcPts val="1200"/>
              </a:spcAft>
              <a:buNone/>
            </a:pPr>
            <a:endParaRPr lang="en-US" dirty="0"/>
          </a:p>
          <a:p>
            <a:pPr indent="0">
              <a:spcBef>
                <a:spcPts val="600"/>
              </a:spcBef>
              <a:spcAft>
                <a:spcPts val="600"/>
              </a:spcAft>
              <a:buNone/>
            </a:pPr>
            <a:r>
              <a:rPr lang="en-US" sz="2600" dirty="0"/>
              <a:t>“extraneous benefits, such as payment, or adjunctive medical services, such as the possibility of receiving a hepatitis vaccine not related to research, cannot be considered in delineating the benefits compared with the risks, otherwise simply increasing payment or adding more unrelated services could make the benefits outweigh even the riskiest research.” </a:t>
            </a:r>
          </a:p>
          <a:p>
            <a:pPr indent="0">
              <a:buNone/>
            </a:pPr>
            <a:r>
              <a:rPr lang="en-US" sz="2600" dirty="0"/>
              <a:t>“. . . while participants in clinical research may receive some health services and benefits, the purpose of clinical research is not the provision of health services.”</a:t>
            </a:r>
          </a:p>
          <a:p>
            <a:pPr indent="0">
              <a:buNone/>
            </a:pPr>
            <a:r>
              <a:rPr lang="en-US" sz="1900" dirty="0"/>
              <a:t>Emanuel E, Wendler D, Grady C. What makes clinical research ethical? </a:t>
            </a:r>
            <a:r>
              <a:rPr lang="en-US" sz="1900" i="1" dirty="0"/>
              <a:t>JAMA. </a:t>
            </a:r>
            <a:r>
              <a:rPr lang="en-US" sz="1900" dirty="0"/>
              <a:t>2000; 283:2701-2711</a:t>
            </a:r>
          </a:p>
          <a:p>
            <a:pPr indent="0">
              <a:buNone/>
            </a:pPr>
            <a:endParaRPr lang="en-US" dirty="0"/>
          </a:p>
        </p:txBody>
      </p:sp>
      <p:sp>
        <p:nvSpPr>
          <p:cNvPr id="11" name="Rectangle 10">
            <a:extLst>
              <a:ext uri="{FF2B5EF4-FFF2-40B4-BE49-F238E27FC236}">
                <a16:creationId xmlns:a16="http://schemas.microsoft.com/office/drawing/2014/main" id="{718CBD76-EF1F-447D-AA04-7FBBD8963B17}"/>
              </a:ext>
            </a:extLst>
          </p:cNvPr>
          <p:cNvSpPr/>
          <p:nvPr/>
        </p:nvSpPr>
        <p:spPr>
          <a:xfrm>
            <a:off x="2944017" y="699993"/>
            <a:ext cx="2832566" cy="923330"/>
          </a:xfrm>
          <a:prstGeom prst="rect">
            <a:avLst/>
          </a:prstGeom>
          <a:noFill/>
        </p:spPr>
        <p:txBody>
          <a:bodyPr wrap="square" lIns="91440" tIns="45720" rIns="91440" bIns="45720">
            <a:spAutoFit/>
          </a:bodyPr>
          <a:lstStyle/>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TextBox 11">
            <a:extLst>
              <a:ext uri="{FF2B5EF4-FFF2-40B4-BE49-F238E27FC236}">
                <a16:creationId xmlns:a16="http://schemas.microsoft.com/office/drawing/2014/main" id="{4174C076-CA7E-4141-92C5-2EFFAE2C01C8}"/>
              </a:ext>
            </a:extLst>
          </p:cNvPr>
          <p:cNvSpPr txBox="1"/>
          <p:nvPr/>
        </p:nvSpPr>
        <p:spPr>
          <a:xfrm>
            <a:off x="4572000" y="2976465"/>
            <a:ext cx="45719" cy="369332"/>
          </a:xfrm>
          <a:prstGeom prst="rect">
            <a:avLst/>
          </a:prstGeom>
          <a:noFill/>
        </p:spPr>
        <p:txBody>
          <a:bodyPr wrap="square" rtlCol="0">
            <a:spAutoFit/>
          </a:bodyPr>
          <a:lstStyle/>
          <a:p>
            <a:endParaRPr lang="en-US" dirty="0"/>
          </a:p>
        </p:txBody>
      </p:sp>
      <p:sp>
        <p:nvSpPr>
          <p:cNvPr id="13" name="Oval 12">
            <a:extLst>
              <a:ext uri="{FF2B5EF4-FFF2-40B4-BE49-F238E27FC236}">
                <a16:creationId xmlns:a16="http://schemas.microsoft.com/office/drawing/2014/main" id="{0C6417F9-C6F2-45EF-881F-72FE43CE6479}"/>
              </a:ext>
            </a:extLst>
          </p:cNvPr>
          <p:cNvSpPr/>
          <p:nvPr/>
        </p:nvSpPr>
        <p:spPr>
          <a:xfrm>
            <a:off x="3544697" y="774443"/>
            <a:ext cx="2185231" cy="147734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BENEFITS</a:t>
            </a:r>
            <a:endParaRPr lang="en-US" sz="2800" dirty="0"/>
          </a:p>
        </p:txBody>
      </p:sp>
      <p:cxnSp>
        <p:nvCxnSpPr>
          <p:cNvPr id="15" name="Straight Connector 14">
            <a:extLst>
              <a:ext uri="{FF2B5EF4-FFF2-40B4-BE49-F238E27FC236}">
                <a16:creationId xmlns:a16="http://schemas.microsoft.com/office/drawing/2014/main" id="{E9E2C282-A3D0-4537-AF6E-C6AC74416356}"/>
              </a:ext>
            </a:extLst>
          </p:cNvPr>
          <p:cNvCxnSpPr>
            <a:cxnSpLocks/>
          </p:cNvCxnSpPr>
          <p:nvPr/>
        </p:nvCxnSpPr>
        <p:spPr>
          <a:xfrm flipV="1">
            <a:off x="3560560" y="704147"/>
            <a:ext cx="2192695" cy="152586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0B809C00-CE81-455F-8AEF-9AACBD75EBF3}"/>
              </a:ext>
            </a:extLst>
          </p:cNvPr>
          <p:cNvCxnSpPr>
            <a:cxnSpLocks/>
          </p:cNvCxnSpPr>
          <p:nvPr/>
        </p:nvCxnSpPr>
        <p:spPr>
          <a:xfrm flipH="1" flipV="1">
            <a:off x="3605658" y="780759"/>
            <a:ext cx="2132669" cy="144925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26" name="Audio 25">
            <a:hlinkClick r:id="" action="ppaction://media"/>
            <a:extLst>
              <a:ext uri="{FF2B5EF4-FFF2-40B4-BE49-F238E27FC236}">
                <a16:creationId xmlns:a16="http://schemas.microsoft.com/office/drawing/2014/main" id="{56A826EF-1E24-426C-8EE4-85F662B1FD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8803993"/>
      </p:ext>
    </p:extLst>
  </p:cSld>
  <p:clrMapOvr>
    <a:masterClrMapping/>
  </p:clrMapOvr>
  <mc:AlternateContent xmlns:mc="http://schemas.openxmlformats.org/markup-compatibility/2006" xmlns:p14="http://schemas.microsoft.com/office/powerpoint/2010/main">
    <mc:Choice Requires="p14">
      <p:transition spd="slow" p14:dur="2000" advTm="48425"/>
    </mc:Choice>
    <mc:Fallback xmlns="">
      <p:transition spd="slow" advTm="4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6"/>
                </p:tgtEl>
              </p:cMediaNode>
            </p:audio>
          </p:childTnLst>
        </p:cTn>
      </p:par>
    </p:tnLst>
    <p:bldLst>
      <p:bldP spid="9" grpId="0" uiExpand="1" build="p"/>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78380"/>
            <a:ext cx="8625840" cy="997131"/>
          </a:xfrm>
        </p:spPr>
        <p:txBody>
          <a:bodyPr>
            <a:normAutofit/>
          </a:bodyPr>
          <a:lstStyle/>
          <a:p>
            <a:r>
              <a:rPr lang="en-US" sz="3200" b="1" dirty="0">
                <a:solidFill>
                  <a:srgbClr val="0070C0"/>
                </a:solidFill>
              </a:rPr>
              <a:t>Criteria for IRB Approval-</a:t>
            </a:r>
            <a:r>
              <a:rPr lang="en-US" sz="3200" b="1" dirty="0">
                <a:solidFill>
                  <a:srgbClr val="FF0000"/>
                </a:solidFill>
              </a:rPr>
              <a:t>Risk vs. Benefit </a:t>
            </a:r>
            <a:r>
              <a:rPr lang="en-US" sz="3200" b="1" dirty="0">
                <a:solidFill>
                  <a:srgbClr val="0070C0"/>
                </a:solidFill>
              </a:rPr>
              <a:t>Assessment </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152400" y="826077"/>
            <a:ext cx="8756469" cy="6061166"/>
          </a:xfrm>
        </p:spPr>
        <p:txBody>
          <a:bodyPr>
            <a:normAutofit lnSpcReduction="10000"/>
          </a:bodyPr>
          <a:lstStyle/>
          <a:p>
            <a:pPr marL="574675" indent="-347663">
              <a:lnSpc>
                <a:spcPct val="100000"/>
              </a:lnSpc>
              <a:spcBef>
                <a:spcPts val="0"/>
              </a:spcBef>
              <a:buNone/>
            </a:pPr>
            <a:r>
              <a:rPr lang="en-US" sz="2400" dirty="0"/>
              <a:t>Process:  The IRB</a:t>
            </a:r>
          </a:p>
          <a:p>
            <a:pPr marL="914400" indent="-339725">
              <a:lnSpc>
                <a:spcPct val="100000"/>
              </a:lnSpc>
              <a:spcBef>
                <a:spcPts val="0"/>
              </a:spcBef>
            </a:pPr>
            <a:r>
              <a:rPr lang="en-US" sz="2400" dirty="0"/>
              <a:t>Identifies risks associated with the research</a:t>
            </a:r>
          </a:p>
          <a:p>
            <a:pPr marL="914400" indent="-339725">
              <a:lnSpc>
                <a:spcPct val="100000"/>
              </a:lnSpc>
              <a:spcBef>
                <a:spcPts val="0"/>
              </a:spcBef>
            </a:pPr>
            <a:r>
              <a:rPr lang="en-US" sz="2400" dirty="0"/>
              <a:t>Determines if risks have been minimized to the extent possible </a:t>
            </a:r>
          </a:p>
          <a:p>
            <a:pPr marL="914400" indent="-339725">
              <a:lnSpc>
                <a:spcPct val="100000"/>
              </a:lnSpc>
              <a:spcBef>
                <a:spcPts val="0"/>
              </a:spcBef>
            </a:pPr>
            <a:r>
              <a:rPr lang="en-US" sz="2400" dirty="0"/>
              <a:t>Identifies anticipated benefits, both potential direct benefit to participants and/or possible benefits to society and science</a:t>
            </a:r>
          </a:p>
          <a:p>
            <a:pPr marL="914400" indent="-339725">
              <a:lnSpc>
                <a:spcPct val="100000"/>
              </a:lnSpc>
              <a:spcBef>
                <a:spcPts val="0"/>
              </a:spcBef>
              <a:spcAft>
                <a:spcPts val="1200"/>
              </a:spcAft>
            </a:pPr>
            <a:r>
              <a:rPr lang="en-US" sz="2400" dirty="0"/>
              <a:t>Determines if the risks are reasonable in relation to potential benefits</a:t>
            </a:r>
          </a:p>
          <a:p>
            <a:pPr marL="914400" lvl="0" indent="-687388">
              <a:lnSpc>
                <a:spcPct val="100000"/>
              </a:lnSpc>
              <a:spcBef>
                <a:spcPts val="0"/>
              </a:spcBef>
              <a:buNone/>
            </a:pPr>
            <a:r>
              <a:rPr lang="en-US" sz="2400" dirty="0">
                <a:solidFill>
                  <a:prstClr val="black"/>
                </a:solidFill>
              </a:rPr>
              <a:t>The IRB must : </a:t>
            </a:r>
          </a:p>
          <a:p>
            <a:pPr marL="914400" lvl="0" indent="-339725">
              <a:lnSpc>
                <a:spcPct val="100000"/>
              </a:lnSpc>
              <a:spcBef>
                <a:spcPts val="0"/>
              </a:spcBef>
            </a:pPr>
            <a:r>
              <a:rPr lang="en-US" sz="2400" dirty="0">
                <a:solidFill>
                  <a:prstClr val="black"/>
                </a:solidFill>
              </a:rPr>
              <a:t>Determine that the anticipated benefit, </a:t>
            </a:r>
          </a:p>
          <a:p>
            <a:pPr marL="914400" lvl="0" indent="-339725">
              <a:lnSpc>
                <a:spcPct val="100000"/>
              </a:lnSpc>
              <a:spcBef>
                <a:spcPts val="0"/>
              </a:spcBef>
              <a:buNone/>
            </a:pPr>
            <a:r>
              <a:rPr lang="en-US" sz="2400" dirty="0">
                <a:solidFill>
                  <a:prstClr val="black"/>
                </a:solidFill>
              </a:rPr>
              <a:t>	whether possible direct benefit to the </a:t>
            </a:r>
          </a:p>
          <a:p>
            <a:pPr marL="914400" lvl="0" indent="-339725">
              <a:lnSpc>
                <a:spcPct val="100000"/>
              </a:lnSpc>
              <a:spcBef>
                <a:spcPts val="0"/>
              </a:spcBef>
              <a:buNone/>
            </a:pPr>
            <a:r>
              <a:rPr lang="en-US" sz="2400" dirty="0">
                <a:solidFill>
                  <a:prstClr val="black"/>
                </a:solidFill>
              </a:rPr>
              <a:t>	participant or importance of the knowledge </a:t>
            </a:r>
          </a:p>
          <a:p>
            <a:pPr marL="914400" lvl="0" indent="-339725">
              <a:lnSpc>
                <a:spcPct val="100000"/>
              </a:lnSpc>
              <a:spcBef>
                <a:spcPts val="0"/>
              </a:spcBef>
              <a:buNone/>
            </a:pPr>
            <a:r>
              <a:rPr lang="en-US" sz="2400" dirty="0">
                <a:solidFill>
                  <a:prstClr val="black"/>
                </a:solidFill>
              </a:rPr>
              <a:t>	to be gained, justifies the identified risks</a:t>
            </a:r>
          </a:p>
          <a:p>
            <a:pPr marL="914400" lvl="0" indent="-339725">
              <a:lnSpc>
                <a:spcPct val="100000"/>
              </a:lnSpc>
              <a:spcBef>
                <a:spcPts val="0"/>
              </a:spcBef>
              <a:buNone/>
            </a:pPr>
            <a:r>
              <a:rPr lang="en-US" sz="2400" dirty="0">
                <a:solidFill>
                  <a:prstClr val="black"/>
                </a:solidFill>
              </a:rPr>
              <a:t>OR</a:t>
            </a:r>
          </a:p>
          <a:p>
            <a:pPr marL="914400" lvl="0" indent="-339725">
              <a:lnSpc>
                <a:spcPct val="100000"/>
              </a:lnSpc>
              <a:spcBef>
                <a:spcPts val="0"/>
              </a:spcBef>
            </a:pPr>
            <a:r>
              <a:rPr lang="en-US" sz="2400" dirty="0">
                <a:solidFill>
                  <a:prstClr val="black"/>
                </a:solidFill>
              </a:rPr>
              <a:t>Disapprove research if risks are determined to be unreasonable in relation to the anticipated benefit</a:t>
            </a:r>
          </a:p>
          <a:p>
            <a:pPr marL="574675" indent="-347663">
              <a:lnSpc>
                <a:spcPct val="100000"/>
              </a:lnSpc>
              <a:spcBef>
                <a:spcPts val="0"/>
              </a:spcBef>
              <a:buNone/>
            </a:pPr>
            <a:endParaRPr lang="en-US" sz="2400" dirty="0"/>
          </a:p>
        </p:txBody>
      </p:sp>
      <p:pic>
        <p:nvPicPr>
          <p:cNvPr id="2" name="Picture 1">
            <a:extLst>
              <a:ext uri="{FF2B5EF4-FFF2-40B4-BE49-F238E27FC236}">
                <a16:creationId xmlns:a16="http://schemas.microsoft.com/office/drawing/2014/main" id="{26A0B144-F3DE-460B-A66B-2A312D6CB058}"/>
              </a:ext>
            </a:extLst>
          </p:cNvPr>
          <p:cNvPicPr>
            <a:picLocks noChangeAspect="1"/>
          </p:cNvPicPr>
          <p:nvPr/>
        </p:nvPicPr>
        <p:blipFill>
          <a:blip r:embed="rId7"/>
          <a:stretch>
            <a:fillRect/>
          </a:stretch>
        </p:blipFill>
        <p:spPr>
          <a:xfrm>
            <a:off x="6603082" y="3097368"/>
            <a:ext cx="2232278" cy="2232278"/>
          </a:xfrm>
          <a:prstGeom prst="rect">
            <a:avLst/>
          </a:prstGeom>
        </p:spPr>
      </p:pic>
      <p:pic>
        <p:nvPicPr>
          <p:cNvPr id="3" name="Audio 2">
            <a:hlinkClick r:id="" action="ppaction://media"/>
            <a:extLst>
              <a:ext uri="{FF2B5EF4-FFF2-40B4-BE49-F238E27FC236}">
                <a16:creationId xmlns:a16="http://schemas.microsoft.com/office/drawing/2014/main" id="{19A3BAE8-EE61-4989-B59B-55395AC269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6230864"/>
      </p:ext>
    </p:extLst>
  </p:cSld>
  <p:clrMapOvr>
    <a:masterClrMapping/>
  </p:clrMapOvr>
  <mc:AlternateContent xmlns:mc="http://schemas.openxmlformats.org/markup-compatibility/2006" xmlns:p14="http://schemas.microsoft.com/office/powerpoint/2010/main">
    <mc:Choice Requires="p14">
      <p:transition spd="slow" p14:dur="2000" advTm="57345"/>
    </mc:Choice>
    <mc:Fallback xmlns="">
      <p:transition spd="slow" advTm="5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bldLst>
      <p:bldP spid="5" grpId="0"/>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43544"/>
            <a:ext cx="8625840" cy="997131"/>
          </a:xfrm>
        </p:spPr>
        <p:txBody>
          <a:bodyPr>
            <a:normAutofit/>
          </a:bodyPr>
          <a:lstStyle/>
          <a:p>
            <a:r>
              <a:rPr lang="en-US" sz="3200" b="1" dirty="0">
                <a:solidFill>
                  <a:srgbClr val="0070C0"/>
                </a:solidFill>
              </a:rPr>
              <a:t>Criteria: Minimize Risk and Assess </a:t>
            </a:r>
            <a:r>
              <a:rPr lang="en-US" sz="3200" b="1" dirty="0">
                <a:solidFill>
                  <a:srgbClr val="FF0000"/>
                </a:solidFill>
              </a:rPr>
              <a:t>Risk vs. Benefit</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531222" y="984075"/>
            <a:ext cx="7973015" cy="5251266"/>
          </a:xfrm>
        </p:spPr>
        <p:txBody>
          <a:bodyPr>
            <a:noAutofit/>
          </a:bodyPr>
          <a:lstStyle/>
          <a:p>
            <a:pPr marL="0" lvl="0" indent="0">
              <a:lnSpc>
                <a:spcPct val="110000"/>
              </a:lnSpc>
              <a:spcBef>
                <a:spcPts val="0"/>
              </a:spcBef>
              <a:spcAft>
                <a:spcPts val="1800"/>
              </a:spcAft>
              <a:buNone/>
            </a:pPr>
            <a:r>
              <a:rPr lang="en-US" sz="2400" dirty="0">
                <a:solidFill>
                  <a:srgbClr val="990033"/>
                </a:solidFill>
              </a:rPr>
              <a:t>IRB CONSIDERATIONS </a:t>
            </a:r>
            <a:r>
              <a:rPr lang="en-US" sz="2400" dirty="0"/>
              <a:t>at the time of</a:t>
            </a:r>
            <a:r>
              <a:rPr lang="en-US" sz="2400" dirty="0">
                <a:solidFill>
                  <a:srgbClr val="990033"/>
                </a:solidFill>
              </a:rPr>
              <a:t> </a:t>
            </a:r>
            <a:r>
              <a:rPr lang="en-US" sz="2400" b="1" dirty="0">
                <a:solidFill>
                  <a:prstClr val="black"/>
                </a:solidFill>
              </a:rPr>
              <a:t>Continuing Review </a:t>
            </a:r>
          </a:p>
          <a:p>
            <a:pPr marL="227013" indent="0">
              <a:lnSpc>
                <a:spcPct val="100000"/>
              </a:lnSpc>
              <a:spcBef>
                <a:spcPts val="0"/>
              </a:spcBef>
              <a:spcAft>
                <a:spcPts val="1200"/>
              </a:spcAft>
              <a:buNone/>
            </a:pPr>
            <a:r>
              <a:rPr lang="en-US" sz="2400" dirty="0"/>
              <a:t>With regard to these 2 specific criteria for approval, at the time of the IRB’s Continuing Review (CR) of the research: </a:t>
            </a:r>
          </a:p>
          <a:p>
            <a:pPr marL="227013" indent="0">
              <a:lnSpc>
                <a:spcPct val="100000"/>
              </a:lnSpc>
              <a:spcBef>
                <a:spcPts val="0"/>
              </a:spcBef>
              <a:spcAft>
                <a:spcPts val="1200"/>
              </a:spcAft>
              <a:buNone/>
            </a:pPr>
            <a:r>
              <a:rPr lang="en-US" sz="2400" dirty="0"/>
              <a:t>The IRB identifies any new information related to new risks or changes to previously identified risks in order to determine the following:</a:t>
            </a:r>
          </a:p>
          <a:p>
            <a:pPr marL="801688" indent="-339725">
              <a:lnSpc>
                <a:spcPct val="100000"/>
              </a:lnSpc>
              <a:spcBef>
                <a:spcPts val="0"/>
              </a:spcBef>
              <a:spcAft>
                <a:spcPts val="1200"/>
              </a:spcAft>
            </a:pPr>
            <a:r>
              <a:rPr lang="en-US" sz="2400" dirty="0"/>
              <a:t>Do risks continue to be the least possible? </a:t>
            </a:r>
          </a:p>
          <a:p>
            <a:pPr marL="801688" indent="-339725">
              <a:lnSpc>
                <a:spcPct val="100000"/>
              </a:lnSpc>
              <a:spcBef>
                <a:spcPts val="0"/>
              </a:spcBef>
              <a:spcAft>
                <a:spcPts val="1200"/>
              </a:spcAft>
            </a:pPr>
            <a:r>
              <a:rPr lang="en-US" sz="2400" dirty="0"/>
              <a:t>Do anticipated benefits (possible direct benefit to the participant or importance of the knowledge to be gained) continue to justify the risks?</a:t>
            </a:r>
          </a:p>
        </p:txBody>
      </p:sp>
      <p:pic>
        <p:nvPicPr>
          <p:cNvPr id="3" name="Audio 2">
            <a:hlinkClick r:id="" action="ppaction://media"/>
            <a:extLst>
              <a:ext uri="{FF2B5EF4-FFF2-40B4-BE49-F238E27FC236}">
                <a16:creationId xmlns:a16="http://schemas.microsoft.com/office/drawing/2014/main" id="{477ED135-DB42-492C-BE58-2C017FD75A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8717974"/>
      </p:ext>
    </p:extLst>
  </p:cSld>
  <p:clrMapOvr>
    <a:masterClrMapping/>
  </p:clrMapOvr>
  <mc:AlternateContent xmlns:mc="http://schemas.openxmlformats.org/markup-compatibility/2006" xmlns:p14="http://schemas.microsoft.com/office/powerpoint/2010/main">
    <mc:Choice Requires="p14">
      <p:transition spd="slow" p14:dur="2000" advTm="29514"/>
    </mc:Choice>
    <mc:Fallback xmlns="">
      <p:transition spd="slow" advTm="2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69665"/>
            <a:ext cx="8625840" cy="997131"/>
          </a:xfrm>
        </p:spPr>
        <p:txBody>
          <a:bodyPr>
            <a:normAutofit/>
          </a:bodyPr>
          <a:lstStyle/>
          <a:p>
            <a:r>
              <a:rPr lang="en-US" sz="3200" b="1" dirty="0">
                <a:solidFill>
                  <a:srgbClr val="0070C0"/>
                </a:solidFill>
              </a:rPr>
              <a:t>Criteria: Minimize Risk and Assess </a:t>
            </a:r>
            <a:r>
              <a:rPr lang="en-US" sz="3200" b="1" dirty="0">
                <a:solidFill>
                  <a:srgbClr val="FF0000"/>
                </a:solidFill>
              </a:rPr>
              <a:t>Risk vs. Benefit</a:t>
            </a:r>
            <a:endParaRPr lang="en-US" sz="28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505097" y="931825"/>
            <a:ext cx="7999142" cy="5617034"/>
          </a:xfrm>
        </p:spPr>
        <p:txBody>
          <a:bodyPr>
            <a:noAutofit/>
          </a:bodyPr>
          <a:lstStyle/>
          <a:p>
            <a:pPr marL="0" lvl="0" indent="0">
              <a:lnSpc>
                <a:spcPct val="110000"/>
              </a:lnSpc>
              <a:spcBef>
                <a:spcPts val="0"/>
              </a:spcBef>
              <a:spcAft>
                <a:spcPts val="1800"/>
              </a:spcAft>
              <a:buNone/>
            </a:pPr>
            <a:r>
              <a:rPr lang="en-US" sz="2400" dirty="0">
                <a:solidFill>
                  <a:srgbClr val="990033"/>
                </a:solidFill>
              </a:rPr>
              <a:t>IRB CONSIDERATIONS </a:t>
            </a:r>
            <a:r>
              <a:rPr lang="en-US" sz="2400" dirty="0">
                <a:solidFill>
                  <a:prstClr val="black"/>
                </a:solidFill>
              </a:rPr>
              <a:t>at the time of</a:t>
            </a:r>
            <a:r>
              <a:rPr lang="en-US" sz="2400" dirty="0">
                <a:solidFill>
                  <a:srgbClr val="990033"/>
                </a:solidFill>
              </a:rPr>
              <a:t> </a:t>
            </a:r>
            <a:r>
              <a:rPr lang="en-US" sz="2400" b="1" dirty="0">
                <a:solidFill>
                  <a:prstClr val="black"/>
                </a:solidFill>
              </a:rPr>
              <a:t>Continuing Review </a:t>
            </a:r>
            <a:endParaRPr lang="en-US" sz="2400" b="1" dirty="0"/>
          </a:p>
          <a:p>
            <a:pPr marL="227013" indent="0">
              <a:lnSpc>
                <a:spcPct val="100000"/>
              </a:lnSpc>
              <a:spcBef>
                <a:spcPts val="0"/>
              </a:spcBef>
              <a:spcAft>
                <a:spcPts val="1800"/>
              </a:spcAft>
              <a:buNone/>
            </a:pPr>
            <a:r>
              <a:rPr lang="en-US" sz="2400" dirty="0"/>
              <a:t>In order to conduct this assessment, the IRB reviews the following as related to the time period since the prior CR:</a:t>
            </a:r>
          </a:p>
          <a:p>
            <a:pPr marL="801688" indent="-339725">
              <a:lnSpc>
                <a:spcPct val="100000"/>
              </a:lnSpc>
              <a:spcBef>
                <a:spcPts val="0"/>
              </a:spcBef>
              <a:spcAft>
                <a:spcPts val="600"/>
              </a:spcAft>
            </a:pPr>
            <a:r>
              <a:rPr lang="en-US" sz="2400" dirty="0"/>
              <a:t>Unanticipated problem reports</a:t>
            </a:r>
          </a:p>
          <a:p>
            <a:pPr marL="801688" indent="-339725">
              <a:lnSpc>
                <a:spcPct val="100000"/>
              </a:lnSpc>
              <a:spcBef>
                <a:spcPts val="0"/>
              </a:spcBef>
              <a:spcAft>
                <a:spcPts val="600"/>
              </a:spcAft>
            </a:pPr>
            <a:r>
              <a:rPr lang="en-US" sz="2400" dirty="0"/>
              <a:t>Description of reasons for withdrawal of participants</a:t>
            </a:r>
          </a:p>
          <a:p>
            <a:pPr marL="801688" indent="-339725">
              <a:lnSpc>
                <a:spcPct val="100000"/>
              </a:lnSpc>
              <a:spcBef>
                <a:spcPts val="0"/>
              </a:spcBef>
              <a:spcAft>
                <a:spcPts val="600"/>
              </a:spcAft>
            </a:pPr>
            <a:r>
              <a:rPr lang="en-US" sz="2400" dirty="0"/>
              <a:t>Participant complaints</a:t>
            </a:r>
          </a:p>
          <a:p>
            <a:pPr marL="801688" indent="-339725">
              <a:lnSpc>
                <a:spcPct val="100000"/>
              </a:lnSpc>
              <a:spcBef>
                <a:spcPts val="0"/>
              </a:spcBef>
              <a:spcAft>
                <a:spcPts val="600"/>
              </a:spcAft>
            </a:pPr>
            <a:r>
              <a:rPr lang="en-US" sz="2400" dirty="0"/>
              <a:t>Reports from safety monitoring entities (DSMB, DSMC, independent medical monitor, etc.)</a:t>
            </a:r>
          </a:p>
          <a:p>
            <a:pPr marL="801688" indent="-339725">
              <a:lnSpc>
                <a:spcPct val="100000"/>
              </a:lnSpc>
              <a:spcBef>
                <a:spcPts val="0"/>
              </a:spcBef>
              <a:spcAft>
                <a:spcPts val="600"/>
              </a:spcAft>
            </a:pPr>
            <a:r>
              <a:rPr lang="en-US" sz="2400" dirty="0"/>
              <a:t>If study is multi-site, information provided by the sponsor </a:t>
            </a:r>
          </a:p>
          <a:p>
            <a:pPr marL="801688" indent="-339725">
              <a:lnSpc>
                <a:spcPct val="100000"/>
              </a:lnSpc>
              <a:spcBef>
                <a:spcPts val="0"/>
              </a:spcBef>
              <a:spcAft>
                <a:spcPts val="600"/>
              </a:spcAft>
            </a:pPr>
            <a:r>
              <a:rPr lang="en-US" sz="2400" dirty="0"/>
              <a:t>Any relevant new information that has become available in the literature or from other sources</a:t>
            </a:r>
          </a:p>
        </p:txBody>
      </p:sp>
      <p:pic>
        <p:nvPicPr>
          <p:cNvPr id="2" name="Audio 1">
            <a:hlinkClick r:id="" action="ppaction://media"/>
            <a:extLst>
              <a:ext uri="{FF2B5EF4-FFF2-40B4-BE49-F238E27FC236}">
                <a16:creationId xmlns:a16="http://schemas.microsoft.com/office/drawing/2014/main" id="{FC2B14E0-264A-4DB0-93CE-0BD3490BF5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3725284"/>
      </p:ext>
    </p:extLst>
  </p:cSld>
  <p:clrMapOvr>
    <a:masterClrMapping/>
  </p:clrMapOvr>
  <mc:AlternateContent xmlns:mc="http://schemas.openxmlformats.org/markup-compatibility/2006" xmlns:p14="http://schemas.microsoft.com/office/powerpoint/2010/main">
    <mc:Choice Requires="p14">
      <p:transition spd="slow" p14:dur="2000" advTm="35919"/>
    </mc:Choice>
    <mc:Fallback xmlns="">
      <p:transition spd="slow"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78380"/>
            <a:ext cx="8625840" cy="997131"/>
          </a:xfrm>
        </p:spPr>
        <p:txBody>
          <a:bodyPr>
            <a:normAutofit/>
          </a:bodyPr>
          <a:lstStyle/>
          <a:p>
            <a:pPr algn="ctr"/>
            <a:r>
              <a:rPr lang="en-US" sz="3200" b="1" dirty="0">
                <a:solidFill>
                  <a:srgbClr val="0070C0"/>
                </a:solidFill>
              </a:rPr>
              <a:t>Criteria: Minimize Risk and Assess </a:t>
            </a:r>
            <a:r>
              <a:rPr lang="en-US" sz="3200" b="1" dirty="0">
                <a:solidFill>
                  <a:srgbClr val="FF0000"/>
                </a:solidFill>
              </a:rPr>
              <a:t>Risk vs. Benefit</a:t>
            </a:r>
            <a:endParaRPr lang="en-US" sz="28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252548" y="940533"/>
            <a:ext cx="7959635" cy="4624246"/>
          </a:xfrm>
        </p:spPr>
        <p:txBody>
          <a:bodyPr>
            <a:noAutofit/>
          </a:bodyPr>
          <a:lstStyle/>
          <a:p>
            <a:pPr marL="574675" indent="-347663">
              <a:lnSpc>
                <a:spcPct val="100000"/>
              </a:lnSpc>
              <a:spcBef>
                <a:spcPts val="0"/>
              </a:spcBef>
              <a:spcAft>
                <a:spcPts val="2400"/>
              </a:spcAft>
              <a:buNone/>
            </a:pPr>
            <a:r>
              <a:rPr lang="en-US" sz="2400" dirty="0">
                <a:solidFill>
                  <a:srgbClr val="990033"/>
                </a:solidFill>
              </a:rPr>
              <a:t>IRB CONSIDERATIONS related to </a:t>
            </a:r>
            <a:r>
              <a:rPr lang="en-US" sz="2400" b="1" dirty="0"/>
              <a:t>proposed protocol modifications/amendments</a:t>
            </a:r>
          </a:p>
          <a:p>
            <a:pPr marL="461963" indent="0">
              <a:lnSpc>
                <a:spcPct val="100000"/>
              </a:lnSpc>
              <a:spcBef>
                <a:spcPts val="0"/>
              </a:spcBef>
              <a:spcAft>
                <a:spcPts val="1200"/>
              </a:spcAft>
              <a:buNone/>
            </a:pPr>
            <a:r>
              <a:rPr lang="en-US" sz="2400" dirty="0"/>
              <a:t>Does the proposed change includes new risks or results in a change to existing risks?  If so. . .</a:t>
            </a:r>
          </a:p>
          <a:p>
            <a:pPr marL="1089025" indent="-349250">
              <a:lnSpc>
                <a:spcPct val="100000"/>
              </a:lnSpc>
              <a:spcBef>
                <a:spcPts val="0"/>
              </a:spcBef>
              <a:spcAft>
                <a:spcPts val="1200"/>
              </a:spcAft>
              <a:buFont typeface="Wingdings" panose="05000000000000000000" pitchFamily="2" charset="2"/>
              <a:buChar char="Ø"/>
            </a:pPr>
            <a:r>
              <a:rPr lang="en-US" sz="2400" dirty="0"/>
              <a:t>Is the risk the least possible to achieve the research objectives?</a:t>
            </a:r>
          </a:p>
          <a:p>
            <a:pPr marL="1089025" indent="-349250">
              <a:lnSpc>
                <a:spcPct val="100000"/>
              </a:lnSpc>
              <a:spcBef>
                <a:spcPts val="0"/>
              </a:spcBef>
              <a:spcAft>
                <a:spcPts val="1200"/>
              </a:spcAft>
              <a:buFont typeface="Wingdings" panose="05000000000000000000" pitchFamily="2" charset="2"/>
              <a:buChar char="Ø"/>
            </a:pPr>
            <a:r>
              <a:rPr lang="en-US" sz="2400" dirty="0"/>
              <a:t>Do anticipated benefits (possible direct benefit to the participant or importance of the knowledge to be gained) continue to justify the risks?</a:t>
            </a:r>
          </a:p>
          <a:p>
            <a:pPr marL="804863" indent="-342900">
              <a:lnSpc>
                <a:spcPct val="100000"/>
              </a:lnSpc>
              <a:spcBef>
                <a:spcPts val="0"/>
              </a:spcBef>
              <a:spcAft>
                <a:spcPts val="1200"/>
              </a:spcAft>
              <a:buFont typeface="Wingdings" panose="05000000000000000000" pitchFamily="2" charset="2"/>
              <a:buChar char="Ø"/>
            </a:pPr>
            <a:endParaRPr lang="en-US" sz="2400" dirty="0"/>
          </a:p>
          <a:p>
            <a:pPr marL="461963" indent="0">
              <a:lnSpc>
                <a:spcPct val="100000"/>
              </a:lnSpc>
              <a:spcBef>
                <a:spcPts val="0"/>
              </a:spcBef>
              <a:buNone/>
            </a:pPr>
            <a:endParaRPr lang="en-US" sz="2400" dirty="0"/>
          </a:p>
        </p:txBody>
      </p:sp>
      <p:pic>
        <p:nvPicPr>
          <p:cNvPr id="2" name="Audio 1">
            <a:hlinkClick r:id="" action="ppaction://media"/>
            <a:extLst>
              <a:ext uri="{FF2B5EF4-FFF2-40B4-BE49-F238E27FC236}">
                <a16:creationId xmlns:a16="http://schemas.microsoft.com/office/drawing/2014/main" id="{B3F41CBE-6DF4-48D2-9A1A-2E6E0B18D0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58686931"/>
      </p:ext>
    </p:extLst>
  </p:cSld>
  <p:clrMapOvr>
    <a:masterClrMapping/>
  </p:clrMapOvr>
  <mc:AlternateContent xmlns:mc="http://schemas.openxmlformats.org/markup-compatibility/2006" xmlns:p14="http://schemas.microsoft.com/office/powerpoint/2010/main">
    <mc:Choice Requires="p14">
      <p:transition spd="slow" p14:dur="2000" advTm="31005"/>
    </mc:Choice>
    <mc:Fallback xmlns="">
      <p:transition spd="slow" advTm="3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311499" y="198900"/>
            <a:ext cx="8742066" cy="1069351"/>
          </a:xfrm>
        </p:spPr>
        <p:txBody>
          <a:bodyPr>
            <a:normAutofit/>
          </a:bodyPr>
          <a:lstStyle/>
          <a:p>
            <a:pPr algn="ctr"/>
            <a:r>
              <a:rPr lang="en-US" sz="3200" dirty="0">
                <a:solidFill>
                  <a:srgbClr val="0070C0"/>
                </a:solidFill>
              </a:rPr>
              <a:t>References and Links</a:t>
            </a:r>
          </a:p>
        </p:txBody>
      </p:sp>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4"/>
          <a:stretch>
            <a:fillRect/>
          </a:stretch>
        </p:blipFill>
        <p:spPr>
          <a:xfrm>
            <a:off x="0" y="6408822"/>
            <a:ext cx="9144000" cy="449178"/>
          </a:xfrm>
          <a:prstGeom prst="rect">
            <a:avLst/>
          </a:prstGeom>
        </p:spPr>
      </p:pic>
      <p:sp>
        <p:nvSpPr>
          <p:cNvPr id="6" name="Content Placeholder 2">
            <a:extLst>
              <a:ext uri="{FF2B5EF4-FFF2-40B4-BE49-F238E27FC236}">
                <a16:creationId xmlns:a16="http://schemas.microsoft.com/office/drawing/2014/main" id="{E04BACDC-91FE-44A4-BE34-9DBC1353B0DD}"/>
              </a:ext>
            </a:extLst>
          </p:cNvPr>
          <p:cNvSpPr>
            <a:spLocks noGrp="1"/>
          </p:cNvSpPr>
          <p:nvPr>
            <p:ph idx="1"/>
          </p:nvPr>
        </p:nvSpPr>
        <p:spPr>
          <a:xfrm>
            <a:off x="827315" y="1561964"/>
            <a:ext cx="7523584" cy="3398813"/>
          </a:xfrm>
        </p:spPr>
        <p:txBody>
          <a:bodyPr>
            <a:noAutofit/>
          </a:bodyPr>
          <a:lstStyle/>
          <a:p>
            <a:pPr marL="0" indent="0">
              <a:spcBef>
                <a:spcPts val="0"/>
              </a:spcBef>
              <a:spcAft>
                <a:spcPts val="1800"/>
              </a:spcAft>
              <a:buNone/>
            </a:pPr>
            <a:r>
              <a:rPr lang="en-US" sz="2000" dirty="0">
                <a:hlinkClick r:id="rId5"/>
              </a:rPr>
              <a:t>Belmont Report </a:t>
            </a:r>
            <a:r>
              <a:rPr lang="en-US" sz="2000" dirty="0"/>
              <a:t>(1978)</a:t>
            </a:r>
          </a:p>
          <a:p>
            <a:pPr marL="0" indent="0">
              <a:spcBef>
                <a:spcPts val="0"/>
              </a:spcBef>
              <a:spcAft>
                <a:spcPts val="1800"/>
              </a:spcAft>
              <a:buNone/>
            </a:pPr>
            <a:r>
              <a:rPr lang="en-US" sz="2000" dirty="0">
                <a:hlinkClick r:id="rId6"/>
              </a:rPr>
              <a:t>45 CFR 46 (2018 Requirements)</a:t>
            </a:r>
            <a:endParaRPr lang="en-US" sz="2000" dirty="0"/>
          </a:p>
          <a:p>
            <a:pPr marL="0" indent="0">
              <a:spcBef>
                <a:spcPts val="0"/>
              </a:spcBef>
              <a:spcAft>
                <a:spcPts val="1800"/>
              </a:spcAft>
              <a:buNone/>
            </a:pPr>
            <a:r>
              <a:rPr lang="en-US" sz="2000" dirty="0"/>
              <a:t>Emanuel E, Wendler D, Grady C. </a:t>
            </a:r>
            <a:r>
              <a:rPr lang="en-US" sz="2000" dirty="0">
                <a:hlinkClick r:id="rId7"/>
              </a:rPr>
              <a:t>What makes clinical research ethical? </a:t>
            </a:r>
            <a:r>
              <a:rPr lang="en-US" sz="2000" i="1" dirty="0"/>
              <a:t>JAMA. </a:t>
            </a:r>
            <a:r>
              <a:rPr lang="en-US" sz="2000" dirty="0"/>
              <a:t>2000; 283:2701-2711</a:t>
            </a:r>
          </a:p>
          <a:p>
            <a:pPr marL="0" indent="0">
              <a:spcBef>
                <a:spcPts val="0"/>
              </a:spcBef>
              <a:spcAft>
                <a:spcPts val="1800"/>
              </a:spcAft>
              <a:buNone/>
            </a:pPr>
            <a:endParaRPr lang="en-US" sz="2000" dirty="0"/>
          </a:p>
          <a:p>
            <a:pPr marL="0" indent="0">
              <a:spcBef>
                <a:spcPts val="0"/>
              </a:spcBef>
              <a:spcAft>
                <a:spcPts val="1800"/>
              </a:spcAft>
              <a:buNone/>
            </a:pPr>
            <a:r>
              <a:rPr lang="en-US" sz="2000" dirty="0"/>
              <a:t> </a:t>
            </a:r>
          </a:p>
        </p:txBody>
      </p:sp>
      <p:pic>
        <p:nvPicPr>
          <p:cNvPr id="4" name="Audio 3">
            <a:hlinkClick r:id="" action="ppaction://media"/>
            <a:extLst>
              <a:ext uri="{FF2B5EF4-FFF2-40B4-BE49-F238E27FC236}">
                <a16:creationId xmlns:a16="http://schemas.microsoft.com/office/drawing/2014/main" id="{B5ECDA19-A26E-4086-A111-9FAAEEB431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290780"/>
      </p:ext>
    </p:extLst>
  </p:cSld>
  <p:clrMapOvr>
    <a:masterClrMapping/>
  </p:clrMapOvr>
  <mc:AlternateContent xmlns:mc="http://schemas.openxmlformats.org/markup-compatibility/2006" xmlns:p14="http://schemas.microsoft.com/office/powerpoint/2010/main">
    <mc:Choice Requires="p14">
      <p:transition spd="slow" p14:dur="2000" advTm="4606"/>
    </mc:Choice>
    <mc:Fallback xmlns="">
      <p:transition spd="slow" advTm="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261324-C6A2-4473-9DF2-2DB4129C00BC}"/>
              </a:ext>
            </a:extLst>
          </p:cNvPr>
          <p:cNvPicPr>
            <a:picLocks noChangeAspect="1"/>
          </p:cNvPicPr>
          <p:nvPr/>
        </p:nvPicPr>
        <p:blipFill>
          <a:blip r:embed="rId5"/>
          <a:stretch>
            <a:fillRect/>
          </a:stretch>
        </p:blipFill>
        <p:spPr>
          <a:xfrm>
            <a:off x="0" y="6408822"/>
            <a:ext cx="9144000" cy="449178"/>
          </a:xfrm>
          <a:prstGeom prst="rect">
            <a:avLst/>
          </a:prstGeom>
        </p:spPr>
      </p:pic>
      <p:sp>
        <p:nvSpPr>
          <p:cNvPr id="4" name="Content Placeholder 3">
            <a:extLst>
              <a:ext uri="{FF2B5EF4-FFF2-40B4-BE49-F238E27FC236}">
                <a16:creationId xmlns:a16="http://schemas.microsoft.com/office/drawing/2014/main" id="{463C3A1C-8500-4D9E-9433-274B0E039D01}"/>
              </a:ext>
            </a:extLst>
          </p:cNvPr>
          <p:cNvSpPr>
            <a:spLocks noGrp="1"/>
          </p:cNvSpPr>
          <p:nvPr>
            <p:ph idx="1"/>
          </p:nvPr>
        </p:nvSpPr>
        <p:spPr>
          <a:xfrm>
            <a:off x="628650" y="2077552"/>
            <a:ext cx="7886700" cy="4351338"/>
          </a:xfrm>
        </p:spPr>
        <p:txBody>
          <a:bodyPr>
            <a:normAutofit/>
          </a:bodyPr>
          <a:lstStyle/>
          <a:p>
            <a:pPr marL="0" indent="0" algn="ctr">
              <a:buNone/>
            </a:pPr>
            <a:r>
              <a:rPr lang="en-US" sz="6600" b="1" dirty="0">
                <a:ln>
                  <a:solidFill>
                    <a:sysClr val="windowText" lastClr="000000"/>
                  </a:solidFill>
                </a:ln>
                <a:solidFill>
                  <a:srgbClr val="6699FF"/>
                </a:solidFill>
                <a:latin typeface="Calibri Light" panose="020F0302020204030204"/>
                <a:ea typeface="+mj-ea"/>
                <a:cs typeface="+mj-cs"/>
              </a:rPr>
              <a:t>Thank You</a:t>
            </a:r>
            <a:endParaRPr lang="en-US" sz="6600" dirty="0"/>
          </a:p>
        </p:txBody>
      </p:sp>
      <p:pic>
        <p:nvPicPr>
          <p:cNvPr id="5" name="Audio 4">
            <a:hlinkClick r:id="" action="ppaction://media"/>
            <a:extLst>
              <a:ext uri="{FF2B5EF4-FFF2-40B4-BE49-F238E27FC236}">
                <a16:creationId xmlns:a16="http://schemas.microsoft.com/office/drawing/2014/main" id="{D3B23691-F0BD-43CB-8695-E067B6C13E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52351353"/>
      </p:ext>
    </p:extLst>
  </p:cSld>
  <p:clrMapOvr>
    <a:masterClrMapping/>
  </p:clrMapOvr>
  <mc:AlternateContent xmlns:mc="http://schemas.openxmlformats.org/markup-compatibility/2006" xmlns:p14="http://schemas.microsoft.com/office/powerpoint/2010/main">
    <mc:Choice Requires="p14">
      <p:transition spd="slow" p14:dur="2000" advTm="2222"/>
    </mc:Choice>
    <mc:Fallback xmlns="">
      <p:transition spd="slow" advTm="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The Criteria for IRB Approval</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705392" y="1408330"/>
            <a:ext cx="6732365" cy="4510211"/>
          </a:xfrm>
        </p:spPr>
        <p:txBody>
          <a:bodyPr>
            <a:normAutofit lnSpcReduction="10000"/>
          </a:bodyPr>
          <a:lstStyle/>
          <a:p>
            <a:pPr marL="0" lvl="0" indent="0">
              <a:lnSpc>
                <a:spcPct val="110000"/>
              </a:lnSpc>
              <a:spcBef>
                <a:spcPts val="0"/>
              </a:spcBef>
              <a:buNone/>
            </a:pPr>
            <a:r>
              <a:rPr lang="en-US" sz="2400" dirty="0"/>
              <a:t>This presentation will review the first two criteria</a:t>
            </a:r>
          </a:p>
          <a:p>
            <a:pPr marL="0" lvl="0" indent="0">
              <a:lnSpc>
                <a:spcPct val="110000"/>
              </a:lnSpc>
              <a:spcBef>
                <a:spcPts val="0"/>
              </a:spcBef>
              <a:buNone/>
            </a:pPr>
            <a:r>
              <a:rPr lang="en-US" sz="2400" dirty="0"/>
              <a:t>for IRB approval of research and provide </a:t>
            </a:r>
          </a:p>
          <a:p>
            <a:pPr marL="0" lvl="0" indent="0">
              <a:lnSpc>
                <a:spcPct val="110000"/>
              </a:lnSpc>
              <a:spcBef>
                <a:spcPts val="0"/>
              </a:spcBef>
              <a:buNone/>
            </a:pPr>
            <a:r>
              <a:rPr lang="en-US" sz="2400" dirty="0"/>
              <a:t>questions and issues that IRB members </a:t>
            </a:r>
          </a:p>
          <a:p>
            <a:pPr marL="0" lvl="0" indent="0">
              <a:lnSpc>
                <a:spcPct val="110000"/>
              </a:lnSpc>
              <a:spcBef>
                <a:spcPts val="0"/>
              </a:spcBef>
              <a:buNone/>
            </a:pPr>
            <a:r>
              <a:rPr lang="en-US" sz="2400" dirty="0"/>
              <a:t>should consider in determining if the </a:t>
            </a:r>
          </a:p>
          <a:p>
            <a:pPr marL="0" lvl="0" indent="0">
              <a:lnSpc>
                <a:spcPct val="110000"/>
              </a:lnSpc>
              <a:spcBef>
                <a:spcPts val="0"/>
              </a:spcBef>
              <a:buNone/>
            </a:pPr>
            <a:r>
              <a:rPr lang="en-US" sz="2400" dirty="0"/>
              <a:t>protocol satisfies each specific </a:t>
            </a:r>
          </a:p>
          <a:p>
            <a:pPr marL="0" lvl="0" indent="0">
              <a:lnSpc>
                <a:spcPct val="110000"/>
              </a:lnSpc>
              <a:spcBef>
                <a:spcPts val="0"/>
              </a:spcBef>
              <a:buNone/>
            </a:pPr>
            <a:r>
              <a:rPr lang="en-US" sz="2400" dirty="0"/>
              <a:t>criterion</a:t>
            </a:r>
          </a:p>
          <a:p>
            <a:pPr marL="0" lvl="0" indent="0">
              <a:lnSpc>
                <a:spcPct val="110000"/>
              </a:lnSpc>
              <a:spcBef>
                <a:spcPts val="0"/>
              </a:spcBef>
              <a:buNone/>
            </a:pPr>
            <a:endParaRPr lang="en-US" sz="2400" dirty="0"/>
          </a:p>
          <a:p>
            <a:pPr marL="0" lvl="0" indent="0">
              <a:lnSpc>
                <a:spcPct val="110000"/>
              </a:lnSpc>
              <a:spcBef>
                <a:spcPts val="0"/>
              </a:spcBef>
              <a:buNone/>
            </a:pPr>
            <a:r>
              <a:rPr lang="en-US" sz="2400" dirty="0"/>
              <a:t>Each IRB reviewer must apply</a:t>
            </a:r>
          </a:p>
          <a:p>
            <a:pPr marL="0" lvl="0" indent="0">
              <a:lnSpc>
                <a:spcPct val="110000"/>
              </a:lnSpc>
              <a:spcBef>
                <a:spcPts val="0"/>
              </a:spcBef>
              <a:buNone/>
            </a:pPr>
            <a:r>
              <a:rPr lang="en-US" sz="2400" dirty="0"/>
              <a:t>all of the criteria for approval</a:t>
            </a:r>
          </a:p>
          <a:p>
            <a:pPr marL="0" lvl="0" indent="0">
              <a:lnSpc>
                <a:spcPct val="110000"/>
              </a:lnSpc>
              <a:spcBef>
                <a:spcPts val="0"/>
              </a:spcBef>
              <a:buNone/>
            </a:pPr>
            <a:r>
              <a:rPr lang="en-US" sz="2400" dirty="0"/>
              <a:t>regardless of the reviewer’s role </a:t>
            </a:r>
          </a:p>
          <a:p>
            <a:pPr marL="0" lvl="0" indent="0">
              <a:lnSpc>
                <a:spcPct val="110000"/>
              </a:lnSpc>
              <a:spcBef>
                <a:spcPts val="0"/>
              </a:spcBef>
              <a:buNone/>
            </a:pPr>
            <a:r>
              <a:rPr lang="en-US" sz="2400" dirty="0"/>
              <a:t>(e.g. scientist, non-scientist, affiliated,  </a:t>
            </a:r>
          </a:p>
          <a:p>
            <a:pPr marL="0" lvl="0" indent="0">
              <a:lnSpc>
                <a:spcPct val="110000"/>
              </a:lnSpc>
              <a:spcBef>
                <a:spcPts val="0"/>
              </a:spcBef>
              <a:buNone/>
            </a:pPr>
            <a:r>
              <a:rPr lang="en-US" sz="2400" dirty="0"/>
              <a:t>non-affiliated)</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9" name="Picture 14" descr="MCj02328670000[1]">
            <a:extLst>
              <a:ext uri="{FF2B5EF4-FFF2-40B4-BE49-F238E27FC236}">
                <a16:creationId xmlns:a16="http://schemas.microsoft.com/office/drawing/2014/main" id="{0761B309-C159-4826-A58F-5086B0682D68}"/>
              </a:ext>
            </a:extLst>
          </p:cNvPr>
          <p:cNvPicPr>
            <a:picLocks noChangeAspect="1" noChangeArrowheads="1"/>
          </p:cNvPicPr>
          <p:nvPr/>
        </p:nvPicPr>
        <p:blipFill>
          <a:blip r:embed="rId6">
            <a:lum bright="28000" contrast="-22000"/>
          </a:blip>
          <a:srcRect/>
          <a:stretch>
            <a:fillRect/>
          </a:stretch>
        </p:blipFill>
        <p:spPr bwMode="auto">
          <a:xfrm>
            <a:off x="4811717" y="2577302"/>
            <a:ext cx="4464399" cy="2887786"/>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0" name="TextBox 9">
            <a:extLst>
              <a:ext uri="{FF2B5EF4-FFF2-40B4-BE49-F238E27FC236}">
                <a16:creationId xmlns:a16="http://schemas.microsoft.com/office/drawing/2014/main" id="{96B02D80-6FAB-482B-87E7-32879D283DC1}"/>
              </a:ext>
            </a:extLst>
          </p:cNvPr>
          <p:cNvSpPr txBox="1"/>
          <p:nvPr/>
        </p:nvSpPr>
        <p:spPr>
          <a:xfrm>
            <a:off x="5358856" y="4789715"/>
            <a:ext cx="1773272" cy="461665"/>
          </a:xfrm>
          <a:prstGeom prst="rect">
            <a:avLst/>
          </a:prstGeom>
          <a:noFill/>
        </p:spPr>
        <p:txBody>
          <a:bodyPr wrap="square" rtlCol="0">
            <a:spAutoFit/>
          </a:bodyPr>
          <a:lstStyle/>
          <a:p>
            <a:r>
              <a:rPr lang="en-US" sz="2400" b="1" dirty="0">
                <a:solidFill>
                  <a:srgbClr val="FF0000"/>
                </a:solidFill>
              </a:rPr>
              <a:t>Autonomy</a:t>
            </a:r>
          </a:p>
        </p:txBody>
      </p:sp>
      <p:sp>
        <p:nvSpPr>
          <p:cNvPr id="11" name="TextBox 10">
            <a:extLst>
              <a:ext uri="{FF2B5EF4-FFF2-40B4-BE49-F238E27FC236}">
                <a16:creationId xmlns:a16="http://schemas.microsoft.com/office/drawing/2014/main" id="{CC2F8D5B-D86E-4AFA-9F25-3279A150CD79}"/>
              </a:ext>
            </a:extLst>
          </p:cNvPr>
          <p:cNvSpPr txBox="1"/>
          <p:nvPr/>
        </p:nvSpPr>
        <p:spPr>
          <a:xfrm>
            <a:off x="6269500" y="4390530"/>
            <a:ext cx="1532517" cy="461665"/>
          </a:xfrm>
          <a:prstGeom prst="rect">
            <a:avLst/>
          </a:prstGeom>
          <a:noFill/>
        </p:spPr>
        <p:txBody>
          <a:bodyPr wrap="square" rtlCol="0">
            <a:spAutoFit/>
          </a:bodyPr>
          <a:lstStyle/>
          <a:p>
            <a:r>
              <a:rPr lang="en-US" sz="2400" b="1" dirty="0">
                <a:solidFill>
                  <a:srgbClr val="FF0000"/>
                </a:solidFill>
              </a:rPr>
              <a:t>Justice</a:t>
            </a:r>
          </a:p>
        </p:txBody>
      </p:sp>
      <p:sp>
        <p:nvSpPr>
          <p:cNvPr id="12" name="TextBox 11">
            <a:extLst>
              <a:ext uri="{FF2B5EF4-FFF2-40B4-BE49-F238E27FC236}">
                <a16:creationId xmlns:a16="http://schemas.microsoft.com/office/drawing/2014/main" id="{F663EF2D-E22A-42D3-B28D-FB2F6D917907}"/>
              </a:ext>
            </a:extLst>
          </p:cNvPr>
          <p:cNvSpPr txBox="1"/>
          <p:nvPr/>
        </p:nvSpPr>
        <p:spPr>
          <a:xfrm>
            <a:off x="7271656" y="4873507"/>
            <a:ext cx="1897837" cy="461665"/>
          </a:xfrm>
          <a:prstGeom prst="rect">
            <a:avLst/>
          </a:prstGeom>
          <a:noFill/>
        </p:spPr>
        <p:txBody>
          <a:bodyPr wrap="square" rtlCol="0">
            <a:spAutoFit/>
          </a:bodyPr>
          <a:lstStyle/>
          <a:p>
            <a:r>
              <a:rPr lang="en-US" sz="2400" b="1" dirty="0">
                <a:solidFill>
                  <a:srgbClr val="FF0000"/>
                </a:solidFill>
              </a:rPr>
              <a:t> Beneficence</a:t>
            </a:r>
          </a:p>
        </p:txBody>
      </p:sp>
      <p:sp>
        <p:nvSpPr>
          <p:cNvPr id="4" name="TextBox 3">
            <a:extLst>
              <a:ext uri="{FF2B5EF4-FFF2-40B4-BE49-F238E27FC236}">
                <a16:creationId xmlns:a16="http://schemas.microsoft.com/office/drawing/2014/main" id="{BFFD9B59-4A95-4A74-ADE2-5445B62249DB}"/>
              </a:ext>
            </a:extLst>
          </p:cNvPr>
          <p:cNvSpPr txBox="1"/>
          <p:nvPr/>
        </p:nvSpPr>
        <p:spPr>
          <a:xfrm>
            <a:off x="6104709" y="2873830"/>
            <a:ext cx="1773273" cy="461665"/>
          </a:xfrm>
          <a:prstGeom prst="rect">
            <a:avLst/>
          </a:prstGeom>
          <a:noFill/>
        </p:spPr>
        <p:txBody>
          <a:bodyPr wrap="square" rtlCol="0">
            <a:spAutoFit/>
          </a:bodyPr>
          <a:lstStyle/>
          <a:p>
            <a:r>
              <a:rPr lang="en-US" sz="2400" b="1" dirty="0">
                <a:solidFill>
                  <a:srgbClr val="033DBD"/>
                </a:solidFill>
              </a:rPr>
              <a:t>Belmont</a:t>
            </a:r>
          </a:p>
        </p:txBody>
      </p:sp>
      <p:pic>
        <p:nvPicPr>
          <p:cNvPr id="7" name="Audio 6">
            <a:hlinkClick r:id="" action="ppaction://media"/>
            <a:extLst>
              <a:ext uri="{FF2B5EF4-FFF2-40B4-BE49-F238E27FC236}">
                <a16:creationId xmlns:a16="http://schemas.microsoft.com/office/drawing/2014/main" id="{49EE549E-3EAC-4549-8091-AFA67E0D98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1425850"/>
      </p:ext>
    </p:extLst>
  </p:cSld>
  <p:clrMapOvr>
    <a:masterClrMapping/>
  </p:clrMapOvr>
  <mc:AlternateContent xmlns:mc="http://schemas.openxmlformats.org/markup-compatibility/2006" xmlns:p14="http://schemas.microsoft.com/office/powerpoint/2010/main">
    <mc:Choice Requires="p14">
      <p:transition spd="slow" p14:dur="2000" advTm="30074"/>
    </mc:Choice>
    <mc:Fallback xmlns="">
      <p:transition spd="slow" advTm="3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3" grpId="0" uiExpand="1" build="p"/>
      <p:bldP spid="10" grpId="0"/>
      <p:bldP spid="11" grpId="0"/>
      <p:bldP spid="1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60961"/>
            <a:ext cx="7886700" cy="1340966"/>
          </a:xfrm>
        </p:spPr>
        <p:txBody>
          <a:bodyPr>
            <a:normAutofit/>
          </a:bodyPr>
          <a:lstStyle/>
          <a:p>
            <a:pPr algn="ctr"/>
            <a:r>
              <a:rPr lang="en-US" sz="3600" b="1" dirty="0">
                <a:solidFill>
                  <a:srgbClr val="0070C0"/>
                </a:solidFill>
              </a:rPr>
              <a:t>The Criteria for IRB Approval</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349624" y="975360"/>
            <a:ext cx="7886700" cy="5422843"/>
          </a:xfrm>
        </p:spPr>
        <p:txBody>
          <a:bodyPr>
            <a:normAutofit fontScale="92500" lnSpcReduction="10000"/>
          </a:bodyPr>
          <a:lstStyle/>
          <a:p>
            <a:pPr marL="0" lvl="0" indent="0">
              <a:lnSpc>
                <a:spcPct val="110000"/>
              </a:lnSpc>
              <a:spcBef>
                <a:spcPts val="0"/>
              </a:spcBef>
              <a:spcAft>
                <a:spcPts val="1800"/>
              </a:spcAft>
              <a:buNone/>
            </a:pPr>
            <a:r>
              <a:rPr lang="en-US" sz="2600" b="1" dirty="0"/>
              <a:t>“Risks to subjects are minimized</a:t>
            </a:r>
          </a:p>
          <a:p>
            <a:pPr marL="512763" indent="-341313">
              <a:spcBef>
                <a:spcPts val="0"/>
              </a:spcBef>
              <a:spcAft>
                <a:spcPts val="600"/>
              </a:spcAft>
            </a:pPr>
            <a:r>
              <a:rPr lang="en-US" sz="2600" dirty="0">
                <a:solidFill>
                  <a:srgbClr val="000000"/>
                </a:solidFill>
              </a:rPr>
              <a:t>By using procedures that are consistent with sound research design and that do not unnecessarily expose subjects to risk, </a:t>
            </a:r>
          </a:p>
          <a:p>
            <a:pPr marL="171450" indent="0">
              <a:spcBef>
                <a:spcPts val="0"/>
              </a:spcBef>
              <a:spcAft>
                <a:spcPts val="600"/>
              </a:spcAft>
              <a:buNone/>
            </a:pPr>
            <a:r>
              <a:rPr lang="en-US" sz="2600" dirty="0">
                <a:solidFill>
                  <a:srgbClr val="000000"/>
                </a:solidFill>
              </a:rPr>
              <a:t>and</a:t>
            </a:r>
          </a:p>
          <a:p>
            <a:pPr marL="512763" indent="-341313">
              <a:spcBef>
                <a:spcPts val="0"/>
              </a:spcBef>
              <a:spcAft>
                <a:spcPts val="1200"/>
              </a:spcAft>
            </a:pPr>
            <a:r>
              <a:rPr lang="en-US" sz="2600" dirty="0">
                <a:solidFill>
                  <a:srgbClr val="000000"/>
                </a:solidFill>
              </a:rPr>
              <a:t>Whenever appropriate, by using procedures already being performed on the subjects for diagnostic or treatment purposes”*</a:t>
            </a:r>
          </a:p>
          <a:p>
            <a:pPr marL="171450" indent="-171450">
              <a:spcBef>
                <a:spcPts val="0"/>
              </a:spcBef>
              <a:buNone/>
            </a:pPr>
            <a:r>
              <a:rPr lang="en-US" sz="2600" dirty="0">
                <a:solidFill>
                  <a:srgbClr val="000000"/>
                </a:solidFill>
              </a:rPr>
              <a:t>The Belmont principle that informs </a:t>
            </a:r>
          </a:p>
          <a:p>
            <a:pPr marL="171450" indent="-171450">
              <a:spcBef>
                <a:spcPts val="0"/>
              </a:spcBef>
              <a:buNone/>
            </a:pPr>
            <a:r>
              <a:rPr lang="en-US" sz="2600" dirty="0">
                <a:solidFill>
                  <a:srgbClr val="000000"/>
                </a:solidFill>
              </a:rPr>
              <a:t>this criterion is </a:t>
            </a:r>
            <a:r>
              <a:rPr lang="en-US" sz="2600" b="1" dirty="0">
                <a:solidFill>
                  <a:srgbClr val="000000"/>
                </a:solidFill>
              </a:rPr>
              <a:t>beneficence </a:t>
            </a:r>
          </a:p>
          <a:p>
            <a:pPr marL="171450" indent="-171450">
              <a:spcBef>
                <a:spcPts val="0"/>
              </a:spcBef>
              <a:buNone/>
            </a:pPr>
            <a:r>
              <a:rPr lang="en-US" sz="2600" dirty="0">
                <a:solidFill>
                  <a:srgbClr val="000000"/>
                </a:solidFill>
              </a:rPr>
              <a:t>and is based on the idea that</a:t>
            </a:r>
          </a:p>
          <a:p>
            <a:pPr marL="171450" indent="-171450">
              <a:spcBef>
                <a:spcPts val="0"/>
              </a:spcBef>
              <a:buNone/>
            </a:pPr>
            <a:r>
              <a:rPr lang="en-US" sz="2600" dirty="0">
                <a:solidFill>
                  <a:srgbClr val="000000"/>
                </a:solidFill>
              </a:rPr>
              <a:t>research should attempt to </a:t>
            </a:r>
          </a:p>
          <a:p>
            <a:pPr marL="171450" indent="-171450">
              <a:spcBef>
                <a:spcPts val="0"/>
              </a:spcBef>
              <a:buNone/>
            </a:pPr>
            <a:r>
              <a:rPr lang="en-US" sz="2600" dirty="0">
                <a:solidFill>
                  <a:srgbClr val="000000"/>
                </a:solidFill>
              </a:rPr>
              <a:t>avoid harming participants and </a:t>
            </a:r>
          </a:p>
          <a:p>
            <a:pPr marL="171450" indent="-171450">
              <a:spcBef>
                <a:spcPts val="0"/>
              </a:spcBef>
              <a:buNone/>
            </a:pPr>
            <a:r>
              <a:rPr lang="en-US" sz="2600" dirty="0">
                <a:solidFill>
                  <a:srgbClr val="000000"/>
                </a:solidFill>
              </a:rPr>
              <a:t>minimize any possible harms</a:t>
            </a:r>
          </a:p>
          <a:p>
            <a:pPr marL="171450" indent="-171450">
              <a:spcBef>
                <a:spcPts val="0"/>
              </a:spcBef>
              <a:buNone/>
            </a:pPr>
            <a:endParaRPr lang="en-US" sz="2400" dirty="0">
              <a:solidFill>
                <a:srgbClr val="000000"/>
              </a:solidFill>
              <a:latin typeface="Open Sans"/>
            </a:endParaRPr>
          </a:p>
          <a:p>
            <a:pPr marL="171450" indent="-171450">
              <a:spcBef>
                <a:spcPts val="0"/>
              </a:spcBef>
              <a:buNone/>
            </a:pPr>
            <a:r>
              <a:rPr lang="en-US" sz="1400" dirty="0">
                <a:solidFill>
                  <a:srgbClr val="000000"/>
                </a:solidFill>
                <a:latin typeface="Open Sans"/>
              </a:rPr>
              <a:t>*45CFR46.111(a)(1)</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9" name="Picture 14" descr="MCj02328670000[1]">
            <a:extLst>
              <a:ext uri="{FF2B5EF4-FFF2-40B4-BE49-F238E27FC236}">
                <a16:creationId xmlns:a16="http://schemas.microsoft.com/office/drawing/2014/main" id="{0761B309-C159-4826-A58F-5086B0682D68}"/>
              </a:ext>
            </a:extLst>
          </p:cNvPr>
          <p:cNvPicPr>
            <a:picLocks noChangeAspect="1" noChangeArrowheads="1"/>
          </p:cNvPicPr>
          <p:nvPr/>
        </p:nvPicPr>
        <p:blipFill>
          <a:blip r:embed="rId6">
            <a:lum bright="28000" contrast="-22000"/>
          </a:blip>
          <a:srcRect/>
          <a:stretch>
            <a:fillRect/>
          </a:stretch>
        </p:blipFill>
        <p:spPr bwMode="auto">
          <a:xfrm>
            <a:off x="4763589" y="3538473"/>
            <a:ext cx="4380411" cy="2907564"/>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2" name="TextBox 11">
            <a:extLst>
              <a:ext uri="{FF2B5EF4-FFF2-40B4-BE49-F238E27FC236}">
                <a16:creationId xmlns:a16="http://schemas.microsoft.com/office/drawing/2014/main" id="{F663EF2D-E22A-42D3-B28D-FB2F6D917907}"/>
              </a:ext>
            </a:extLst>
          </p:cNvPr>
          <p:cNvSpPr txBox="1"/>
          <p:nvPr/>
        </p:nvSpPr>
        <p:spPr>
          <a:xfrm>
            <a:off x="6949440" y="5763517"/>
            <a:ext cx="2019755" cy="461665"/>
          </a:xfrm>
          <a:prstGeom prst="rect">
            <a:avLst/>
          </a:prstGeom>
          <a:noFill/>
        </p:spPr>
        <p:txBody>
          <a:bodyPr wrap="square" rtlCol="0">
            <a:spAutoFit/>
          </a:bodyPr>
          <a:lstStyle/>
          <a:p>
            <a:r>
              <a:rPr lang="en-US" sz="2400" b="1" dirty="0">
                <a:solidFill>
                  <a:srgbClr val="FF0000"/>
                </a:solidFill>
              </a:rPr>
              <a:t> Beneficence</a:t>
            </a:r>
          </a:p>
        </p:txBody>
      </p:sp>
      <p:sp>
        <p:nvSpPr>
          <p:cNvPr id="4" name="TextBox 3">
            <a:extLst>
              <a:ext uri="{FF2B5EF4-FFF2-40B4-BE49-F238E27FC236}">
                <a16:creationId xmlns:a16="http://schemas.microsoft.com/office/drawing/2014/main" id="{BFFD9B59-4A95-4A74-ADE2-5445B62249DB}"/>
              </a:ext>
            </a:extLst>
          </p:cNvPr>
          <p:cNvSpPr txBox="1"/>
          <p:nvPr/>
        </p:nvSpPr>
        <p:spPr>
          <a:xfrm>
            <a:off x="5972191" y="3734080"/>
            <a:ext cx="1442780" cy="461665"/>
          </a:xfrm>
          <a:prstGeom prst="rect">
            <a:avLst/>
          </a:prstGeom>
          <a:noFill/>
        </p:spPr>
        <p:txBody>
          <a:bodyPr wrap="square" rtlCol="0">
            <a:spAutoFit/>
          </a:bodyPr>
          <a:lstStyle/>
          <a:p>
            <a:r>
              <a:rPr lang="en-US" sz="2400" b="1" dirty="0">
                <a:solidFill>
                  <a:srgbClr val="033DBD"/>
                </a:solidFill>
              </a:rPr>
              <a:t>Belmont</a:t>
            </a:r>
          </a:p>
        </p:txBody>
      </p:sp>
      <p:pic>
        <p:nvPicPr>
          <p:cNvPr id="5" name="Audio 4">
            <a:hlinkClick r:id="" action="ppaction://media"/>
            <a:extLst>
              <a:ext uri="{FF2B5EF4-FFF2-40B4-BE49-F238E27FC236}">
                <a16:creationId xmlns:a16="http://schemas.microsoft.com/office/drawing/2014/main" id="{65A6B431-05F4-410B-9505-84F8833FAB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6866426"/>
      </p:ext>
    </p:extLst>
  </p:cSld>
  <p:clrMapOvr>
    <a:masterClrMapping/>
  </p:clrMapOvr>
  <mc:AlternateContent xmlns:mc="http://schemas.openxmlformats.org/markup-compatibility/2006" xmlns:p14="http://schemas.microsoft.com/office/powerpoint/2010/main">
    <mc:Choice Requires="p14">
      <p:transition spd="slow" p14:dur="2000" advTm="35712"/>
    </mc:Choice>
    <mc:Fallback xmlns="">
      <p:transition spd="slow" advTm="3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3" grpId="0" uiExpand="1" build="p"/>
      <p:bldP spid="1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0F7A16-8C4A-4822-A657-D7086C77022D}"/>
              </a:ext>
            </a:extLst>
          </p:cNvPr>
          <p:cNvPicPr>
            <a:picLocks noChangeAspect="1"/>
          </p:cNvPicPr>
          <p:nvPr/>
        </p:nvPicPr>
        <p:blipFill>
          <a:blip r:embed="rId6"/>
          <a:stretch>
            <a:fillRect/>
          </a:stretch>
        </p:blipFill>
        <p:spPr>
          <a:xfrm>
            <a:off x="0" y="6392102"/>
            <a:ext cx="9144000" cy="465898"/>
          </a:xfrm>
          <a:prstGeom prst="rect">
            <a:avLst/>
          </a:prstGeom>
        </p:spPr>
      </p:pic>
      <p:sp>
        <p:nvSpPr>
          <p:cNvPr id="5" name="Title 4">
            <a:extLst>
              <a:ext uri="{FF2B5EF4-FFF2-40B4-BE49-F238E27FC236}">
                <a16:creationId xmlns:a16="http://schemas.microsoft.com/office/drawing/2014/main" id="{28D305A7-177B-41B2-8E6D-EA23137550F4}"/>
              </a:ext>
            </a:extLst>
          </p:cNvPr>
          <p:cNvSpPr>
            <a:spLocks noGrp="1"/>
          </p:cNvSpPr>
          <p:nvPr>
            <p:ph type="title"/>
          </p:nvPr>
        </p:nvSpPr>
        <p:spPr>
          <a:xfrm>
            <a:off x="365760" y="-305437"/>
            <a:ext cx="8551814" cy="1325563"/>
          </a:xfrm>
        </p:spPr>
        <p:txBody>
          <a:bodyPr>
            <a:normAutofit/>
          </a:bodyPr>
          <a:lstStyle/>
          <a:p>
            <a:pPr algn="ctr"/>
            <a:r>
              <a:rPr lang="en-US" sz="3200" b="1" dirty="0">
                <a:solidFill>
                  <a:srgbClr val="0070C0"/>
                </a:solidFill>
              </a:rPr>
              <a:t>Criteria for IRB Approval-Minimize Risk</a:t>
            </a:r>
            <a:endParaRPr lang="en-US" sz="3200" b="1" dirty="0"/>
          </a:p>
        </p:txBody>
      </p:sp>
      <p:sp>
        <p:nvSpPr>
          <p:cNvPr id="9" name="Content Placeholder 8">
            <a:extLst>
              <a:ext uri="{FF2B5EF4-FFF2-40B4-BE49-F238E27FC236}">
                <a16:creationId xmlns:a16="http://schemas.microsoft.com/office/drawing/2014/main" id="{E30FBC74-BE5E-4052-9C63-9CAB9D2D4404}"/>
              </a:ext>
            </a:extLst>
          </p:cNvPr>
          <p:cNvSpPr>
            <a:spLocks noGrp="1"/>
          </p:cNvSpPr>
          <p:nvPr>
            <p:ph idx="1"/>
          </p:nvPr>
        </p:nvSpPr>
        <p:spPr>
          <a:xfrm>
            <a:off x="365761" y="745831"/>
            <a:ext cx="8412480" cy="5730250"/>
          </a:xfrm>
        </p:spPr>
        <p:txBody>
          <a:bodyPr>
            <a:normAutofit/>
          </a:bodyPr>
          <a:lstStyle/>
          <a:p>
            <a:pPr indent="0">
              <a:spcBef>
                <a:spcPts val="0"/>
              </a:spcBef>
              <a:spcAft>
                <a:spcPts val="1200"/>
              </a:spcAft>
              <a:buNone/>
            </a:pPr>
            <a:r>
              <a:rPr lang="en-US" sz="2400" dirty="0"/>
              <a:t>Assessing level of risk means considering BOTH:</a:t>
            </a:r>
          </a:p>
          <a:p>
            <a:pPr marL="801688" indent="-339725">
              <a:spcBef>
                <a:spcPts val="0"/>
              </a:spcBef>
              <a:spcAft>
                <a:spcPts val="600"/>
              </a:spcAft>
            </a:pPr>
            <a:r>
              <a:rPr lang="en-US" sz="2400" dirty="0">
                <a:solidFill>
                  <a:srgbClr val="7030A0"/>
                </a:solidFill>
              </a:rPr>
              <a:t>Magnitude</a:t>
            </a:r>
            <a:r>
              <a:rPr lang="en-US" sz="2400" dirty="0"/>
              <a:t> of harm</a:t>
            </a:r>
          </a:p>
          <a:p>
            <a:pPr marL="801688" indent="-339725">
              <a:spcBef>
                <a:spcPts val="0"/>
              </a:spcBef>
              <a:spcAft>
                <a:spcPts val="1200"/>
              </a:spcAft>
            </a:pPr>
            <a:r>
              <a:rPr lang="en-US" sz="2400" dirty="0">
                <a:solidFill>
                  <a:srgbClr val="7030A0"/>
                </a:solidFill>
              </a:rPr>
              <a:t>Probability </a:t>
            </a:r>
            <a:r>
              <a:rPr lang="en-US" sz="2400" dirty="0"/>
              <a:t>of harm</a:t>
            </a:r>
          </a:p>
          <a:p>
            <a:pPr marL="461963" indent="0">
              <a:spcBef>
                <a:spcPts val="0"/>
              </a:spcBef>
              <a:buNone/>
            </a:pPr>
            <a:r>
              <a:rPr lang="en-US" sz="2400" dirty="0"/>
              <a:t>The IRB determines whether the probability and magnitude of each risk is the least possible for addressing the research aims</a:t>
            </a:r>
          </a:p>
        </p:txBody>
      </p:sp>
      <p:cxnSp>
        <p:nvCxnSpPr>
          <p:cNvPr id="3" name="Straight Arrow Connector 2">
            <a:extLst>
              <a:ext uri="{FF2B5EF4-FFF2-40B4-BE49-F238E27FC236}">
                <a16:creationId xmlns:a16="http://schemas.microsoft.com/office/drawing/2014/main" id="{14561015-A047-4F02-81D9-52EF1009FB2A}"/>
              </a:ext>
            </a:extLst>
          </p:cNvPr>
          <p:cNvCxnSpPr>
            <a:cxnSpLocks/>
          </p:cNvCxnSpPr>
          <p:nvPr/>
        </p:nvCxnSpPr>
        <p:spPr>
          <a:xfrm>
            <a:off x="2124891" y="5860875"/>
            <a:ext cx="3458470" cy="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70DB269-A530-4AC2-8D9E-7B9BEFD23B51}"/>
              </a:ext>
            </a:extLst>
          </p:cNvPr>
          <p:cNvCxnSpPr>
            <a:cxnSpLocks/>
          </p:cNvCxnSpPr>
          <p:nvPr/>
        </p:nvCxnSpPr>
        <p:spPr>
          <a:xfrm flipV="1">
            <a:off x="2124890" y="3228392"/>
            <a:ext cx="0" cy="2632484"/>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C4002F1-F933-48B6-852C-37A93C51D638}"/>
              </a:ext>
            </a:extLst>
          </p:cNvPr>
          <p:cNvSpPr txBox="1"/>
          <p:nvPr/>
        </p:nvSpPr>
        <p:spPr>
          <a:xfrm rot="16200000">
            <a:off x="317852" y="4417313"/>
            <a:ext cx="2965257" cy="424732"/>
          </a:xfrm>
          <a:prstGeom prst="rect">
            <a:avLst/>
          </a:prstGeom>
          <a:noFill/>
        </p:spPr>
        <p:txBody>
          <a:bodyPr wrap="square" rtlCol="0">
            <a:spAutoFit/>
          </a:bodyPr>
          <a:lstStyle/>
          <a:p>
            <a:pPr marL="228600" lvl="0" defTabSz="914400">
              <a:lnSpc>
                <a:spcPct val="90000"/>
              </a:lnSpc>
            </a:pPr>
            <a:r>
              <a:rPr lang="en-US" sz="2400" b="1" dirty="0">
                <a:solidFill>
                  <a:srgbClr val="7030A0"/>
                </a:solidFill>
              </a:rPr>
              <a:t>Magnitude</a:t>
            </a:r>
            <a:r>
              <a:rPr lang="en-US" sz="2400" dirty="0">
                <a:solidFill>
                  <a:prstClr val="black"/>
                </a:solidFill>
              </a:rPr>
              <a:t> of harm</a:t>
            </a:r>
          </a:p>
        </p:txBody>
      </p:sp>
      <p:sp>
        <p:nvSpPr>
          <p:cNvPr id="16" name="TextBox 15">
            <a:extLst>
              <a:ext uri="{FF2B5EF4-FFF2-40B4-BE49-F238E27FC236}">
                <a16:creationId xmlns:a16="http://schemas.microsoft.com/office/drawing/2014/main" id="{367F3376-D162-4721-AD38-4E788C909728}"/>
              </a:ext>
            </a:extLst>
          </p:cNvPr>
          <p:cNvSpPr txBox="1"/>
          <p:nvPr/>
        </p:nvSpPr>
        <p:spPr>
          <a:xfrm>
            <a:off x="2368723" y="5901132"/>
            <a:ext cx="2856395" cy="424732"/>
          </a:xfrm>
          <a:prstGeom prst="rect">
            <a:avLst/>
          </a:prstGeom>
          <a:noFill/>
        </p:spPr>
        <p:txBody>
          <a:bodyPr wrap="square" rtlCol="0">
            <a:spAutoFit/>
          </a:bodyPr>
          <a:lstStyle/>
          <a:p>
            <a:pPr marL="228600" lvl="0" defTabSz="914400">
              <a:lnSpc>
                <a:spcPct val="90000"/>
              </a:lnSpc>
            </a:pPr>
            <a:r>
              <a:rPr lang="en-US" sz="2400" b="1" dirty="0">
                <a:solidFill>
                  <a:srgbClr val="7030A0"/>
                </a:solidFill>
              </a:rPr>
              <a:t>Probability</a:t>
            </a:r>
            <a:r>
              <a:rPr lang="en-US" sz="2400" dirty="0">
                <a:solidFill>
                  <a:prstClr val="black"/>
                </a:solidFill>
              </a:rPr>
              <a:t> of harm</a:t>
            </a:r>
          </a:p>
        </p:txBody>
      </p:sp>
      <p:cxnSp>
        <p:nvCxnSpPr>
          <p:cNvPr id="21" name="Straight Arrow Connector 20">
            <a:extLst>
              <a:ext uri="{FF2B5EF4-FFF2-40B4-BE49-F238E27FC236}">
                <a16:creationId xmlns:a16="http://schemas.microsoft.com/office/drawing/2014/main" id="{A0B3642A-D306-466B-B1BE-6CC0FBF5B420}"/>
              </a:ext>
            </a:extLst>
          </p:cNvPr>
          <p:cNvCxnSpPr>
            <a:cxnSpLocks/>
          </p:cNvCxnSpPr>
          <p:nvPr/>
        </p:nvCxnSpPr>
        <p:spPr>
          <a:xfrm flipV="1">
            <a:off x="2124890" y="3429000"/>
            <a:ext cx="2856395" cy="2431875"/>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393BB7D-E2B7-4CE8-A43E-2E9D238B817F}"/>
              </a:ext>
            </a:extLst>
          </p:cNvPr>
          <p:cNvSpPr txBox="1"/>
          <p:nvPr/>
        </p:nvSpPr>
        <p:spPr>
          <a:xfrm rot="19154107">
            <a:off x="2918411" y="4081892"/>
            <a:ext cx="1326394" cy="523220"/>
          </a:xfrm>
          <a:prstGeom prst="rect">
            <a:avLst/>
          </a:prstGeom>
          <a:noFill/>
        </p:spPr>
        <p:txBody>
          <a:bodyPr wrap="square" rtlCol="0">
            <a:spAutoFit/>
          </a:bodyPr>
          <a:lstStyle/>
          <a:p>
            <a:r>
              <a:rPr lang="en-US" sz="2800" b="1" dirty="0">
                <a:solidFill>
                  <a:srgbClr val="FF0000"/>
                </a:solidFill>
              </a:rPr>
              <a:t>   RISK</a:t>
            </a:r>
          </a:p>
        </p:txBody>
      </p:sp>
      <p:pic>
        <p:nvPicPr>
          <p:cNvPr id="7" name="Audio 6">
            <a:hlinkClick r:id="" action="ppaction://media"/>
            <a:extLst>
              <a:ext uri="{FF2B5EF4-FFF2-40B4-BE49-F238E27FC236}">
                <a16:creationId xmlns:a16="http://schemas.microsoft.com/office/drawing/2014/main" id="{39C1EFE9-EE36-4DFC-B3C9-490FA2A132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40948864"/>
      </p:ext>
    </p:extLst>
  </p:cSld>
  <p:clrMapOvr>
    <a:masterClrMapping/>
  </p:clrMapOvr>
  <mc:AlternateContent xmlns:mc="http://schemas.openxmlformats.org/markup-compatibility/2006" xmlns:p14="http://schemas.microsoft.com/office/powerpoint/2010/main">
    <mc:Choice Requires="p14">
      <p:transition spd="slow" p14:dur="2000" advTm="24915"/>
    </mc:Choice>
    <mc:Fallback xmlns="">
      <p:transition spd="slow" advTm="2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9" grpId="0" uiExpand="1" build="p"/>
      <p:bldP spid="14" grpId="0"/>
      <p:bldP spid="1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4F85-8665-471B-A9C5-48A39A6502AB}"/>
              </a:ext>
            </a:extLst>
          </p:cNvPr>
          <p:cNvSpPr>
            <a:spLocks noGrp="1"/>
          </p:cNvSpPr>
          <p:nvPr>
            <p:ph type="title"/>
          </p:nvPr>
        </p:nvSpPr>
        <p:spPr>
          <a:xfrm>
            <a:off x="628650" y="0"/>
            <a:ext cx="7886700" cy="870857"/>
          </a:xfrm>
        </p:spPr>
        <p:txBody>
          <a:bodyPr/>
          <a:lstStyle/>
          <a:p>
            <a:pPr algn="ctr"/>
            <a:r>
              <a:rPr lang="en-US" sz="3200" b="1" dirty="0">
                <a:solidFill>
                  <a:srgbClr val="0070C0"/>
                </a:solidFill>
              </a:rPr>
              <a:t>Criteria for IRB Approval- Minimize Risk</a:t>
            </a:r>
            <a:endParaRPr lang="en-US" dirty="0"/>
          </a:p>
        </p:txBody>
      </p:sp>
      <p:sp>
        <p:nvSpPr>
          <p:cNvPr id="3" name="Content Placeholder 2">
            <a:extLst>
              <a:ext uri="{FF2B5EF4-FFF2-40B4-BE49-F238E27FC236}">
                <a16:creationId xmlns:a16="http://schemas.microsoft.com/office/drawing/2014/main" id="{BA476C65-A9A1-417D-9776-BD0142618671}"/>
              </a:ext>
            </a:extLst>
          </p:cNvPr>
          <p:cNvSpPr>
            <a:spLocks noGrp="1"/>
          </p:cNvSpPr>
          <p:nvPr>
            <p:ph idx="1"/>
          </p:nvPr>
        </p:nvSpPr>
        <p:spPr>
          <a:xfrm>
            <a:off x="146173" y="946864"/>
            <a:ext cx="8708572" cy="5230099"/>
          </a:xfrm>
          <a:ln>
            <a:noFill/>
          </a:ln>
        </p:spPr>
        <p:txBody>
          <a:bodyPr>
            <a:normAutofit/>
          </a:bodyPr>
          <a:lstStyle/>
          <a:p>
            <a:pPr lvl="0" indent="0">
              <a:spcBef>
                <a:spcPts val="0"/>
              </a:spcBef>
              <a:spcAft>
                <a:spcPts val="1200"/>
              </a:spcAft>
              <a:buNone/>
            </a:pPr>
            <a:r>
              <a:rPr lang="en-US" sz="2400" dirty="0">
                <a:solidFill>
                  <a:prstClr val="black"/>
                </a:solidFill>
              </a:rPr>
              <a:t>Assessing level of risk means considering BOTH:</a:t>
            </a:r>
          </a:p>
          <a:p>
            <a:pPr marL="801688" lvl="0" indent="-339725">
              <a:spcBef>
                <a:spcPts val="0"/>
              </a:spcBef>
              <a:spcAft>
                <a:spcPts val="600"/>
              </a:spcAft>
            </a:pPr>
            <a:r>
              <a:rPr lang="en-US" sz="2400" b="1" dirty="0">
                <a:solidFill>
                  <a:srgbClr val="7030A0"/>
                </a:solidFill>
              </a:rPr>
              <a:t>Magnitude</a:t>
            </a:r>
            <a:r>
              <a:rPr lang="en-US" sz="2400" dirty="0">
                <a:solidFill>
                  <a:prstClr val="black"/>
                </a:solidFill>
              </a:rPr>
              <a:t> of harm: </a:t>
            </a:r>
            <a:r>
              <a:rPr lang="en-US" sz="2400" u="sng" dirty="0">
                <a:solidFill>
                  <a:prstClr val="black"/>
                </a:solidFill>
              </a:rPr>
              <a:t>Degree</a:t>
            </a:r>
            <a:r>
              <a:rPr lang="en-US" sz="2400" dirty="0">
                <a:solidFill>
                  <a:prstClr val="black"/>
                </a:solidFill>
              </a:rPr>
              <a:t> of the negative effect</a:t>
            </a:r>
          </a:p>
          <a:p>
            <a:pPr marL="461963" lvl="0" indent="0">
              <a:spcBef>
                <a:spcPts val="0"/>
              </a:spcBef>
              <a:spcAft>
                <a:spcPts val="600"/>
              </a:spcAft>
              <a:buNone/>
            </a:pPr>
            <a:r>
              <a:rPr lang="en-US" sz="2400" dirty="0">
                <a:solidFill>
                  <a:prstClr val="black"/>
                </a:solidFill>
              </a:rPr>
              <a:t>     Consider various factors such as:</a:t>
            </a:r>
          </a:p>
          <a:p>
            <a:pPr marL="804863" lvl="0" indent="-3175">
              <a:spcBef>
                <a:spcPts val="0"/>
              </a:spcBef>
              <a:spcAft>
                <a:spcPts val="600"/>
              </a:spcAft>
              <a:buFont typeface="Wingdings" panose="05000000000000000000" pitchFamily="2" charset="2"/>
              <a:buChar char="Ø"/>
            </a:pPr>
            <a:r>
              <a:rPr lang="en-US" sz="2400" dirty="0">
                <a:solidFill>
                  <a:prstClr val="black"/>
                </a:solidFill>
              </a:rPr>
              <a:t> Duration: How long will the negative effect last?</a:t>
            </a:r>
          </a:p>
          <a:p>
            <a:pPr marL="804863" lvl="0" indent="-3175">
              <a:spcBef>
                <a:spcPts val="0"/>
              </a:spcBef>
              <a:spcAft>
                <a:spcPts val="600"/>
              </a:spcAft>
              <a:buFont typeface="Wingdings" panose="05000000000000000000" pitchFamily="2" charset="2"/>
              <a:buChar char="Ø"/>
            </a:pPr>
            <a:r>
              <a:rPr lang="en-US" sz="2400" dirty="0">
                <a:solidFill>
                  <a:prstClr val="black"/>
                </a:solidFill>
              </a:rPr>
              <a:t> Intensity: How strong will the negative effect be?</a:t>
            </a:r>
          </a:p>
          <a:p>
            <a:pPr marL="801688" lvl="0" indent="0">
              <a:spcBef>
                <a:spcPts val="0"/>
              </a:spcBef>
              <a:spcAft>
                <a:spcPts val="600"/>
              </a:spcAft>
              <a:buNone/>
            </a:pPr>
            <a:endParaRPr lang="en-US" sz="2400" dirty="0">
              <a:solidFill>
                <a:prstClr val="black"/>
              </a:solidFill>
            </a:endParaRPr>
          </a:p>
          <a:p>
            <a:pPr marL="804863" lvl="0" indent="-3175">
              <a:spcBef>
                <a:spcPts val="0"/>
              </a:spcBef>
              <a:spcAft>
                <a:spcPts val="600"/>
              </a:spcAft>
              <a:buFont typeface="Wingdings" panose="05000000000000000000" pitchFamily="2" charset="2"/>
              <a:buChar char="Ø"/>
            </a:pPr>
            <a:endParaRPr lang="en-US" sz="2400" dirty="0">
              <a:solidFill>
                <a:prstClr val="black"/>
              </a:solidFill>
            </a:endParaRPr>
          </a:p>
          <a:p>
            <a:pPr marL="801688" lvl="0" indent="0">
              <a:spcBef>
                <a:spcPts val="0"/>
              </a:spcBef>
              <a:spcAft>
                <a:spcPts val="600"/>
              </a:spcAft>
              <a:buNone/>
            </a:pPr>
            <a:endParaRPr lang="en-US" sz="2400" dirty="0">
              <a:solidFill>
                <a:prstClr val="black"/>
              </a:solidFill>
            </a:endParaRPr>
          </a:p>
          <a:p>
            <a:pPr marL="1144588" lvl="0" indent="-342900">
              <a:spcBef>
                <a:spcPts val="0"/>
              </a:spcBef>
              <a:spcAft>
                <a:spcPts val="600"/>
              </a:spcAft>
              <a:buFont typeface="Wingdings" panose="05000000000000000000" pitchFamily="2" charset="2"/>
              <a:buChar char="Ø"/>
            </a:pPr>
            <a:r>
              <a:rPr lang="en-US" sz="2400" dirty="0">
                <a:solidFill>
                  <a:prstClr val="black"/>
                </a:solidFill>
              </a:rPr>
              <a:t>Reversibility: Is the negative effect transient or permanent?</a:t>
            </a:r>
          </a:p>
          <a:p>
            <a:pPr marL="801688" lvl="0" indent="0">
              <a:spcBef>
                <a:spcPts val="0"/>
              </a:spcBef>
              <a:spcAft>
                <a:spcPts val="600"/>
              </a:spcAft>
              <a:buNone/>
            </a:pPr>
            <a:endParaRPr lang="en-US" sz="2400" dirty="0">
              <a:solidFill>
                <a:prstClr val="black"/>
              </a:solidFill>
            </a:endParaRPr>
          </a:p>
          <a:p>
            <a:pPr marL="801688" lvl="0" indent="-339725">
              <a:spcBef>
                <a:spcPts val="0"/>
              </a:spcBef>
            </a:pPr>
            <a:r>
              <a:rPr lang="en-US" sz="2400" b="1" dirty="0">
                <a:solidFill>
                  <a:srgbClr val="7030A0"/>
                </a:solidFill>
              </a:rPr>
              <a:t>Probability</a:t>
            </a:r>
            <a:r>
              <a:rPr lang="en-US" sz="2400" dirty="0">
                <a:solidFill>
                  <a:prstClr val="black"/>
                </a:solidFill>
              </a:rPr>
              <a:t> of harm: </a:t>
            </a:r>
            <a:r>
              <a:rPr lang="en-US" sz="2400" u="sng" dirty="0">
                <a:solidFill>
                  <a:prstClr val="black"/>
                </a:solidFill>
              </a:rPr>
              <a:t>How likely </a:t>
            </a:r>
            <a:r>
              <a:rPr lang="en-US" sz="2400" dirty="0">
                <a:solidFill>
                  <a:prstClr val="black"/>
                </a:solidFill>
              </a:rPr>
              <a:t>is it that the participant will experience the negative effect? What is the rate at which the negative effect may occur?</a:t>
            </a:r>
          </a:p>
          <a:p>
            <a:pPr marL="0" indent="0">
              <a:buNone/>
            </a:pPr>
            <a:endParaRPr lang="en-US" dirty="0"/>
          </a:p>
        </p:txBody>
      </p:sp>
      <p:sp>
        <p:nvSpPr>
          <p:cNvPr id="4" name="Footer Placeholder 3">
            <a:extLst>
              <a:ext uri="{FF2B5EF4-FFF2-40B4-BE49-F238E27FC236}">
                <a16:creationId xmlns:a16="http://schemas.microsoft.com/office/drawing/2014/main" id="{B33D1790-D475-43D2-87BC-95EF392C603C}"/>
              </a:ext>
            </a:extLst>
          </p:cNvPr>
          <p:cNvSpPr>
            <a:spLocks noGrp="1"/>
          </p:cNvSpPr>
          <p:nvPr>
            <p:ph type="ftr" sz="quarter" idx="11"/>
          </p:nvPr>
        </p:nvSpPr>
        <p:spPr/>
        <p:txBody>
          <a:bodyPr/>
          <a:lstStyle/>
          <a:p>
            <a:endParaRPr lang="en-US" dirty="0"/>
          </a:p>
        </p:txBody>
      </p:sp>
      <p:pic>
        <p:nvPicPr>
          <p:cNvPr id="5" name="Picture 4">
            <a:extLst>
              <a:ext uri="{FF2B5EF4-FFF2-40B4-BE49-F238E27FC236}">
                <a16:creationId xmlns:a16="http://schemas.microsoft.com/office/drawing/2014/main" id="{008282D8-AE4E-4ABA-BFDE-7CB1F8354D47}"/>
              </a:ext>
            </a:extLst>
          </p:cNvPr>
          <p:cNvPicPr>
            <a:picLocks noChangeAspect="1"/>
          </p:cNvPicPr>
          <p:nvPr/>
        </p:nvPicPr>
        <p:blipFill>
          <a:blip r:embed="rId5"/>
          <a:stretch>
            <a:fillRect/>
          </a:stretch>
        </p:blipFill>
        <p:spPr>
          <a:xfrm>
            <a:off x="0" y="6432358"/>
            <a:ext cx="9144000" cy="465898"/>
          </a:xfrm>
          <a:prstGeom prst="rect">
            <a:avLst/>
          </a:prstGeom>
        </p:spPr>
      </p:pic>
      <p:sp>
        <p:nvSpPr>
          <p:cNvPr id="7" name="TextBox 6">
            <a:extLst>
              <a:ext uri="{FF2B5EF4-FFF2-40B4-BE49-F238E27FC236}">
                <a16:creationId xmlns:a16="http://schemas.microsoft.com/office/drawing/2014/main" id="{0BFF0335-9E9E-4F88-B0A3-FA232DF9B115}"/>
              </a:ext>
            </a:extLst>
          </p:cNvPr>
          <p:cNvSpPr txBox="1"/>
          <p:nvPr/>
        </p:nvSpPr>
        <p:spPr>
          <a:xfrm>
            <a:off x="539931" y="3429000"/>
            <a:ext cx="1994269" cy="461665"/>
          </a:xfrm>
          <a:prstGeom prst="rect">
            <a:avLst/>
          </a:prstGeom>
          <a:noFill/>
          <a:ln w="19050">
            <a:solidFill>
              <a:srgbClr val="C246A7"/>
            </a:solidFill>
          </a:ln>
        </p:spPr>
        <p:txBody>
          <a:bodyPr wrap="square" rtlCol="0">
            <a:spAutoFit/>
          </a:bodyPr>
          <a:lstStyle/>
          <a:p>
            <a:r>
              <a:rPr lang="en-US" sz="2400" dirty="0"/>
              <a:t>Inconvenience</a:t>
            </a:r>
          </a:p>
        </p:txBody>
      </p:sp>
      <p:cxnSp>
        <p:nvCxnSpPr>
          <p:cNvPr id="9" name="Straight Arrow Connector 8">
            <a:extLst>
              <a:ext uri="{FF2B5EF4-FFF2-40B4-BE49-F238E27FC236}">
                <a16:creationId xmlns:a16="http://schemas.microsoft.com/office/drawing/2014/main" id="{1A541C62-CE7A-4C11-985C-722661845CAD}"/>
              </a:ext>
            </a:extLst>
          </p:cNvPr>
          <p:cNvCxnSpPr>
            <a:cxnSpLocks/>
          </p:cNvCxnSpPr>
          <p:nvPr/>
        </p:nvCxnSpPr>
        <p:spPr>
          <a:xfrm>
            <a:off x="2534200" y="3683730"/>
            <a:ext cx="444137"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5068716-F81E-462F-93E3-92858AAAD309}"/>
              </a:ext>
            </a:extLst>
          </p:cNvPr>
          <p:cNvSpPr txBox="1"/>
          <p:nvPr/>
        </p:nvSpPr>
        <p:spPr>
          <a:xfrm>
            <a:off x="3039299" y="3435526"/>
            <a:ext cx="1628500" cy="461665"/>
          </a:xfrm>
          <a:prstGeom prst="rect">
            <a:avLst/>
          </a:prstGeom>
          <a:noFill/>
          <a:ln w="38100">
            <a:solidFill>
              <a:srgbClr val="FF66CC"/>
            </a:solidFill>
          </a:ln>
        </p:spPr>
        <p:txBody>
          <a:bodyPr wrap="square" rtlCol="0">
            <a:spAutoFit/>
          </a:bodyPr>
          <a:lstStyle/>
          <a:p>
            <a:r>
              <a:rPr lang="en-US" sz="2400" dirty="0"/>
              <a:t>Discomfort</a:t>
            </a:r>
          </a:p>
        </p:txBody>
      </p:sp>
      <p:cxnSp>
        <p:nvCxnSpPr>
          <p:cNvPr id="14" name="Straight Arrow Connector 13">
            <a:extLst>
              <a:ext uri="{FF2B5EF4-FFF2-40B4-BE49-F238E27FC236}">
                <a16:creationId xmlns:a16="http://schemas.microsoft.com/office/drawing/2014/main" id="{BFF0D02E-34D6-473D-868D-D08C32AC8281}"/>
              </a:ext>
            </a:extLst>
          </p:cNvPr>
          <p:cNvCxnSpPr>
            <a:cxnSpLocks/>
          </p:cNvCxnSpPr>
          <p:nvPr/>
        </p:nvCxnSpPr>
        <p:spPr>
          <a:xfrm>
            <a:off x="4702632" y="3683730"/>
            <a:ext cx="4964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21273-B596-48A1-8E9C-92827D390ED1}"/>
              </a:ext>
            </a:extLst>
          </p:cNvPr>
          <p:cNvCxnSpPr>
            <a:cxnSpLocks/>
          </p:cNvCxnSpPr>
          <p:nvPr/>
        </p:nvCxnSpPr>
        <p:spPr>
          <a:xfrm>
            <a:off x="6914610" y="3666315"/>
            <a:ext cx="47896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D9AE90C-0169-4008-844A-052BA7FA734E}"/>
              </a:ext>
            </a:extLst>
          </p:cNvPr>
          <p:cNvSpPr txBox="1"/>
          <p:nvPr/>
        </p:nvSpPr>
        <p:spPr>
          <a:xfrm>
            <a:off x="5264359" y="3317958"/>
            <a:ext cx="1580567" cy="830997"/>
          </a:xfrm>
          <a:prstGeom prst="rect">
            <a:avLst/>
          </a:prstGeom>
          <a:noFill/>
          <a:ln w="57150">
            <a:solidFill>
              <a:srgbClr val="FF0000">
                <a:alpha val="61961"/>
              </a:srgbClr>
            </a:solidFill>
          </a:ln>
        </p:spPr>
        <p:txBody>
          <a:bodyPr wrap="square" rtlCol="0">
            <a:spAutoFit/>
          </a:bodyPr>
          <a:lstStyle/>
          <a:p>
            <a:pPr algn="ctr"/>
            <a:r>
              <a:rPr lang="en-US" sz="2400" dirty="0"/>
              <a:t>Distress or Pain</a:t>
            </a:r>
          </a:p>
        </p:txBody>
      </p:sp>
      <p:sp>
        <p:nvSpPr>
          <p:cNvPr id="19" name="TextBox 18">
            <a:extLst>
              <a:ext uri="{FF2B5EF4-FFF2-40B4-BE49-F238E27FC236}">
                <a16:creationId xmlns:a16="http://schemas.microsoft.com/office/drawing/2014/main" id="{C33A5B1F-97FA-4860-8B6D-484EE6F306C7}"/>
              </a:ext>
            </a:extLst>
          </p:cNvPr>
          <p:cNvSpPr txBox="1"/>
          <p:nvPr/>
        </p:nvSpPr>
        <p:spPr>
          <a:xfrm>
            <a:off x="7485028" y="3374569"/>
            <a:ext cx="914400" cy="461665"/>
          </a:xfrm>
          <a:prstGeom prst="rect">
            <a:avLst/>
          </a:prstGeom>
          <a:noFill/>
          <a:ln w="95250">
            <a:solidFill>
              <a:srgbClr val="FF0000"/>
            </a:solidFill>
          </a:ln>
        </p:spPr>
        <p:txBody>
          <a:bodyPr wrap="square" rtlCol="0">
            <a:spAutoFit/>
          </a:bodyPr>
          <a:lstStyle/>
          <a:p>
            <a:r>
              <a:rPr lang="en-US" sz="2400" dirty="0"/>
              <a:t>Harm</a:t>
            </a:r>
          </a:p>
        </p:txBody>
      </p:sp>
      <p:pic>
        <p:nvPicPr>
          <p:cNvPr id="25" name="Audio 24">
            <a:hlinkClick r:id="" action="ppaction://media"/>
            <a:extLst>
              <a:ext uri="{FF2B5EF4-FFF2-40B4-BE49-F238E27FC236}">
                <a16:creationId xmlns:a16="http://schemas.microsoft.com/office/drawing/2014/main" id="{134069E0-3015-419B-BF26-A504FF4F25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8964603"/>
      </p:ext>
    </p:extLst>
  </p:cSld>
  <p:clrMapOvr>
    <a:masterClrMapping/>
  </p:clrMapOvr>
  <mc:AlternateContent xmlns:mc="http://schemas.openxmlformats.org/markup-compatibility/2006" xmlns:p14="http://schemas.microsoft.com/office/powerpoint/2010/main">
    <mc:Choice Requires="p14">
      <p:transition spd="slow" p14:dur="2000" advTm="81924"/>
    </mc:Choice>
    <mc:Fallback xmlns="">
      <p:transition spd="slow" advTm="81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5"/>
                </p:tgtEl>
              </p:cMediaNode>
            </p:audio>
          </p:childTnLst>
        </p:cTn>
      </p:par>
    </p:tnLst>
    <p:bldLst>
      <p:bldP spid="3" grpId="0" uiExpand="1" build="p"/>
      <p:bldP spid="7" grpId="0" animBg="1"/>
      <p:bldP spid="11"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2014"/>
            <a:ext cx="7886700" cy="1325563"/>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844730" y="1255423"/>
            <a:ext cx="7670619" cy="5416731"/>
          </a:xfrm>
        </p:spPr>
        <p:txBody>
          <a:bodyPr>
            <a:noAutofit/>
          </a:bodyPr>
          <a:lstStyle/>
          <a:p>
            <a:pPr marL="0" lvl="0" indent="0">
              <a:lnSpc>
                <a:spcPct val="110000"/>
              </a:lnSpc>
              <a:spcBef>
                <a:spcPts val="0"/>
              </a:spcBef>
              <a:spcAft>
                <a:spcPts val="3000"/>
              </a:spcAft>
              <a:buNone/>
            </a:pPr>
            <a:r>
              <a:rPr lang="en-US" sz="2400" dirty="0">
                <a:solidFill>
                  <a:srgbClr val="990033"/>
                </a:solidFill>
              </a:rPr>
              <a:t>IRB CONSIDERATIONS</a:t>
            </a:r>
          </a:p>
          <a:p>
            <a:pPr>
              <a:lnSpc>
                <a:spcPct val="100000"/>
              </a:lnSpc>
              <a:spcBef>
                <a:spcPts val="0"/>
              </a:spcBef>
              <a:spcAft>
                <a:spcPts val="1200"/>
              </a:spcAft>
            </a:pPr>
            <a:r>
              <a:rPr lang="en-US" sz="2400" dirty="0">
                <a:solidFill>
                  <a:srgbClr val="000000"/>
                </a:solidFill>
              </a:rPr>
              <a:t>Research is ethically acceptable only if it relies on valid scientific methods</a:t>
            </a:r>
          </a:p>
          <a:p>
            <a:pPr>
              <a:lnSpc>
                <a:spcPct val="100000"/>
              </a:lnSpc>
              <a:spcBef>
                <a:spcPts val="0"/>
              </a:spcBef>
              <a:spcAft>
                <a:spcPts val="1200"/>
              </a:spcAft>
            </a:pPr>
            <a:r>
              <a:rPr lang="en-US" sz="2400" dirty="0">
                <a:solidFill>
                  <a:srgbClr val="000000"/>
                </a:solidFill>
              </a:rPr>
              <a:t>If scientifically unsound, research may expose participants or their communities to risk without achieving useful data aimed at improving health or increasing knowledge </a:t>
            </a:r>
          </a:p>
          <a:p>
            <a:pPr>
              <a:lnSpc>
                <a:spcPct val="100000"/>
              </a:lnSpc>
              <a:spcBef>
                <a:spcPts val="0"/>
              </a:spcBef>
              <a:spcAft>
                <a:spcPts val="1200"/>
              </a:spcAft>
            </a:pPr>
            <a:r>
              <a:rPr lang="en-US" sz="2400" dirty="0">
                <a:solidFill>
                  <a:srgbClr val="000000"/>
                </a:solidFill>
              </a:rPr>
              <a:t>Protocols being reviewed by the NIH Intramural IRB typically have undergone prior NIH scientific review to maximize the likelihood that that the research will result in significant scientific value 							</a:t>
            </a:r>
            <a:endParaRPr lang="en-US" sz="1800" dirty="0">
              <a:solidFill>
                <a:srgbClr val="000000"/>
              </a:solidFill>
            </a:endParaRP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6" name="Audio 5">
            <a:hlinkClick r:id="" action="ppaction://media"/>
            <a:extLst>
              <a:ext uri="{FF2B5EF4-FFF2-40B4-BE49-F238E27FC236}">
                <a16:creationId xmlns:a16="http://schemas.microsoft.com/office/drawing/2014/main" id="{19FEB60F-BBA8-416B-9BD9-DD2B2437E2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75594970"/>
      </p:ext>
    </p:extLst>
  </p:cSld>
  <p:clrMapOvr>
    <a:masterClrMapping/>
  </p:clrMapOvr>
  <mc:AlternateContent xmlns:mc="http://schemas.openxmlformats.org/markup-compatibility/2006" xmlns:p14="http://schemas.microsoft.com/office/powerpoint/2010/main">
    <mc:Choice Requires="p14">
      <p:transition spd="slow" p14:dur="2000" advTm="40126"/>
    </mc:Choice>
    <mc:Fallback xmlns="">
      <p:transition spd="slow" advTm="4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54268"/>
            <a:ext cx="7886700" cy="1325563"/>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748936" y="1255917"/>
            <a:ext cx="8395063" cy="5882640"/>
          </a:xfrm>
        </p:spPr>
        <p:txBody>
          <a:bodyPr>
            <a:noAutofit/>
          </a:bodyPr>
          <a:lstStyle/>
          <a:p>
            <a:pPr marL="0" lvl="0" indent="0">
              <a:lnSpc>
                <a:spcPct val="100000"/>
              </a:lnSpc>
              <a:spcBef>
                <a:spcPts val="0"/>
              </a:spcBef>
              <a:spcAft>
                <a:spcPts val="2400"/>
              </a:spcAft>
              <a:buNone/>
            </a:pPr>
            <a:r>
              <a:rPr lang="en-US" sz="2400" dirty="0">
                <a:solidFill>
                  <a:srgbClr val="990033"/>
                </a:solidFill>
              </a:rPr>
              <a:t>IRB Considerations</a:t>
            </a:r>
            <a:endParaRPr lang="en-US" sz="2400" dirty="0">
              <a:solidFill>
                <a:srgbClr val="000000"/>
              </a:solidFill>
            </a:endParaRPr>
          </a:p>
          <a:p>
            <a:pPr marL="0" lvl="0" indent="0">
              <a:lnSpc>
                <a:spcPct val="100000"/>
              </a:lnSpc>
              <a:spcBef>
                <a:spcPts val="0"/>
              </a:spcBef>
              <a:spcAft>
                <a:spcPts val="600"/>
              </a:spcAft>
              <a:buNone/>
            </a:pPr>
            <a:r>
              <a:rPr lang="en-US" sz="2400" dirty="0">
                <a:solidFill>
                  <a:srgbClr val="000000"/>
                </a:solidFill>
              </a:rPr>
              <a:t>Consider Magnitude and Probability of All Risks:</a:t>
            </a:r>
          </a:p>
          <a:p>
            <a:pPr marL="627063" indent="-339725">
              <a:lnSpc>
                <a:spcPct val="100000"/>
              </a:lnSpc>
              <a:spcBef>
                <a:spcPts val="0"/>
              </a:spcBef>
              <a:spcAft>
                <a:spcPts val="1200"/>
              </a:spcAft>
            </a:pPr>
            <a:r>
              <a:rPr lang="en-US" sz="2400" dirty="0">
                <a:solidFill>
                  <a:srgbClr val="000000"/>
                </a:solidFill>
              </a:rPr>
              <a:t>Physical</a:t>
            </a:r>
          </a:p>
          <a:p>
            <a:pPr marL="627063" indent="-339725">
              <a:lnSpc>
                <a:spcPct val="100000"/>
              </a:lnSpc>
              <a:spcBef>
                <a:spcPts val="0"/>
              </a:spcBef>
              <a:spcAft>
                <a:spcPts val="1200"/>
              </a:spcAft>
            </a:pPr>
            <a:r>
              <a:rPr lang="en-US" sz="2400" dirty="0">
                <a:solidFill>
                  <a:srgbClr val="000000"/>
                </a:solidFill>
              </a:rPr>
              <a:t>Psychological</a:t>
            </a:r>
          </a:p>
          <a:p>
            <a:pPr marL="627063" indent="-339725">
              <a:lnSpc>
                <a:spcPct val="100000"/>
              </a:lnSpc>
              <a:spcBef>
                <a:spcPts val="0"/>
              </a:spcBef>
              <a:spcAft>
                <a:spcPts val="1200"/>
              </a:spcAft>
            </a:pPr>
            <a:r>
              <a:rPr lang="en-US" sz="2400" dirty="0">
                <a:solidFill>
                  <a:srgbClr val="000000"/>
                </a:solidFill>
              </a:rPr>
              <a:t>Social</a:t>
            </a:r>
          </a:p>
          <a:p>
            <a:pPr marL="627063" indent="-339725">
              <a:lnSpc>
                <a:spcPct val="100000"/>
              </a:lnSpc>
              <a:spcBef>
                <a:spcPts val="0"/>
              </a:spcBef>
              <a:spcAft>
                <a:spcPts val="1200"/>
              </a:spcAft>
            </a:pPr>
            <a:r>
              <a:rPr lang="en-US" sz="2400" dirty="0">
                <a:solidFill>
                  <a:srgbClr val="000000"/>
                </a:solidFill>
              </a:rPr>
              <a:t>Economic </a:t>
            </a:r>
          </a:p>
          <a:p>
            <a:pPr marL="627063" indent="-339725">
              <a:lnSpc>
                <a:spcPct val="100000"/>
              </a:lnSpc>
              <a:spcBef>
                <a:spcPts val="0"/>
              </a:spcBef>
              <a:spcAft>
                <a:spcPts val="1200"/>
              </a:spcAft>
            </a:pPr>
            <a:r>
              <a:rPr lang="en-US" sz="2400" dirty="0">
                <a:solidFill>
                  <a:srgbClr val="000000"/>
                </a:solidFill>
              </a:rPr>
              <a:t>Legal </a:t>
            </a:r>
          </a:p>
          <a:p>
            <a:pPr marL="627063" indent="-339725">
              <a:lnSpc>
                <a:spcPct val="100000"/>
              </a:lnSpc>
              <a:spcBef>
                <a:spcPts val="0"/>
              </a:spcBef>
              <a:spcAft>
                <a:spcPts val="1200"/>
              </a:spcAft>
            </a:pPr>
            <a:r>
              <a:rPr lang="en-US" sz="2400" dirty="0">
                <a:solidFill>
                  <a:srgbClr val="000000"/>
                </a:solidFill>
              </a:rPr>
              <a:t>Group or community harms</a:t>
            </a:r>
          </a:p>
          <a:p>
            <a:pPr marL="627063" indent="-339725">
              <a:lnSpc>
                <a:spcPct val="100000"/>
              </a:lnSpc>
              <a:spcBef>
                <a:spcPts val="0"/>
              </a:spcBef>
              <a:spcAft>
                <a:spcPts val="1200"/>
              </a:spcAft>
            </a:pPr>
            <a:r>
              <a:rPr lang="en-US" sz="2400" dirty="0">
                <a:solidFill>
                  <a:srgbClr val="000000"/>
                </a:solidFill>
              </a:rPr>
              <a:t>Privacy and confidentiality</a:t>
            </a:r>
          </a:p>
        </p:txBody>
      </p:sp>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5"/>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2FBCF3F3-AE46-47FF-B0A6-28D993A2BC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2920765"/>
      </p:ext>
    </p:extLst>
  </p:cSld>
  <p:clrMapOvr>
    <a:masterClrMapping/>
  </p:clrMapOvr>
  <mc:AlternateContent xmlns:mc="http://schemas.openxmlformats.org/markup-compatibility/2006" xmlns:p14="http://schemas.microsoft.com/office/powerpoint/2010/main">
    <mc:Choice Requires="p14">
      <p:transition spd="slow" p14:dur="2000" advTm="34022"/>
    </mc:Choice>
    <mc:Fallback xmlns="">
      <p:transition spd="slow" advTm="3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943D-A209-451F-93BC-BEAF61F4030E}"/>
              </a:ext>
            </a:extLst>
          </p:cNvPr>
          <p:cNvSpPr>
            <a:spLocks noGrp="1"/>
          </p:cNvSpPr>
          <p:nvPr>
            <p:ph type="title"/>
          </p:nvPr>
        </p:nvSpPr>
        <p:spPr>
          <a:xfrm>
            <a:off x="628650" y="105991"/>
            <a:ext cx="7886700" cy="881145"/>
          </a:xfrm>
        </p:spPr>
        <p:txBody>
          <a:bodyPr>
            <a:normAutofit/>
          </a:bodyPr>
          <a:lstStyle/>
          <a:p>
            <a:pPr algn="ctr"/>
            <a:r>
              <a:rPr lang="en-US" sz="3600" b="1" dirty="0">
                <a:solidFill>
                  <a:srgbClr val="0070C0"/>
                </a:solidFill>
              </a:rPr>
              <a:t>Criteria for IRB Approval-Minimize Risk</a:t>
            </a:r>
          </a:p>
        </p:txBody>
      </p:sp>
      <p:sp>
        <p:nvSpPr>
          <p:cNvPr id="3" name="Content Placeholder 2">
            <a:extLst>
              <a:ext uri="{FF2B5EF4-FFF2-40B4-BE49-F238E27FC236}">
                <a16:creationId xmlns:a16="http://schemas.microsoft.com/office/drawing/2014/main" id="{97AB75FA-0CF6-4F5B-AFEA-0F5808B5A012}"/>
              </a:ext>
            </a:extLst>
          </p:cNvPr>
          <p:cNvSpPr>
            <a:spLocks noGrp="1"/>
          </p:cNvSpPr>
          <p:nvPr>
            <p:ph idx="1"/>
          </p:nvPr>
        </p:nvSpPr>
        <p:spPr>
          <a:xfrm>
            <a:off x="228600" y="987136"/>
            <a:ext cx="5140569" cy="5189827"/>
          </a:xfrm>
        </p:spPr>
        <p:txBody>
          <a:bodyPr>
            <a:normAutofit lnSpcReduction="10000"/>
          </a:bodyPr>
          <a:lstStyle/>
          <a:p>
            <a:pPr marL="0" lvl="0" indent="0">
              <a:lnSpc>
                <a:spcPct val="100000"/>
              </a:lnSpc>
              <a:spcBef>
                <a:spcPts val="0"/>
              </a:spcBef>
              <a:spcAft>
                <a:spcPts val="1200"/>
              </a:spcAft>
              <a:buNone/>
            </a:pPr>
            <a:r>
              <a:rPr lang="en-US" sz="2400" dirty="0"/>
              <a:t>  </a:t>
            </a:r>
            <a:r>
              <a:rPr lang="en-US" sz="2400" dirty="0">
                <a:solidFill>
                  <a:srgbClr val="990033"/>
                </a:solidFill>
              </a:rPr>
              <a:t>IRB Considerations</a:t>
            </a:r>
            <a:endParaRPr lang="en-US" sz="2400" dirty="0"/>
          </a:p>
          <a:p>
            <a:pPr marL="747713" indent="-633413">
              <a:spcBef>
                <a:spcPts val="0"/>
              </a:spcBef>
              <a:spcAft>
                <a:spcPts val="1800"/>
              </a:spcAft>
              <a:buNone/>
            </a:pPr>
            <a:r>
              <a:rPr lang="en-US" sz="2400" dirty="0"/>
              <a:t>For each possible harm, consider how to minimize risk:</a:t>
            </a:r>
          </a:p>
          <a:p>
            <a:pPr marL="747713" indent="-342900">
              <a:spcBef>
                <a:spcPts val="0"/>
              </a:spcBef>
              <a:spcAft>
                <a:spcPts val="1200"/>
              </a:spcAft>
            </a:pPr>
            <a:r>
              <a:rPr lang="en-US" sz="2400" dirty="0"/>
              <a:t>Are there </a:t>
            </a:r>
            <a:r>
              <a:rPr lang="en-US" sz="2400" b="1" dirty="0"/>
              <a:t>alternative</a:t>
            </a:r>
            <a:r>
              <a:rPr lang="en-US" sz="2400" dirty="0"/>
              <a:t>, less risky procedures?</a:t>
            </a:r>
          </a:p>
          <a:p>
            <a:pPr marL="747713" indent="-342900">
              <a:spcBef>
                <a:spcPts val="0"/>
              </a:spcBef>
              <a:spcAft>
                <a:spcPts val="1200"/>
              </a:spcAft>
            </a:pPr>
            <a:r>
              <a:rPr lang="en-US" sz="2400" dirty="0"/>
              <a:t>Are there </a:t>
            </a:r>
            <a:r>
              <a:rPr lang="en-US" sz="2400" b="1" dirty="0"/>
              <a:t>precautions</a:t>
            </a:r>
            <a:r>
              <a:rPr lang="en-US" sz="2400" dirty="0"/>
              <a:t> that will decrease the likelihood of harm?</a:t>
            </a:r>
          </a:p>
          <a:p>
            <a:pPr marL="747713" indent="-342900">
              <a:spcBef>
                <a:spcPts val="0"/>
              </a:spcBef>
              <a:spcAft>
                <a:spcPts val="1800"/>
              </a:spcAft>
            </a:pPr>
            <a:r>
              <a:rPr lang="en-US" sz="2400" dirty="0"/>
              <a:t>What </a:t>
            </a:r>
            <a:r>
              <a:rPr lang="en-US" sz="2400" b="1" dirty="0"/>
              <a:t>contingency </a:t>
            </a:r>
            <a:r>
              <a:rPr lang="en-US" sz="2400" dirty="0"/>
              <a:t>procedures exist to deal with harms that may occur?</a:t>
            </a:r>
          </a:p>
          <a:p>
            <a:pPr marL="114300" indent="0">
              <a:spcBef>
                <a:spcPts val="0"/>
              </a:spcBef>
              <a:spcAft>
                <a:spcPts val="1200"/>
              </a:spcAft>
              <a:buNone/>
            </a:pPr>
            <a:r>
              <a:rPr lang="en-US" sz="2400" dirty="0"/>
              <a:t>Also consider: Are the </a:t>
            </a:r>
            <a:r>
              <a:rPr lang="en-US" sz="2400" b="1" dirty="0"/>
              <a:t>criteria for eligibility and withdrawal </a:t>
            </a:r>
            <a:r>
              <a:rPr lang="en-US" sz="2400" dirty="0"/>
              <a:t>appropriate with regard to the risk of harm?</a:t>
            </a:r>
          </a:p>
          <a:p>
            <a:pPr marL="1027113" indent="-400050">
              <a:spcBef>
                <a:spcPts val="0"/>
              </a:spcBef>
              <a:spcAft>
                <a:spcPts val="1200"/>
              </a:spcAft>
            </a:pPr>
            <a:endParaRPr lang="en-US" sz="1300" dirty="0"/>
          </a:p>
          <a:p>
            <a:pPr marL="627063" indent="-339725">
              <a:spcBef>
                <a:spcPts val="0"/>
              </a:spcBef>
            </a:pPr>
            <a:endParaRPr lang="en-US" sz="1300" dirty="0"/>
          </a:p>
        </p:txBody>
      </p:sp>
      <p:pic>
        <p:nvPicPr>
          <p:cNvPr id="6" name="Picture 5">
            <a:extLst>
              <a:ext uri="{FF2B5EF4-FFF2-40B4-BE49-F238E27FC236}">
                <a16:creationId xmlns:a16="http://schemas.microsoft.com/office/drawing/2014/main" id="{2FFA1F05-4EED-42E1-A050-D012208A4F0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375" r="12563" b="-2"/>
          <a:stretch/>
        </p:blipFill>
        <p:spPr>
          <a:xfrm>
            <a:off x="5486400" y="1724891"/>
            <a:ext cx="3429316" cy="3134285"/>
          </a:xfrm>
          <a:prstGeom prst="rect">
            <a:avLst/>
          </a:prstGeom>
        </p:spPr>
      </p:pic>
      <p:pic>
        <p:nvPicPr>
          <p:cNvPr id="8" name="Picture 7">
            <a:extLst>
              <a:ext uri="{FF2B5EF4-FFF2-40B4-BE49-F238E27FC236}">
                <a16:creationId xmlns:a16="http://schemas.microsoft.com/office/drawing/2014/main" id="{D5DA2899-5FAF-4683-A486-4F0B337FB6A7}"/>
              </a:ext>
            </a:extLst>
          </p:cNvPr>
          <p:cNvPicPr>
            <a:picLocks noChangeAspect="1"/>
          </p:cNvPicPr>
          <p:nvPr/>
        </p:nvPicPr>
        <p:blipFill>
          <a:blip r:embed="rId7"/>
          <a:stretch>
            <a:fillRect/>
          </a:stretch>
        </p:blipFill>
        <p:spPr>
          <a:xfrm>
            <a:off x="0" y="6315080"/>
            <a:ext cx="9144000" cy="542920"/>
          </a:xfrm>
          <a:prstGeom prst="rect">
            <a:avLst/>
          </a:prstGeom>
        </p:spPr>
      </p:pic>
      <p:pic>
        <p:nvPicPr>
          <p:cNvPr id="4" name="Audio 3">
            <a:hlinkClick r:id="" action="ppaction://media"/>
            <a:extLst>
              <a:ext uri="{FF2B5EF4-FFF2-40B4-BE49-F238E27FC236}">
                <a16:creationId xmlns:a16="http://schemas.microsoft.com/office/drawing/2014/main" id="{09D6C6EB-A8E3-425E-8F98-DEAB70BF1AC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13759403"/>
      </p:ext>
    </p:extLst>
  </p:cSld>
  <p:clrMapOvr>
    <a:masterClrMapping/>
  </p:clrMapOvr>
  <mc:AlternateContent xmlns:mc="http://schemas.openxmlformats.org/markup-compatibility/2006" xmlns:p14="http://schemas.microsoft.com/office/powerpoint/2010/main">
    <mc:Choice Requires="p14">
      <p:transition spd="slow" p14:dur="2000" advTm="36130"/>
    </mc:Choice>
    <mc:Fallback xmlns="">
      <p:transition spd="slow" advTm="36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5.7|7.6|24.2"/>
</p:tagLst>
</file>

<file path=ppt/tags/tag10.xml><?xml version="1.0" encoding="utf-8"?>
<p:tagLst xmlns:a="http://schemas.openxmlformats.org/drawingml/2006/main" xmlns:r="http://schemas.openxmlformats.org/officeDocument/2006/relationships" xmlns:p="http://schemas.openxmlformats.org/presentationml/2006/main">
  <p:tag name="TIMING" val="|1.4|5.3|2.8|3.5|4.4|13|5.7|13.8|4.3|8.2"/>
</p:tagLst>
</file>

<file path=ppt/tags/tag11.xml><?xml version="1.0" encoding="utf-8"?>
<p:tagLst xmlns:a="http://schemas.openxmlformats.org/drawingml/2006/main" xmlns:r="http://schemas.openxmlformats.org/officeDocument/2006/relationships" xmlns:p="http://schemas.openxmlformats.org/presentationml/2006/main">
  <p:tag name="TIMING" val="|1.3|4|9.8|12.5|12.5"/>
</p:tagLst>
</file>

<file path=ppt/tags/tag12.xml><?xml version="1.0" encoding="utf-8"?>
<p:tagLst xmlns:a="http://schemas.openxmlformats.org/drawingml/2006/main" xmlns:r="http://schemas.openxmlformats.org/officeDocument/2006/relationships" xmlns:p="http://schemas.openxmlformats.org/presentationml/2006/main">
  <p:tag name="TIMING" val="|1|3.8|2.7|2.2|1.5|1.3|1.6"/>
</p:tagLst>
</file>

<file path=ppt/tags/tag13.xml><?xml version="1.0" encoding="utf-8"?>
<p:tagLst xmlns:a="http://schemas.openxmlformats.org/drawingml/2006/main" xmlns:r="http://schemas.openxmlformats.org/officeDocument/2006/relationships" xmlns:p="http://schemas.openxmlformats.org/presentationml/2006/main">
  <p:tag name="TIMING" val="|0.9|6.6|15.7"/>
</p:tagLst>
</file>

<file path=ppt/tags/tag14.xml><?xml version="1.0" encoding="utf-8"?>
<p:tagLst xmlns:a="http://schemas.openxmlformats.org/drawingml/2006/main" xmlns:r="http://schemas.openxmlformats.org/officeDocument/2006/relationships" xmlns:p="http://schemas.openxmlformats.org/presentationml/2006/main">
  <p:tag name="TIMING" val="|4.6|1.8|11.4|2.1|2.7|4.1|6|3|5.7|17.4"/>
</p:tagLst>
</file>

<file path=ppt/tags/tag15.xml><?xml version="1.0" encoding="utf-8"?>
<p:tagLst xmlns:a="http://schemas.openxmlformats.org/drawingml/2006/main" xmlns:r="http://schemas.openxmlformats.org/officeDocument/2006/relationships" xmlns:p="http://schemas.openxmlformats.org/presentationml/2006/main">
  <p:tag name="TIMING" val="|0.8|5.4|4.3|15.1|7.1|2.2|4.8|8.6|5.5|11.4"/>
</p:tagLst>
</file>

<file path=ppt/tags/tag16.xml><?xml version="1.0" encoding="utf-8"?>
<p:tagLst xmlns:a="http://schemas.openxmlformats.org/drawingml/2006/main" xmlns:r="http://schemas.openxmlformats.org/officeDocument/2006/relationships" xmlns:p="http://schemas.openxmlformats.org/presentationml/2006/main">
  <p:tag name="TIMING" val="|1.1|3.8|3.2|8.8"/>
</p:tagLst>
</file>

<file path=ppt/tags/tag17.xml><?xml version="1.0" encoding="utf-8"?>
<p:tagLst xmlns:a="http://schemas.openxmlformats.org/drawingml/2006/main" xmlns:r="http://schemas.openxmlformats.org/officeDocument/2006/relationships" xmlns:p="http://schemas.openxmlformats.org/presentationml/2006/main">
  <p:tag name="TIMING" val="|1.4|9.3|6.8|7.8|8.2|15.5"/>
</p:tagLst>
</file>

<file path=ppt/tags/tag18.xml><?xml version="1.0" encoding="utf-8"?>
<p:tagLst xmlns:a="http://schemas.openxmlformats.org/drawingml/2006/main" xmlns:r="http://schemas.openxmlformats.org/officeDocument/2006/relationships" xmlns:p="http://schemas.openxmlformats.org/presentationml/2006/main">
  <p:tag name="TIMING" val="|1.4|8.2|11.6|14.7"/>
</p:tagLst>
</file>

<file path=ppt/tags/tag19.xml><?xml version="1.0" encoding="utf-8"?>
<p:tagLst xmlns:a="http://schemas.openxmlformats.org/drawingml/2006/main" xmlns:r="http://schemas.openxmlformats.org/officeDocument/2006/relationships" xmlns:p="http://schemas.openxmlformats.org/presentationml/2006/main">
  <p:tag name="TIMING" val="|0.8|5.2|3.9"/>
</p:tagLst>
</file>

<file path=ppt/tags/tag2.xml><?xml version="1.0" encoding="utf-8"?>
<p:tagLst xmlns:a="http://schemas.openxmlformats.org/drawingml/2006/main" xmlns:r="http://schemas.openxmlformats.org/officeDocument/2006/relationships" xmlns:p="http://schemas.openxmlformats.org/presentationml/2006/main">
  <p:tag name="TIMING" val="|6.9|2.1"/>
</p:tagLst>
</file>

<file path=ppt/tags/tag20.xml><?xml version="1.0" encoding="utf-8"?>
<p:tagLst xmlns:a="http://schemas.openxmlformats.org/drawingml/2006/main" xmlns:r="http://schemas.openxmlformats.org/officeDocument/2006/relationships" xmlns:p="http://schemas.openxmlformats.org/presentationml/2006/main">
  <p:tag name="TIMING" val="|1|3.3|8.4|5.3|3.3|16.4|6.7"/>
</p:tagLst>
</file>

<file path=ppt/tags/tag21.xml><?xml version="1.0" encoding="utf-8"?>
<p:tagLst xmlns:a="http://schemas.openxmlformats.org/drawingml/2006/main" xmlns:r="http://schemas.openxmlformats.org/officeDocument/2006/relationships" xmlns:p="http://schemas.openxmlformats.org/presentationml/2006/main">
  <p:tag name="TIMING" val="|0.8|14.6|23"/>
</p:tagLst>
</file>

<file path=ppt/tags/tag22.xml><?xml version="1.0" encoding="utf-8"?>
<p:tagLst xmlns:a="http://schemas.openxmlformats.org/drawingml/2006/main" xmlns:r="http://schemas.openxmlformats.org/officeDocument/2006/relationships" xmlns:p="http://schemas.openxmlformats.org/presentationml/2006/main">
  <p:tag name="TIMING" val="|7.3|1.8|2.9|5.8|9.6|8.9|1.8|9.5"/>
</p:tagLst>
</file>

<file path=ppt/tags/tag23.xml><?xml version="1.0" encoding="utf-8"?>
<p:tagLst xmlns:a="http://schemas.openxmlformats.org/drawingml/2006/main" xmlns:r="http://schemas.openxmlformats.org/officeDocument/2006/relationships" xmlns:p="http://schemas.openxmlformats.org/presentationml/2006/main">
  <p:tag name="TIMING" val="|0.9|6|8.7|3.6"/>
</p:tagLst>
</file>

<file path=ppt/tags/tag24.xml><?xml version="1.0" encoding="utf-8"?>
<p:tagLst xmlns:a="http://schemas.openxmlformats.org/drawingml/2006/main" xmlns:r="http://schemas.openxmlformats.org/officeDocument/2006/relationships" xmlns:p="http://schemas.openxmlformats.org/presentationml/2006/main">
  <p:tag name="TIMING" val="|0.8|7.5|3.2|3.5|2.2|8.8|4"/>
</p:tagLst>
</file>

<file path=ppt/tags/tag25.xml><?xml version="1.0" encoding="utf-8"?>
<p:tagLst xmlns:a="http://schemas.openxmlformats.org/drawingml/2006/main" xmlns:r="http://schemas.openxmlformats.org/officeDocument/2006/relationships" xmlns:p="http://schemas.openxmlformats.org/presentationml/2006/main">
  <p:tag name="TIMING" val="|2.2|5.7|8.1|4.3"/>
</p:tagLst>
</file>

<file path=ppt/tags/tag26.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6|11.7"/>
</p:tagLst>
</file>

<file path=ppt/tags/tag4.xml><?xml version="1.0" encoding="utf-8"?>
<p:tagLst xmlns:a="http://schemas.openxmlformats.org/drawingml/2006/main" xmlns:r="http://schemas.openxmlformats.org/officeDocument/2006/relationships" xmlns:p="http://schemas.openxmlformats.org/presentationml/2006/main">
  <p:tag name="TIMING" val="|1.5|6|7.4|6.9"/>
</p:tagLst>
</file>

<file path=ppt/tags/tag5.xml><?xml version="1.0" encoding="utf-8"?>
<p:tagLst xmlns:a="http://schemas.openxmlformats.org/drawingml/2006/main" xmlns:r="http://schemas.openxmlformats.org/officeDocument/2006/relationships" xmlns:p="http://schemas.openxmlformats.org/presentationml/2006/main">
  <p:tag name="TIMING" val="|8|4.4|1.5|2.2"/>
</p:tagLst>
</file>

<file path=ppt/tags/tag6.xml><?xml version="1.0" encoding="utf-8"?>
<p:tagLst xmlns:a="http://schemas.openxmlformats.org/drawingml/2006/main" xmlns:r="http://schemas.openxmlformats.org/officeDocument/2006/relationships" xmlns:p="http://schemas.openxmlformats.org/presentationml/2006/main">
  <p:tag name="TIMING" val="|0.9|9.3|5.2|4.3|10.7|5.5|3.6|7.3|11.1|12.9"/>
</p:tagLst>
</file>

<file path=ppt/tags/tag7.xml><?xml version="1.0" encoding="utf-8"?>
<p:tagLst xmlns:a="http://schemas.openxmlformats.org/drawingml/2006/main" xmlns:r="http://schemas.openxmlformats.org/officeDocument/2006/relationships" xmlns:p="http://schemas.openxmlformats.org/presentationml/2006/main">
  <p:tag name="TIMING" val="|0.7|5|5.7|12.6"/>
</p:tagLst>
</file>

<file path=ppt/tags/tag8.xml><?xml version="1.0" encoding="utf-8"?>
<p:tagLst xmlns:a="http://schemas.openxmlformats.org/drawingml/2006/main" xmlns:r="http://schemas.openxmlformats.org/officeDocument/2006/relationships" xmlns:p="http://schemas.openxmlformats.org/presentationml/2006/main">
  <p:tag name="TIMING" val="|1.3|2.9|9.6|6.9|2.2|2.5|1.5|0.9|2.1"/>
</p:tagLst>
</file>

<file path=ppt/tags/tag9.xml><?xml version="1.0" encoding="utf-8"?>
<p:tagLst xmlns:a="http://schemas.openxmlformats.org/drawingml/2006/main" xmlns:r="http://schemas.openxmlformats.org/officeDocument/2006/relationships" xmlns:p="http://schemas.openxmlformats.org/presentationml/2006/main">
  <p:tag name="TIMING" val="|1|7.4|7|7.4|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1882</Words>
  <Application>Microsoft Office PowerPoint</Application>
  <PresentationFormat>On-screen Show (4:3)</PresentationFormat>
  <Paragraphs>257</Paragraphs>
  <Slides>27</Slides>
  <Notes>11</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Open Sans</vt:lpstr>
      <vt:lpstr>Wingdings</vt:lpstr>
      <vt:lpstr>Office Theme</vt:lpstr>
      <vt:lpstr>PowerPoint Presentation</vt:lpstr>
      <vt:lpstr>The Criteria for IRB Approval</vt:lpstr>
      <vt:lpstr>The Criteria for IRB Approval</vt:lpstr>
      <vt:lpstr>The Criteria for IRB Approval</vt:lpstr>
      <vt:lpstr>Criteria for IRB Approval-Minimize Risk</vt:lpstr>
      <vt:lpstr>Criteria for IRB Approval- Minimize Risk</vt:lpstr>
      <vt:lpstr>Criteria for IRB Approval-Minimize Risk</vt:lpstr>
      <vt:lpstr>Criteria for IRB Approval-Minimize Risk</vt:lpstr>
      <vt:lpstr>Criteria for IRB Approval-Minimize Risk</vt:lpstr>
      <vt:lpstr>Criteria for IRB Approval-Minimize Risk</vt:lpstr>
      <vt:lpstr>Criteria for IRB Approval-Minimize Risk</vt:lpstr>
      <vt:lpstr>Criteria for IRB Approval-Minimize Risk</vt:lpstr>
      <vt:lpstr>Criteria for IRB Approval-Minimize Risk</vt:lpstr>
      <vt:lpstr>Criteria for IRB Approval-Minimize Risk</vt:lpstr>
      <vt:lpstr>Criteria for IRB Approval-Minimize Risk</vt:lpstr>
      <vt:lpstr>Criteria for IRB Approval-Minimize Risk</vt:lpstr>
      <vt:lpstr>Criteria for IRB Approval-Risk vs. Benefit Assessment </vt:lpstr>
      <vt:lpstr>Criteria for IRB Approval-Risk vs. Benefit Assessment </vt:lpstr>
      <vt:lpstr>Criteria for IRB Approval-Risk vs. Benefit Assessment </vt:lpstr>
      <vt:lpstr>Criteria for IRB Approval-Risk vs. Benefit Assessment </vt:lpstr>
      <vt:lpstr>Criteria for IRB Approval-Risk vs. Benefit Assessment </vt:lpstr>
      <vt:lpstr>Criteria for IRB Approval-Risk vs. Benefit Assessment </vt:lpstr>
      <vt:lpstr>Criteria: Minimize Risk and Assess Risk vs. Benefit</vt:lpstr>
      <vt:lpstr>Criteria: Minimize Risk and Assess Risk vs. Benefit</vt:lpstr>
      <vt:lpstr>Criteria: Minimize Risk and Assess Risk vs. Benefit</vt:lpstr>
      <vt:lpstr>References and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Sanders, Margaret (NIH/OD) [E]</dc:creator>
  <cp:lastModifiedBy>Sanders, Margaret (NIH/OD) [E]</cp:lastModifiedBy>
  <cp:revision>51</cp:revision>
  <dcterms:created xsi:type="dcterms:W3CDTF">2020-05-28T21:21:35Z</dcterms:created>
  <dcterms:modified xsi:type="dcterms:W3CDTF">2020-06-01T16:25:00Z</dcterms:modified>
</cp:coreProperties>
</file>