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5"/>
  </p:notesMasterIdLst>
  <p:sldIdLst>
    <p:sldId id="319" r:id="rId3"/>
    <p:sldId id="320" r:id="rId4"/>
    <p:sldId id="297" r:id="rId5"/>
    <p:sldId id="321" r:id="rId6"/>
    <p:sldId id="327" r:id="rId7"/>
    <p:sldId id="323" r:id="rId8"/>
    <p:sldId id="722" r:id="rId9"/>
    <p:sldId id="324" r:id="rId10"/>
    <p:sldId id="723" r:id="rId11"/>
    <p:sldId id="724" r:id="rId12"/>
    <p:sldId id="566" r:id="rId13"/>
    <p:sldId id="330" r:id="rId14"/>
    <p:sldId id="700" r:id="rId15"/>
    <p:sldId id="716" r:id="rId16"/>
    <p:sldId id="329" r:id="rId17"/>
    <p:sldId id="701" r:id="rId18"/>
    <p:sldId id="702" r:id="rId19"/>
    <p:sldId id="717" r:id="rId20"/>
    <p:sldId id="703" r:id="rId21"/>
    <p:sldId id="704" r:id="rId22"/>
    <p:sldId id="718" r:id="rId23"/>
    <p:sldId id="707" r:id="rId24"/>
    <p:sldId id="714" r:id="rId25"/>
    <p:sldId id="719" r:id="rId26"/>
    <p:sldId id="711" r:id="rId27"/>
    <p:sldId id="705" r:id="rId28"/>
    <p:sldId id="720" r:id="rId29"/>
    <p:sldId id="706" r:id="rId30"/>
    <p:sldId id="708" r:id="rId31"/>
    <p:sldId id="721" r:id="rId32"/>
    <p:sldId id="713" r:id="rId33"/>
    <p:sldId id="30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en, Jonathan (NIH/OD) [E]" initials="GJ([" lastIdx="1" clrIdx="0">
    <p:extLst>
      <p:ext uri="{19B8F6BF-5375-455C-9EA6-DF929625EA0E}">
        <p15:presenceInfo xmlns:p15="http://schemas.microsoft.com/office/powerpoint/2012/main" userId="S::greenjom@nih.gov::452f11b1-cca0-43e4-98dd-716f11391c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99"/>
    <a:srgbClr val="08C81F"/>
    <a:srgbClr val="322E82"/>
    <a:srgbClr val="2B8D23"/>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9" autoAdjust="0"/>
    <p:restoredTop sz="94660"/>
  </p:normalViewPr>
  <p:slideViewPr>
    <p:cSldViewPr snapToGrid="0">
      <p:cViewPr varScale="1">
        <p:scale>
          <a:sx n="60" d="100"/>
          <a:sy n="60" d="100"/>
        </p:scale>
        <p:origin x="99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36AD6-4D3A-482B-8ACB-0524C71B19B5}" type="datetimeFigureOut">
              <a:rPr lang="en-US" smtClean="0"/>
              <a:t>6/11/2020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41CBEF-9A88-4875-89AF-979882AE93C1}" type="slidenum">
              <a:rPr lang="en-US" smtClean="0"/>
              <a:t>‹#›</a:t>
            </a:fld>
            <a:endParaRPr lang="en-US"/>
          </a:p>
        </p:txBody>
      </p:sp>
    </p:spTree>
    <p:extLst>
      <p:ext uri="{BB962C8B-B14F-4D97-AF65-F5344CB8AC3E}">
        <p14:creationId xmlns:p14="http://schemas.microsoft.com/office/powerpoint/2010/main" val="297915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4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F056-C458-9B43-BF62-E0BC1A85D3FF}" type="slidenum">
              <a:rPr lang="en-US" smtClean="0"/>
              <a:pPr/>
              <a:t>10</a:t>
            </a:fld>
            <a:endParaRPr lang="en-US" dirty="0"/>
          </a:p>
        </p:txBody>
      </p:sp>
    </p:spTree>
    <p:extLst>
      <p:ext uri="{BB962C8B-B14F-4D97-AF65-F5344CB8AC3E}">
        <p14:creationId xmlns:p14="http://schemas.microsoft.com/office/powerpoint/2010/main" val="2683206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F056-C458-9B43-BF62-E0BC1A85D3FF}" type="slidenum">
              <a:rPr lang="en-US" smtClean="0"/>
              <a:pPr/>
              <a:t>11</a:t>
            </a:fld>
            <a:endParaRPr lang="en-US" dirty="0"/>
          </a:p>
        </p:txBody>
      </p:sp>
    </p:spTree>
    <p:extLst>
      <p:ext uri="{BB962C8B-B14F-4D97-AF65-F5344CB8AC3E}">
        <p14:creationId xmlns:p14="http://schemas.microsoft.com/office/powerpoint/2010/main" val="412356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523337-2AD0-4286-A93C-08DFA32CAA5F}"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02095-8D8E-4B5B-89CD-F4681B3869A9}" type="slidenum">
              <a:rPr lang="en-US" smtClean="0"/>
              <a:t>‹#›</a:t>
            </a:fld>
            <a:endParaRPr lang="en-US"/>
          </a:p>
        </p:txBody>
      </p:sp>
    </p:spTree>
    <p:extLst>
      <p:ext uri="{BB962C8B-B14F-4D97-AF65-F5344CB8AC3E}">
        <p14:creationId xmlns:p14="http://schemas.microsoft.com/office/powerpoint/2010/main" val="601240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523337-2AD0-4286-A93C-08DFA32CAA5F}"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02095-8D8E-4B5B-89CD-F4681B3869A9}" type="slidenum">
              <a:rPr lang="en-US" smtClean="0"/>
              <a:t>‹#›</a:t>
            </a:fld>
            <a:endParaRPr lang="en-US"/>
          </a:p>
        </p:txBody>
      </p:sp>
    </p:spTree>
    <p:extLst>
      <p:ext uri="{BB962C8B-B14F-4D97-AF65-F5344CB8AC3E}">
        <p14:creationId xmlns:p14="http://schemas.microsoft.com/office/powerpoint/2010/main" val="134757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523337-2AD0-4286-A93C-08DFA32CAA5F}"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02095-8D8E-4B5B-89CD-F4681B3869A9}" type="slidenum">
              <a:rPr lang="en-US" smtClean="0"/>
              <a:t>‹#›</a:t>
            </a:fld>
            <a:endParaRPr lang="en-US"/>
          </a:p>
        </p:txBody>
      </p:sp>
    </p:spTree>
    <p:extLst>
      <p:ext uri="{BB962C8B-B14F-4D97-AF65-F5344CB8AC3E}">
        <p14:creationId xmlns:p14="http://schemas.microsoft.com/office/powerpoint/2010/main" val="465680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B63C-DA14-4AB7-87DB-ED878508382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EE42017-C007-4FE8-AFBA-232F5E207DB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698C4D0-595D-4959-839E-7454181A747E}"/>
              </a:ext>
            </a:extLst>
          </p:cNvPr>
          <p:cNvSpPr>
            <a:spLocks noGrp="1"/>
          </p:cNvSpPr>
          <p:nvPr>
            <p:ph type="dt" sz="half" idx="10"/>
          </p:nvPr>
        </p:nvSpPr>
        <p:spPr/>
        <p:txBody>
          <a:bodyPr/>
          <a:lstStyle/>
          <a:p>
            <a:fld id="{E8C4142C-2458-4199-8E4F-64E0996AD988}" type="datetimeFigureOut">
              <a:rPr lang="en-US" smtClean="0"/>
              <a:t>6/11/2020</a:t>
            </a:fld>
            <a:endParaRPr lang="en-US" dirty="0"/>
          </a:p>
        </p:txBody>
      </p:sp>
      <p:sp>
        <p:nvSpPr>
          <p:cNvPr id="5" name="Footer Placeholder 4">
            <a:extLst>
              <a:ext uri="{FF2B5EF4-FFF2-40B4-BE49-F238E27FC236}">
                <a16:creationId xmlns:a16="http://schemas.microsoft.com/office/drawing/2014/main" id="{AB8205F4-0AF5-4CCC-A5EF-4168FB56EE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692AE1-3F1B-460F-BA81-3272739BAD65}"/>
              </a:ext>
            </a:extLst>
          </p:cNvPr>
          <p:cNvSpPr>
            <a:spLocks noGrp="1"/>
          </p:cNvSpPr>
          <p:nvPr>
            <p:ph type="sldNum" sz="quarter" idx="12"/>
          </p:nvPr>
        </p:nvSpPr>
        <p:spPr/>
        <p:txBody>
          <a:bodyPr/>
          <a:lstStyle/>
          <a:p>
            <a:fld id="{B4E3A995-BB4E-4D0D-80A3-C0A48191AC6A}" type="slidenum">
              <a:rPr lang="en-US" smtClean="0"/>
              <a:t>‹#›</a:t>
            </a:fld>
            <a:endParaRPr lang="en-US" dirty="0"/>
          </a:p>
        </p:txBody>
      </p:sp>
    </p:spTree>
    <p:extLst>
      <p:ext uri="{BB962C8B-B14F-4D97-AF65-F5344CB8AC3E}">
        <p14:creationId xmlns:p14="http://schemas.microsoft.com/office/powerpoint/2010/main" val="2906961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6EE70-034F-4B70-8F16-B763DF9EE1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51A832-2947-4167-B069-5308C1EB05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8F896-08D5-417F-9E95-7FF3CBFE75ED}"/>
              </a:ext>
            </a:extLst>
          </p:cNvPr>
          <p:cNvSpPr>
            <a:spLocks noGrp="1"/>
          </p:cNvSpPr>
          <p:nvPr>
            <p:ph type="dt" sz="half" idx="10"/>
          </p:nvPr>
        </p:nvSpPr>
        <p:spPr/>
        <p:txBody>
          <a:bodyPr/>
          <a:lstStyle/>
          <a:p>
            <a:fld id="{E8C4142C-2458-4199-8E4F-64E0996AD988}" type="datetimeFigureOut">
              <a:rPr lang="en-US" smtClean="0"/>
              <a:t>6/11/2020</a:t>
            </a:fld>
            <a:endParaRPr lang="en-US" dirty="0"/>
          </a:p>
        </p:txBody>
      </p:sp>
      <p:sp>
        <p:nvSpPr>
          <p:cNvPr id="5" name="Footer Placeholder 4">
            <a:extLst>
              <a:ext uri="{FF2B5EF4-FFF2-40B4-BE49-F238E27FC236}">
                <a16:creationId xmlns:a16="http://schemas.microsoft.com/office/drawing/2014/main" id="{245583A2-06D3-4B7D-97EA-B139AECBEE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3DE7DE-8404-4A7E-89A0-A59FAD979B96}"/>
              </a:ext>
            </a:extLst>
          </p:cNvPr>
          <p:cNvSpPr>
            <a:spLocks noGrp="1"/>
          </p:cNvSpPr>
          <p:nvPr>
            <p:ph type="sldNum" sz="quarter" idx="12"/>
          </p:nvPr>
        </p:nvSpPr>
        <p:spPr/>
        <p:txBody>
          <a:bodyPr/>
          <a:lstStyle/>
          <a:p>
            <a:fld id="{B4E3A995-BB4E-4D0D-80A3-C0A48191AC6A}" type="slidenum">
              <a:rPr lang="en-US" smtClean="0"/>
              <a:t>‹#›</a:t>
            </a:fld>
            <a:endParaRPr lang="en-US" dirty="0"/>
          </a:p>
        </p:txBody>
      </p:sp>
    </p:spTree>
    <p:extLst>
      <p:ext uri="{BB962C8B-B14F-4D97-AF65-F5344CB8AC3E}">
        <p14:creationId xmlns:p14="http://schemas.microsoft.com/office/powerpoint/2010/main" val="518525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85D8-CB8A-4284-89AD-66E9AC14771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748BA19-8367-4F84-872C-E72B3601DB8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B9F06F7-6FF7-4061-BDF9-DB8AC754A1A5}"/>
              </a:ext>
            </a:extLst>
          </p:cNvPr>
          <p:cNvSpPr>
            <a:spLocks noGrp="1"/>
          </p:cNvSpPr>
          <p:nvPr>
            <p:ph type="dt" sz="half" idx="10"/>
          </p:nvPr>
        </p:nvSpPr>
        <p:spPr/>
        <p:txBody>
          <a:bodyPr/>
          <a:lstStyle/>
          <a:p>
            <a:fld id="{E8C4142C-2458-4199-8E4F-64E0996AD988}" type="datetimeFigureOut">
              <a:rPr lang="en-US" smtClean="0"/>
              <a:t>6/11/2020</a:t>
            </a:fld>
            <a:endParaRPr lang="en-US" dirty="0"/>
          </a:p>
        </p:txBody>
      </p:sp>
      <p:sp>
        <p:nvSpPr>
          <p:cNvPr id="5" name="Footer Placeholder 4">
            <a:extLst>
              <a:ext uri="{FF2B5EF4-FFF2-40B4-BE49-F238E27FC236}">
                <a16:creationId xmlns:a16="http://schemas.microsoft.com/office/drawing/2014/main" id="{C55B00E3-7D05-4B3B-ACCD-437CBC42CF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221717-E325-47D7-B5EF-AFDE1BEE3431}"/>
              </a:ext>
            </a:extLst>
          </p:cNvPr>
          <p:cNvSpPr>
            <a:spLocks noGrp="1"/>
          </p:cNvSpPr>
          <p:nvPr>
            <p:ph type="sldNum" sz="quarter" idx="12"/>
          </p:nvPr>
        </p:nvSpPr>
        <p:spPr/>
        <p:txBody>
          <a:bodyPr/>
          <a:lstStyle/>
          <a:p>
            <a:fld id="{B4E3A995-BB4E-4D0D-80A3-C0A48191AC6A}" type="slidenum">
              <a:rPr lang="en-US" smtClean="0"/>
              <a:t>‹#›</a:t>
            </a:fld>
            <a:endParaRPr lang="en-US" dirty="0"/>
          </a:p>
        </p:txBody>
      </p:sp>
    </p:spTree>
    <p:extLst>
      <p:ext uri="{BB962C8B-B14F-4D97-AF65-F5344CB8AC3E}">
        <p14:creationId xmlns:p14="http://schemas.microsoft.com/office/powerpoint/2010/main" val="3698746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EC998-1E5C-48A3-8C91-A2FE2D0695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7F279-43A5-4B31-ADA3-FC0DD430A78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257D8D-3E91-4EDF-A243-2C63AADA0DE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8CE198-4AE6-42DB-80C8-83E54E1449DB}"/>
              </a:ext>
            </a:extLst>
          </p:cNvPr>
          <p:cNvSpPr>
            <a:spLocks noGrp="1"/>
          </p:cNvSpPr>
          <p:nvPr>
            <p:ph type="dt" sz="half" idx="10"/>
          </p:nvPr>
        </p:nvSpPr>
        <p:spPr/>
        <p:txBody>
          <a:bodyPr/>
          <a:lstStyle/>
          <a:p>
            <a:fld id="{E8C4142C-2458-4199-8E4F-64E0996AD988}" type="datetimeFigureOut">
              <a:rPr lang="en-US" smtClean="0"/>
              <a:t>6/11/2020</a:t>
            </a:fld>
            <a:endParaRPr lang="en-US" dirty="0"/>
          </a:p>
        </p:txBody>
      </p:sp>
      <p:sp>
        <p:nvSpPr>
          <p:cNvPr id="6" name="Footer Placeholder 5">
            <a:extLst>
              <a:ext uri="{FF2B5EF4-FFF2-40B4-BE49-F238E27FC236}">
                <a16:creationId xmlns:a16="http://schemas.microsoft.com/office/drawing/2014/main" id="{296A857A-4E78-45CC-94CF-9A54EA72D9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2A577B-9D79-4B9C-BC90-2615BC1F829D}"/>
              </a:ext>
            </a:extLst>
          </p:cNvPr>
          <p:cNvSpPr>
            <a:spLocks noGrp="1"/>
          </p:cNvSpPr>
          <p:nvPr>
            <p:ph type="sldNum" sz="quarter" idx="12"/>
          </p:nvPr>
        </p:nvSpPr>
        <p:spPr/>
        <p:txBody>
          <a:bodyPr/>
          <a:lstStyle/>
          <a:p>
            <a:fld id="{B4E3A995-BB4E-4D0D-80A3-C0A48191AC6A}" type="slidenum">
              <a:rPr lang="en-US" smtClean="0"/>
              <a:t>‹#›</a:t>
            </a:fld>
            <a:endParaRPr lang="en-US" dirty="0"/>
          </a:p>
        </p:txBody>
      </p:sp>
    </p:spTree>
    <p:extLst>
      <p:ext uri="{BB962C8B-B14F-4D97-AF65-F5344CB8AC3E}">
        <p14:creationId xmlns:p14="http://schemas.microsoft.com/office/powerpoint/2010/main" val="1391925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BAE42-EFA3-4A6B-ACC9-DF4BA0366EB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83E696-029A-47FF-8E01-DCE4FA1E4DB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675B6EC-692C-4E2F-9286-E5641666945A}"/>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2A654-776B-45BF-9217-1A14E96054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4F3CF0B-8361-48A7-8B3E-E8209E1F4C99}"/>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8DB72A-775F-432C-AFE4-343C8A39157C}"/>
              </a:ext>
            </a:extLst>
          </p:cNvPr>
          <p:cNvSpPr>
            <a:spLocks noGrp="1"/>
          </p:cNvSpPr>
          <p:nvPr>
            <p:ph type="dt" sz="half" idx="10"/>
          </p:nvPr>
        </p:nvSpPr>
        <p:spPr/>
        <p:txBody>
          <a:bodyPr/>
          <a:lstStyle/>
          <a:p>
            <a:fld id="{E8C4142C-2458-4199-8E4F-64E0996AD988}" type="datetimeFigureOut">
              <a:rPr lang="en-US" smtClean="0"/>
              <a:t>6/11/2020</a:t>
            </a:fld>
            <a:endParaRPr lang="en-US" dirty="0"/>
          </a:p>
        </p:txBody>
      </p:sp>
      <p:sp>
        <p:nvSpPr>
          <p:cNvPr id="8" name="Footer Placeholder 7">
            <a:extLst>
              <a:ext uri="{FF2B5EF4-FFF2-40B4-BE49-F238E27FC236}">
                <a16:creationId xmlns:a16="http://schemas.microsoft.com/office/drawing/2014/main" id="{6993C120-F849-4F63-9310-AC129C53254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E414FBD-37C3-4931-B215-E32B782BABDF}"/>
              </a:ext>
            </a:extLst>
          </p:cNvPr>
          <p:cNvSpPr>
            <a:spLocks noGrp="1"/>
          </p:cNvSpPr>
          <p:nvPr>
            <p:ph type="sldNum" sz="quarter" idx="12"/>
          </p:nvPr>
        </p:nvSpPr>
        <p:spPr/>
        <p:txBody>
          <a:bodyPr/>
          <a:lstStyle/>
          <a:p>
            <a:fld id="{B4E3A995-BB4E-4D0D-80A3-C0A48191AC6A}" type="slidenum">
              <a:rPr lang="en-US" smtClean="0"/>
              <a:t>‹#›</a:t>
            </a:fld>
            <a:endParaRPr lang="en-US" dirty="0"/>
          </a:p>
        </p:txBody>
      </p:sp>
    </p:spTree>
    <p:extLst>
      <p:ext uri="{BB962C8B-B14F-4D97-AF65-F5344CB8AC3E}">
        <p14:creationId xmlns:p14="http://schemas.microsoft.com/office/powerpoint/2010/main" val="1794506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7913-8C23-4696-9DB0-D30350CBA1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AAB7B0-36CC-42F2-B582-6EDAE9DF5BF3}"/>
              </a:ext>
            </a:extLst>
          </p:cNvPr>
          <p:cNvSpPr>
            <a:spLocks noGrp="1"/>
          </p:cNvSpPr>
          <p:nvPr>
            <p:ph type="dt" sz="half" idx="10"/>
          </p:nvPr>
        </p:nvSpPr>
        <p:spPr/>
        <p:txBody>
          <a:bodyPr/>
          <a:lstStyle/>
          <a:p>
            <a:fld id="{E8C4142C-2458-4199-8E4F-64E0996AD988}" type="datetimeFigureOut">
              <a:rPr lang="en-US" smtClean="0"/>
              <a:t>6/11/2020</a:t>
            </a:fld>
            <a:endParaRPr lang="en-US" dirty="0"/>
          </a:p>
        </p:txBody>
      </p:sp>
      <p:sp>
        <p:nvSpPr>
          <p:cNvPr id="4" name="Footer Placeholder 3">
            <a:extLst>
              <a:ext uri="{FF2B5EF4-FFF2-40B4-BE49-F238E27FC236}">
                <a16:creationId xmlns:a16="http://schemas.microsoft.com/office/drawing/2014/main" id="{14AB0711-56E3-4989-A1E0-B426E8C2F6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E8417E-1F10-4466-923D-2A30C71F98E3}"/>
              </a:ext>
            </a:extLst>
          </p:cNvPr>
          <p:cNvSpPr>
            <a:spLocks noGrp="1"/>
          </p:cNvSpPr>
          <p:nvPr>
            <p:ph type="sldNum" sz="quarter" idx="12"/>
          </p:nvPr>
        </p:nvSpPr>
        <p:spPr/>
        <p:txBody>
          <a:bodyPr/>
          <a:lstStyle/>
          <a:p>
            <a:fld id="{B4E3A995-BB4E-4D0D-80A3-C0A48191AC6A}" type="slidenum">
              <a:rPr lang="en-US" smtClean="0"/>
              <a:t>‹#›</a:t>
            </a:fld>
            <a:endParaRPr lang="en-US" dirty="0"/>
          </a:p>
        </p:txBody>
      </p:sp>
    </p:spTree>
    <p:extLst>
      <p:ext uri="{BB962C8B-B14F-4D97-AF65-F5344CB8AC3E}">
        <p14:creationId xmlns:p14="http://schemas.microsoft.com/office/powerpoint/2010/main" val="955113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9E46C-ADDD-4BF0-81FE-98E690B0F854}"/>
              </a:ext>
            </a:extLst>
          </p:cNvPr>
          <p:cNvSpPr>
            <a:spLocks noGrp="1"/>
          </p:cNvSpPr>
          <p:nvPr>
            <p:ph type="dt" sz="half" idx="10"/>
          </p:nvPr>
        </p:nvSpPr>
        <p:spPr/>
        <p:txBody>
          <a:bodyPr/>
          <a:lstStyle/>
          <a:p>
            <a:fld id="{E8C4142C-2458-4199-8E4F-64E0996AD988}" type="datetimeFigureOut">
              <a:rPr lang="en-US" smtClean="0"/>
              <a:t>6/11/2020</a:t>
            </a:fld>
            <a:endParaRPr lang="en-US" dirty="0"/>
          </a:p>
        </p:txBody>
      </p:sp>
      <p:sp>
        <p:nvSpPr>
          <p:cNvPr id="3" name="Footer Placeholder 2">
            <a:extLst>
              <a:ext uri="{FF2B5EF4-FFF2-40B4-BE49-F238E27FC236}">
                <a16:creationId xmlns:a16="http://schemas.microsoft.com/office/drawing/2014/main" id="{06565D47-0B61-4526-9146-30DB5AC63C2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036337-8937-47FB-8826-A6AA0F718AE2}"/>
              </a:ext>
            </a:extLst>
          </p:cNvPr>
          <p:cNvSpPr>
            <a:spLocks noGrp="1"/>
          </p:cNvSpPr>
          <p:nvPr>
            <p:ph type="sldNum" sz="quarter" idx="12"/>
          </p:nvPr>
        </p:nvSpPr>
        <p:spPr/>
        <p:txBody>
          <a:bodyPr/>
          <a:lstStyle/>
          <a:p>
            <a:fld id="{B4E3A995-BB4E-4D0D-80A3-C0A48191AC6A}" type="slidenum">
              <a:rPr lang="en-US" smtClean="0"/>
              <a:t>‹#›</a:t>
            </a:fld>
            <a:endParaRPr lang="en-US" dirty="0"/>
          </a:p>
        </p:txBody>
      </p:sp>
    </p:spTree>
    <p:extLst>
      <p:ext uri="{BB962C8B-B14F-4D97-AF65-F5344CB8AC3E}">
        <p14:creationId xmlns:p14="http://schemas.microsoft.com/office/powerpoint/2010/main" val="4218258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28CE-ABD1-42F7-ACD2-3CB36C9C66E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415A915-FB90-4679-8068-E2F5FD35ACC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A7897B-06AE-45D2-B9E2-2A18E124408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98651E9-E62B-4651-9BF5-FEC694528C94}"/>
              </a:ext>
            </a:extLst>
          </p:cNvPr>
          <p:cNvSpPr>
            <a:spLocks noGrp="1"/>
          </p:cNvSpPr>
          <p:nvPr>
            <p:ph type="dt" sz="half" idx="10"/>
          </p:nvPr>
        </p:nvSpPr>
        <p:spPr/>
        <p:txBody>
          <a:bodyPr/>
          <a:lstStyle/>
          <a:p>
            <a:fld id="{E8C4142C-2458-4199-8E4F-64E0996AD988}" type="datetimeFigureOut">
              <a:rPr lang="en-US" smtClean="0"/>
              <a:t>6/11/2020</a:t>
            </a:fld>
            <a:endParaRPr lang="en-US" dirty="0"/>
          </a:p>
        </p:txBody>
      </p:sp>
      <p:sp>
        <p:nvSpPr>
          <p:cNvPr id="6" name="Footer Placeholder 5">
            <a:extLst>
              <a:ext uri="{FF2B5EF4-FFF2-40B4-BE49-F238E27FC236}">
                <a16:creationId xmlns:a16="http://schemas.microsoft.com/office/drawing/2014/main" id="{87B7980C-895B-4181-9F91-466B9B556E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F3CC05-D65D-4B51-B722-DDDA64BD9448}"/>
              </a:ext>
            </a:extLst>
          </p:cNvPr>
          <p:cNvSpPr>
            <a:spLocks noGrp="1"/>
          </p:cNvSpPr>
          <p:nvPr>
            <p:ph type="sldNum" sz="quarter" idx="12"/>
          </p:nvPr>
        </p:nvSpPr>
        <p:spPr/>
        <p:txBody>
          <a:bodyPr/>
          <a:lstStyle/>
          <a:p>
            <a:fld id="{B4E3A995-BB4E-4D0D-80A3-C0A48191AC6A}" type="slidenum">
              <a:rPr lang="en-US" smtClean="0"/>
              <a:t>‹#›</a:t>
            </a:fld>
            <a:endParaRPr lang="en-US" dirty="0"/>
          </a:p>
        </p:txBody>
      </p:sp>
    </p:spTree>
    <p:extLst>
      <p:ext uri="{BB962C8B-B14F-4D97-AF65-F5344CB8AC3E}">
        <p14:creationId xmlns:p14="http://schemas.microsoft.com/office/powerpoint/2010/main" val="271248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523337-2AD0-4286-A93C-08DFA32CAA5F}"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02095-8D8E-4B5B-89CD-F4681B3869A9}" type="slidenum">
              <a:rPr lang="en-US" smtClean="0"/>
              <a:t>‹#›</a:t>
            </a:fld>
            <a:endParaRPr lang="en-US"/>
          </a:p>
        </p:txBody>
      </p:sp>
    </p:spTree>
    <p:extLst>
      <p:ext uri="{BB962C8B-B14F-4D97-AF65-F5344CB8AC3E}">
        <p14:creationId xmlns:p14="http://schemas.microsoft.com/office/powerpoint/2010/main" val="4014718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88D0-CC31-43CC-9F92-7C503D6649B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3F4E970-AAAC-4D27-B9A7-0BFFC91ADD5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1997D390-F89A-4361-A127-6A373979C13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40FCFEB-A177-4550-8C37-7EE3BD0CCB26}"/>
              </a:ext>
            </a:extLst>
          </p:cNvPr>
          <p:cNvSpPr>
            <a:spLocks noGrp="1"/>
          </p:cNvSpPr>
          <p:nvPr>
            <p:ph type="dt" sz="half" idx="10"/>
          </p:nvPr>
        </p:nvSpPr>
        <p:spPr/>
        <p:txBody>
          <a:bodyPr/>
          <a:lstStyle/>
          <a:p>
            <a:fld id="{E8C4142C-2458-4199-8E4F-64E0996AD988}" type="datetimeFigureOut">
              <a:rPr lang="en-US" smtClean="0"/>
              <a:t>6/11/2020</a:t>
            </a:fld>
            <a:endParaRPr lang="en-US" dirty="0"/>
          </a:p>
        </p:txBody>
      </p:sp>
      <p:sp>
        <p:nvSpPr>
          <p:cNvPr id="6" name="Footer Placeholder 5">
            <a:extLst>
              <a:ext uri="{FF2B5EF4-FFF2-40B4-BE49-F238E27FC236}">
                <a16:creationId xmlns:a16="http://schemas.microsoft.com/office/drawing/2014/main" id="{C7D2D062-8BCA-44BA-8998-70C43B64B8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3D51DD-83E9-480D-9C68-628FDB51EB3F}"/>
              </a:ext>
            </a:extLst>
          </p:cNvPr>
          <p:cNvSpPr>
            <a:spLocks noGrp="1"/>
          </p:cNvSpPr>
          <p:nvPr>
            <p:ph type="sldNum" sz="quarter" idx="12"/>
          </p:nvPr>
        </p:nvSpPr>
        <p:spPr/>
        <p:txBody>
          <a:bodyPr/>
          <a:lstStyle/>
          <a:p>
            <a:fld id="{B4E3A995-BB4E-4D0D-80A3-C0A48191AC6A}" type="slidenum">
              <a:rPr lang="en-US" smtClean="0"/>
              <a:t>‹#›</a:t>
            </a:fld>
            <a:endParaRPr lang="en-US" dirty="0"/>
          </a:p>
        </p:txBody>
      </p:sp>
    </p:spTree>
    <p:extLst>
      <p:ext uri="{BB962C8B-B14F-4D97-AF65-F5344CB8AC3E}">
        <p14:creationId xmlns:p14="http://schemas.microsoft.com/office/powerpoint/2010/main" val="3511177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DF16-5FA0-4D61-A61F-1AC3391493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E1DE3D-0609-4014-B2E7-6A9736E014C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3D381-050E-4B23-8B7D-407EE65636FA}"/>
              </a:ext>
            </a:extLst>
          </p:cNvPr>
          <p:cNvSpPr>
            <a:spLocks noGrp="1"/>
          </p:cNvSpPr>
          <p:nvPr>
            <p:ph type="dt" sz="half" idx="10"/>
          </p:nvPr>
        </p:nvSpPr>
        <p:spPr/>
        <p:txBody>
          <a:bodyPr/>
          <a:lstStyle/>
          <a:p>
            <a:fld id="{E8C4142C-2458-4199-8E4F-64E0996AD988}" type="datetimeFigureOut">
              <a:rPr lang="en-US" smtClean="0"/>
              <a:t>6/11/2020</a:t>
            </a:fld>
            <a:endParaRPr lang="en-US" dirty="0"/>
          </a:p>
        </p:txBody>
      </p:sp>
      <p:sp>
        <p:nvSpPr>
          <p:cNvPr id="5" name="Footer Placeholder 4">
            <a:extLst>
              <a:ext uri="{FF2B5EF4-FFF2-40B4-BE49-F238E27FC236}">
                <a16:creationId xmlns:a16="http://schemas.microsoft.com/office/drawing/2014/main" id="{2AC7C38D-E4B5-4DBE-AD2E-05896E290D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DE031C-D286-41CB-8B02-F0A42E56DE47}"/>
              </a:ext>
            </a:extLst>
          </p:cNvPr>
          <p:cNvSpPr>
            <a:spLocks noGrp="1"/>
          </p:cNvSpPr>
          <p:nvPr>
            <p:ph type="sldNum" sz="quarter" idx="12"/>
          </p:nvPr>
        </p:nvSpPr>
        <p:spPr/>
        <p:txBody>
          <a:bodyPr/>
          <a:lstStyle/>
          <a:p>
            <a:fld id="{B4E3A995-BB4E-4D0D-80A3-C0A48191AC6A}" type="slidenum">
              <a:rPr lang="en-US" smtClean="0"/>
              <a:t>‹#›</a:t>
            </a:fld>
            <a:endParaRPr lang="en-US" dirty="0"/>
          </a:p>
        </p:txBody>
      </p:sp>
    </p:spTree>
    <p:extLst>
      <p:ext uri="{BB962C8B-B14F-4D97-AF65-F5344CB8AC3E}">
        <p14:creationId xmlns:p14="http://schemas.microsoft.com/office/powerpoint/2010/main" val="4187772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2C35A2-CCFB-43D9-A22D-72F2B7CAD0A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C3637C-E69B-4545-B263-BB536EF7D1D6}"/>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985B3-04CC-438F-8A44-3B7578259CD9}"/>
              </a:ext>
            </a:extLst>
          </p:cNvPr>
          <p:cNvSpPr>
            <a:spLocks noGrp="1"/>
          </p:cNvSpPr>
          <p:nvPr>
            <p:ph type="dt" sz="half" idx="10"/>
          </p:nvPr>
        </p:nvSpPr>
        <p:spPr/>
        <p:txBody>
          <a:bodyPr/>
          <a:lstStyle/>
          <a:p>
            <a:fld id="{E8C4142C-2458-4199-8E4F-64E0996AD988}" type="datetimeFigureOut">
              <a:rPr lang="en-US" smtClean="0"/>
              <a:t>6/11/2020</a:t>
            </a:fld>
            <a:endParaRPr lang="en-US" dirty="0"/>
          </a:p>
        </p:txBody>
      </p:sp>
      <p:sp>
        <p:nvSpPr>
          <p:cNvPr id="5" name="Footer Placeholder 4">
            <a:extLst>
              <a:ext uri="{FF2B5EF4-FFF2-40B4-BE49-F238E27FC236}">
                <a16:creationId xmlns:a16="http://schemas.microsoft.com/office/drawing/2014/main" id="{95F4C56E-BD95-41A0-96C3-98AABE9862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5776DB-8F30-413C-8A80-092483F1E2FB}"/>
              </a:ext>
            </a:extLst>
          </p:cNvPr>
          <p:cNvSpPr>
            <a:spLocks noGrp="1"/>
          </p:cNvSpPr>
          <p:nvPr>
            <p:ph type="sldNum" sz="quarter" idx="12"/>
          </p:nvPr>
        </p:nvSpPr>
        <p:spPr/>
        <p:txBody>
          <a:bodyPr/>
          <a:lstStyle/>
          <a:p>
            <a:fld id="{B4E3A995-BB4E-4D0D-80A3-C0A48191AC6A}" type="slidenum">
              <a:rPr lang="en-US" smtClean="0"/>
              <a:t>‹#›</a:t>
            </a:fld>
            <a:endParaRPr lang="en-US" dirty="0"/>
          </a:p>
        </p:txBody>
      </p:sp>
    </p:spTree>
    <p:extLst>
      <p:ext uri="{BB962C8B-B14F-4D97-AF65-F5344CB8AC3E}">
        <p14:creationId xmlns:p14="http://schemas.microsoft.com/office/powerpoint/2010/main" val="4019763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523337-2AD0-4286-A93C-08DFA32CAA5F}"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02095-8D8E-4B5B-89CD-F4681B3869A9}" type="slidenum">
              <a:rPr lang="en-US" smtClean="0"/>
              <a:t>‹#›</a:t>
            </a:fld>
            <a:endParaRPr lang="en-US"/>
          </a:p>
        </p:txBody>
      </p:sp>
    </p:spTree>
    <p:extLst>
      <p:ext uri="{BB962C8B-B14F-4D97-AF65-F5344CB8AC3E}">
        <p14:creationId xmlns:p14="http://schemas.microsoft.com/office/powerpoint/2010/main" val="1285841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523337-2AD0-4286-A93C-08DFA32CAA5F}" type="datetimeFigureOut">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02095-8D8E-4B5B-89CD-F4681B3869A9}" type="slidenum">
              <a:rPr lang="en-US" smtClean="0"/>
              <a:t>‹#›</a:t>
            </a:fld>
            <a:endParaRPr lang="en-US"/>
          </a:p>
        </p:txBody>
      </p:sp>
    </p:spTree>
    <p:extLst>
      <p:ext uri="{BB962C8B-B14F-4D97-AF65-F5344CB8AC3E}">
        <p14:creationId xmlns:p14="http://schemas.microsoft.com/office/powerpoint/2010/main" val="3625556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523337-2AD0-4286-A93C-08DFA32CAA5F}" type="datetimeFigureOut">
              <a:rPr lang="en-US" smtClean="0"/>
              <a:t>6/11/2020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102095-8D8E-4B5B-89CD-F4681B3869A9}" type="slidenum">
              <a:rPr lang="en-US" smtClean="0"/>
              <a:t>‹#›</a:t>
            </a:fld>
            <a:endParaRPr lang="en-US"/>
          </a:p>
        </p:txBody>
      </p:sp>
    </p:spTree>
    <p:extLst>
      <p:ext uri="{BB962C8B-B14F-4D97-AF65-F5344CB8AC3E}">
        <p14:creationId xmlns:p14="http://schemas.microsoft.com/office/powerpoint/2010/main" val="243207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523337-2AD0-4286-A93C-08DFA32CAA5F}" type="datetimeFigureOut">
              <a:rPr lang="en-US" smtClean="0"/>
              <a:t>6/11/2020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102095-8D8E-4B5B-89CD-F4681B3869A9}" type="slidenum">
              <a:rPr lang="en-US" smtClean="0"/>
              <a:t>‹#›</a:t>
            </a:fld>
            <a:endParaRPr lang="en-US"/>
          </a:p>
        </p:txBody>
      </p:sp>
    </p:spTree>
    <p:extLst>
      <p:ext uri="{BB962C8B-B14F-4D97-AF65-F5344CB8AC3E}">
        <p14:creationId xmlns:p14="http://schemas.microsoft.com/office/powerpoint/2010/main" val="169778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523337-2AD0-4286-A93C-08DFA32CAA5F}" type="datetimeFigureOut">
              <a:rPr lang="en-US" smtClean="0"/>
              <a:t>6/11/2020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102095-8D8E-4B5B-89CD-F4681B3869A9}" type="slidenum">
              <a:rPr lang="en-US" smtClean="0"/>
              <a:t>‹#›</a:t>
            </a:fld>
            <a:endParaRPr lang="en-US"/>
          </a:p>
        </p:txBody>
      </p:sp>
    </p:spTree>
    <p:extLst>
      <p:ext uri="{BB962C8B-B14F-4D97-AF65-F5344CB8AC3E}">
        <p14:creationId xmlns:p14="http://schemas.microsoft.com/office/powerpoint/2010/main" val="761521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523337-2AD0-4286-A93C-08DFA32CAA5F}" type="datetimeFigureOut">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02095-8D8E-4B5B-89CD-F4681B3869A9}" type="slidenum">
              <a:rPr lang="en-US" smtClean="0"/>
              <a:t>‹#›</a:t>
            </a:fld>
            <a:endParaRPr lang="en-US"/>
          </a:p>
        </p:txBody>
      </p:sp>
    </p:spTree>
    <p:extLst>
      <p:ext uri="{BB962C8B-B14F-4D97-AF65-F5344CB8AC3E}">
        <p14:creationId xmlns:p14="http://schemas.microsoft.com/office/powerpoint/2010/main" val="1521533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523337-2AD0-4286-A93C-08DFA32CAA5F}" type="datetimeFigureOut">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02095-8D8E-4B5B-89CD-F4681B3869A9}" type="slidenum">
              <a:rPr lang="en-US" smtClean="0"/>
              <a:t>‹#›</a:t>
            </a:fld>
            <a:endParaRPr lang="en-US"/>
          </a:p>
        </p:txBody>
      </p:sp>
    </p:spTree>
    <p:extLst>
      <p:ext uri="{BB962C8B-B14F-4D97-AF65-F5344CB8AC3E}">
        <p14:creationId xmlns:p14="http://schemas.microsoft.com/office/powerpoint/2010/main" val="177976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23337-2AD0-4286-A93C-08DFA32CAA5F}" type="datetimeFigureOut">
              <a:rPr lang="en-US" smtClean="0"/>
              <a:t>6/11/2020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02095-8D8E-4B5B-89CD-F4681B3869A9}" type="slidenum">
              <a:rPr lang="en-US" smtClean="0"/>
              <a:t>‹#›</a:t>
            </a:fld>
            <a:endParaRPr lang="en-US"/>
          </a:p>
        </p:txBody>
      </p:sp>
    </p:spTree>
    <p:extLst>
      <p:ext uri="{BB962C8B-B14F-4D97-AF65-F5344CB8AC3E}">
        <p14:creationId xmlns:p14="http://schemas.microsoft.com/office/powerpoint/2010/main" val="13744559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F1F42C-955A-4B5A-910D-6A14648E8AC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BB939C-EDD9-4FED-AC3E-50AB8BC2438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B49AA-AF97-4AA7-B4E1-24A1D198257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C4142C-2458-4199-8E4F-64E0996AD988}" type="datetimeFigureOut">
              <a:rPr lang="en-US" smtClean="0"/>
              <a:t>6/11/2020</a:t>
            </a:fld>
            <a:endParaRPr lang="en-US" dirty="0"/>
          </a:p>
        </p:txBody>
      </p:sp>
      <p:sp>
        <p:nvSpPr>
          <p:cNvPr id="5" name="Footer Placeholder 4">
            <a:extLst>
              <a:ext uri="{FF2B5EF4-FFF2-40B4-BE49-F238E27FC236}">
                <a16:creationId xmlns:a16="http://schemas.microsoft.com/office/drawing/2014/main" id="{CAA090B3-0064-4A61-8771-DD5302B77B3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1931BEE-D9E2-40F9-AA11-EE42AED5BB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E3A995-BB4E-4D0D-80A3-C0A48191AC6A}" type="slidenum">
              <a:rPr lang="en-US" smtClean="0"/>
              <a:t>‹#›</a:t>
            </a:fld>
            <a:endParaRPr lang="en-US" dirty="0"/>
          </a:p>
        </p:txBody>
      </p:sp>
    </p:spTree>
    <p:extLst>
      <p:ext uri="{BB962C8B-B14F-4D97-AF65-F5344CB8AC3E}">
        <p14:creationId xmlns:p14="http://schemas.microsoft.com/office/powerpoint/2010/main" val="31591758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5.jp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5.jp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m4a"/><Relationship Id="rId7" Type="http://schemas.openxmlformats.org/officeDocument/2006/relationships/image" Target="../media/image1.pn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4.m4a"/><Relationship Id="rId7" Type="http://schemas.openxmlformats.org/officeDocument/2006/relationships/hyperlink" Target="https://pixabay.com/en/patient-care-white-male-3d-model-1874756/" TargetMode="External"/><Relationship Id="rId12"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8.jpg"/><Relationship Id="rId11" Type="http://schemas.openxmlformats.org/officeDocument/2006/relationships/hyperlink" Target="https://creativecommons.org/licenses/by-sa/3.0/legalcode" TargetMode="External"/><Relationship Id="rId5" Type="http://schemas.openxmlformats.org/officeDocument/2006/relationships/image" Target="../media/image1.png"/><Relationship Id="rId10" Type="http://schemas.openxmlformats.org/officeDocument/2006/relationships/hyperlink" Target="http://commons.wikimedia.org/wiki/File:Dessin_scalpel_3.svg" TargetMode="External"/><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9.m4a"/><Relationship Id="rId7" Type="http://schemas.openxmlformats.org/officeDocument/2006/relationships/image" Target="../media/image14.svg"/><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hyperlink" Target="http://mkleit.wordpress.com/category/between-quotations/" TargetMode="External"/><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0.m4a"/><Relationship Id="rId7" Type="http://schemas.openxmlformats.org/officeDocument/2006/relationships/image" Target="../media/image16.svg"/><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1.m4a"/><Relationship Id="rId7" Type="http://schemas.openxmlformats.org/officeDocument/2006/relationships/image" Target="../media/image16.svg"/><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sa/3.0/legalcode" TargetMode="External"/><Relationship Id="rId3" Type="http://schemas.openxmlformats.org/officeDocument/2006/relationships/audio" Target="../media/media22.m4a"/><Relationship Id="rId7" Type="http://schemas.openxmlformats.org/officeDocument/2006/relationships/hyperlink" Target="https://www.flickr.com/photos/125892716@N05/14606095342" TargetMode="External"/><Relationship Id="rId2" Type="http://schemas.microsoft.com/office/2007/relationships/media" Target="../media/media22.m4a"/><Relationship Id="rId1" Type="http://schemas.openxmlformats.org/officeDocument/2006/relationships/tags" Target="../tags/tag21.xml"/><Relationship Id="rId6" Type="http://schemas.openxmlformats.org/officeDocument/2006/relationships/image" Target="../media/image17.jp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sa/3.0/legalcode" TargetMode="External"/><Relationship Id="rId3" Type="http://schemas.openxmlformats.org/officeDocument/2006/relationships/audio" Target="../media/media23.m4a"/><Relationship Id="rId7" Type="http://schemas.openxmlformats.org/officeDocument/2006/relationships/hyperlink" Target="https://www.flickr.com/photos/125892716@N05/14606095342" TargetMode="External"/><Relationship Id="rId2" Type="http://schemas.microsoft.com/office/2007/relationships/media" Target="../media/media23.m4a"/><Relationship Id="rId1" Type="http://schemas.openxmlformats.org/officeDocument/2006/relationships/tags" Target="../tags/tag22.xml"/><Relationship Id="rId6" Type="http://schemas.openxmlformats.org/officeDocument/2006/relationships/image" Target="../media/image17.jp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sa/3.0/legalcode" TargetMode="External"/><Relationship Id="rId3" Type="http://schemas.openxmlformats.org/officeDocument/2006/relationships/audio" Target="../media/media24.m4a"/><Relationship Id="rId7" Type="http://schemas.openxmlformats.org/officeDocument/2006/relationships/hyperlink" Target="https://www.flickr.com/photos/125892716@N05/14606095342" TargetMode="External"/><Relationship Id="rId2" Type="http://schemas.microsoft.com/office/2007/relationships/media" Target="../media/media24.m4a"/><Relationship Id="rId1" Type="http://schemas.openxmlformats.org/officeDocument/2006/relationships/tags" Target="../tags/tag23.xml"/><Relationship Id="rId6" Type="http://schemas.openxmlformats.org/officeDocument/2006/relationships/image" Target="../media/image17.jp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5.m4a"/><Relationship Id="rId7" Type="http://schemas.openxmlformats.org/officeDocument/2006/relationships/hyperlink" Target="https://rentschlerlibrary.wordpress.com/author/kepickens/" TargetMode="External"/><Relationship Id="rId2" Type="http://schemas.microsoft.com/office/2007/relationships/media" Target="../media/media25.m4a"/><Relationship Id="rId1" Type="http://schemas.openxmlformats.org/officeDocument/2006/relationships/tags" Target="../tags/tag24.xml"/><Relationship Id="rId6"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hyperlink" Target="https://creativecommons.org/licenses/by/3.0/"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audio" Target="../media/media26.m4a"/><Relationship Id="rId7" Type="http://schemas.openxmlformats.org/officeDocument/2006/relationships/hyperlink" Target="https://rentschlerlibrary.wordpress.com/author/kepickens/" TargetMode="External"/><Relationship Id="rId2" Type="http://schemas.microsoft.com/office/2007/relationships/media" Target="../media/media26.m4a"/><Relationship Id="rId1" Type="http://schemas.openxmlformats.org/officeDocument/2006/relationships/tags" Target="../tags/tag25.xml"/><Relationship Id="rId6" Type="http://schemas.openxmlformats.org/officeDocument/2006/relationships/image" Target="../media/image18.jp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audio" Target="../media/media27.m4a"/><Relationship Id="rId7" Type="http://schemas.openxmlformats.org/officeDocument/2006/relationships/hyperlink" Target="https://rentschlerlibrary.wordpress.com/author/kepickens/" TargetMode="External"/><Relationship Id="rId2" Type="http://schemas.microsoft.com/office/2007/relationships/media" Target="../media/media27.m4a"/><Relationship Id="rId1" Type="http://schemas.openxmlformats.org/officeDocument/2006/relationships/tags" Target="../tags/tag26.xml"/><Relationship Id="rId6" Type="http://schemas.openxmlformats.org/officeDocument/2006/relationships/image" Target="../media/image18.jp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8.m4a"/><Relationship Id="rId7" Type="http://schemas.openxmlformats.org/officeDocument/2006/relationships/hyperlink" Target="http://www.emdocs.net/8419-2/" TargetMode="External"/><Relationship Id="rId2" Type="http://schemas.microsoft.com/office/2007/relationships/media" Target="../media/media28.m4a"/><Relationship Id="rId1" Type="http://schemas.openxmlformats.org/officeDocument/2006/relationships/tags" Target="../tags/tag27.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creativecommons.org/licenses/by-sa/3.0/legalcode" TargetMode="External"/><Relationship Id="rId3" Type="http://schemas.openxmlformats.org/officeDocument/2006/relationships/audio" Target="../media/media29.m4a"/><Relationship Id="rId7" Type="http://schemas.openxmlformats.org/officeDocument/2006/relationships/hyperlink" Target="http://www.emdocs.net/8419-2/" TargetMode="External"/><Relationship Id="rId2" Type="http://schemas.microsoft.com/office/2007/relationships/media" Target="../media/media29.m4a"/><Relationship Id="rId1" Type="http://schemas.openxmlformats.org/officeDocument/2006/relationships/tags" Target="../tags/tag28.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creativecommons.org/licenses/by-sa/3.0/legalcode" TargetMode="External"/><Relationship Id="rId3" Type="http://schemas.openxmlformats.org/officeDocument/2006/relationships/audio" Target="../media/media30.m4a"/><Relationship Id="rId7" Type="http://schemas.openxmlformats.org/officeDocument/2006/relationships/hyperlink" Target="http://www.emdocs.net/8419-2/" TargetMode="External"/><Relationship Id="rId2" Type="http://schemas.microsoft.com/office/2007/relationships/media" Target="../media/media30.m4a"/><Relationship Id="rId1" Type="http://schemas.openxmlformats.org/officeDocument/2006/relationships/tags" Target="../tags/tag29.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MN4rjubI5O8&amp;feature=youtu.be" TargetMode="External"/><Relationship Id="rId3" Type="http://schemas.openxmlformats.org/officeDocument/2006/relationships/slideLayout" Target="../slideLayouts/slideLayout2.xml"/><Relationship Id="rId7" Type="http://schemas.openxmlformats.org/officeDocument/2006/relationships/hyperlink" Target="https://youtu.be/BeYfiS5P-GI"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videocast.nih.gov/launch.asp?18537" TargetMode="External"/><Relationship Id="rId11" Type="http://schemas.openxmlformats.org/officeDocument/2006/relationships/image" Target="../media/image2.png"/><Relationship Id="rId5" Type="http://schemas.openxmlformats.org/officeDocument/2006/relationships/hyperlink" Target="https://www.youtube.com/watch?v=hsUS0k3Ie_g&amp;feature=youtu.be" TargetMode="External"/><Relationship Id="rId10" Type="http://schemas.openxmlformats.org/officeDocument/2006/relationships/image" Target="../media/image1.png"/><Relationship Id="rId4" Type="http://schemas.openxmlformats.org/officeDocument/2006/relationships/hyperlink" Target="https://www.hhs.gov/ohrp/regulations-and-policy/guidance/reviewing-unanticipated-problems/index.html" TargetMode="External"/><Relationship Id="rId9" Type="http://schemas.openxmlformats.org/officeDocument/2006/relationships/hyperlink" Target="https://www.fda.gov/regulatory-information/search-fda-guidance-documents/adverse-event-reporting-irbs-improving-human-subject-protection" TargetMode="Externa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nd/3.0/legalcode" TargetMode="External"/><Relationship Id="rId3" Type="http://schemas.openxmlformats.org/officeDocument/2006/relationships/audio" Target="../media/media6.m4a"/><Relationship Id="rId7" Type="http://schemas.openxmlformats.org/officeDocument/2006/relationships/hyperlink" Target="http://lacalledelarealidad.blogspot.com/2011/04/5-donando-sangre.html" TargetMode="External"/><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nc-nd/3.0/legalcode" TargetMode="External"/><Relationship Id="rId3" Type="http://schemas.openxmlformats.org/officeDocument/2006/relationships/audio" Target="../media/media7.m4a"/><Relationship Id="rId7" Type="http://schemas.openxmlformats.org/officeDocument/2006/relationships/hyperlink" Target="http://lacalledelarealidad.blogspot.com/2011/04/5-donando-sangre.html" TargetMode="External"/><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9"/>
          </a:xfrm>
          <a:prstGeom prst="rect">
            <a:avLst/>
          </a:prstGeom>
        </p:spPr>
      </p:pic>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628651" y="1590494"/>
            <a:ext cx="7886700" cy="4351339"/>
          </a:xfrm>
        </p:spPr>
        <p:txBody>
          <a:bodyPr>
            <a:normAutofit/>
          </a:bodyPr>
          <a:lstStyle/>
          <a:p>
            <a:pPr marL="0" indent="0" algn="ctr">
              <a:buNone/>
            </a:pPr>
            <a:r>
              <a:rPr lang="en-US" sz="4400" b="1" dirty="0">
                <a:solidFill>
                  <a:srgbClr val="0070C0"/>
                </a:solidFill>
              </a:rPr>
              <a:t>IRB Member Considerations When Evaluating Reported Events as Possible Unanticipated Problems</a:t>
            </a:r>
          </a:p>
        </p:txBody>
      </p:sp>
      <p:pic>
        <p:nvPicPr>
          <p:cNvPr id="7" name="Audio 6">
            <a:hlinkClick r:id="" action="ppaction://media"/>
            <a:extLst>
              <a:ext uri="{FF2B5EF4-FFF2-40B4-BE49-F238E27FC236}">
                <a16:creationId xmlns:a16="http://schemas.microsoft.com/office/drawing/2014/main" id="{F51058C0-B2B3-478B-8203-7354595B02C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363504486"/>
      </p:ext>
    </p:extLst>
  </p:cSld>
  <p:clrMapOvr>
    <a:masterClrMapping/>
  </p:clrMapOvr>
  <mc:AlternateContent xmlns:mc="http://schemas.openxmlformats.org/markup-compatibility/2006" xmlns:p14="http://schemas.microsoft.com/office/powerpoint/2010/main">
    <mc:Choice Requires="p14">
      <p:transition spd="slow" p14:dur="2000" advTm="8494"/>
    </mc:Choice>
    <mc:Fallback xmlns="">
      <p:transition spd="slow" advTm="8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9024"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1" y="869732"/>
            <a:ext cx="8102599" cy="5445348"/>
          </a:xfrm>
        </p:spPr>
        <p:txBody>
          <a:bodyPr>
            <a:noAutofit/>
          </a:bodyPr>
          <a:lstStyle/>
          <a:p>
            <a:pPr marL="516731" indent="-342900">
              <a:spcBef>
                <a:spcPts val="0"/>
              </a:spcBef>
              <a:defRPr/>
            </a:pPr>
            <a:r>
              <a:rPr lang="en-US" sz="2400" dirty="0">
                <a:solidFill>
                  <a:srgbClr val="000000"/>
                </a:solidFill>
              </a:rPr>
              <a:t>Participants with CAD with unstable angina were </a:t>
            </a:r>
          </a:p>
          <a:p>
            <a:pPr marL="520700" indent="0">
              <a:spcBef>
                <a:spcPts val="0"/>
              </a:spcBef>
              <a:buNone/>
              <a:defRPr/>
            </a:pPr>
            <a:r>
              <a:rPr lang="en-US" sz="2400" dirty="0">
                <a:solidFill>
                  <a:srgbClr val="000000"/>
                </a:solidFill>
              </a:rPr>
              <a:t>enrolled in a multicenter clinical trial evaluating </a:t>
            </a:r>
          </a:p>
          <a:p>
            <a:pPr marL="520700" indent="0">
              <a:spcBef>
                <a:spcPts val="0"/>
              </a:spcBef>
              <a:buNone/>
              <a:defRPr/>
            </a:pPr>
            <a:r>
              <a:rPr lang="en-US" sz="2400" dirty="0">
                <a:solidFill>
                  <a:srgbClr val="000000"/>
                </a:solidFill>
              </a:rPr>
              <a:t>safety and efficacy of an investigational vascular </a:t>
            </a:r>
          </a:p>
          <a:p>
            <a:pPr marL="520700" indent="0">
              <a:spcBef>
                <a:spcPts val="0"/>
              </a:spcBef>
              <a:buNone/>
              <a:defRPr/>
            </a:pPr>
            <a:r>
              <a:rPr lang="en-US" sz="2400" dirty="0">
                <a:solidFill>
                  <a:srgbClr val="000000"/>
                </a:solidFill>
              </a:rPr>
              <a:t>stent </a:t>
            </a:r>
          </a:p>
          <a:p>
            <a:pPr marL="516731" indent="-342900">
              <a:spcBef>
                <a:spcPts val="0"/>
              </a:spcBef>
              <a:spcAft>
                <a:spcPts val="600"/>
              </a:spcAft>
              <a:defRPr/>
            </a:pPr>
            <a:r>
              <a:rPr lang="en-US" sz="2400" dirty="0">
                <a:solidFill>
                  <a:srgbClr val="000000"/>
                </a:solidFill>
              </a:rPr>
              <a:t>It was anticipated that </a:t>
            </a:r>
            <a:r>
              <a:rPr lang="en-US" sz="2400" u="sng" dirty="0">
                <a:solidFill>
                  <a:srgbClr val="000000"/>
                </a:solidFill>
              </a:rPr>
              <a:t>&lt;</a:t>
            </a:r>
            <a:r>
              <a:rPr lang="en-US" sz="2400" dirty="0">
                <a:solidFill>
                  <a:srgbClr val="000000"/>
                </a:solidFill>
              </a:rPr>
              <a:t> 5% of participants receiving the stent would require emergency coronary artery bypass graft (CABG) surgery because of acute stent blockage and this risk was described in the protocol and consent document</a:t>
            </a:r>
          </a:p>
          <a:p>
            <a:pPr marL="516731" indent="-342900">
              <a:spcBef>
                <a:spcPts val="0"/>
              </a:spcBef>
              <a:spcAft>
                <a:spcPts val="600"/>
              </a:spcAft>
              <a:defRPr/>
            </a:pPr>
            <a:r>
              <a:rPr lang="en-US" sz="2400" dirty="0">
                <a:solidFill>
                  <a:srgbClr val="000000"/>
                </a:solidFill>
              </a:rPr>
              <a:t>After 20 participants were enrolled, DSMB conducted an interim analysis as per protocol: 10 participants had required emergency CABG surgery soon after placement of the stent  </a:t>
            </a:r>
          </a:p>
          <a:p>
            <a:pPr marL="516731" indent="-342900">
              <a:spcBef>
                <a:spcPts val="0"/>
              </a:spcBef>
              <a:spcAft>
                <a:spcPts val="600"/>
              </a:spcAft>
              <a:defRPr/>
            </a:pPr>
            <a:r>
              <a:rPr lang="en-US" sz="2400" dirty="0">
                <a:solidFill>
                  <a:srgbClr val="000000"/>
                </a:solidFill>
              </a:rPr>
              <a:t>The DSMB concluded that the rate at which participants needed to undergo CABG greatly exceeded the expected rate</a:t>
            </a:r>
          </a:p>
          <a:p>
            <a:pPr marL="173831" indent="0">
              <a:spcBef>
                <a:spcPts val="0"/>
              </a:spcBef>
              <a:spcAft>
                <a:spcPts val="450"/>
              </a:spcAft>
              <a:buNone/>
              <a:defRPr/>
            </a:pPr>
            <a:endParaRPr lang="en-US" sz="2400" dirty="0"/>
          </a:p>
        </p:txBody>
      </p:sp>
      <p:pic>
        <p:nvPicPr>
          <p:cNvPr id="4" name="Picture 3">
            <a:extLst>
              <a:ext uri="{FF2B5EF4-FFF2-40B4-BE49-F238E27FC236}">
                <a16:creationId xmlns:a16="http://schemas.microsoft.com/office/drawing/2014/main" id="{7ADD2849-5CDD-476C-9097-33787165E908}"/>
              </a:ext>
            </a:extLst>
          </p:cNvPr>
          <p:cNvPicPr>
            <a:picLocks noChangeAspect="1"/>
          </p:cNvPicPr>
          <p:nvPr/>
        </p:nvPicPr>
        <p:blipFill>
          <a:blip r:embed="rId6"/>
          <a:stretch>
            <a:fillRect/>
          </a:stretch>
        </p:blipFill>
        <p:spPr>
          <a:xfrm>
            <a:off x="0" y="6315080"/>
            <a:ext cx="9144000" cy="542920"/>
          </a:xfrm>
          <a:prstGeom prst="rect">
            <a:avLst/>
          </a:prstGeom>
        </p:spPr>
      </p:pic>
      <p:sp>
        <p:nvSpPr>
          <p:cNvPr id="7" name="Title 1">
            <a:extLst>
              <a:ext uri="{FF2B5EF4-FFF2-40B4-BE49-F238E27FC236}">
                <a16:creationId xmlns:a16="http://schemas.microsoft.com/office/drawing/2014/main" id="{B6DFD40A-B547-484C-8788-502A9E358E4A}"/>
              </a:ext>
            </a:extLst>
          </p:cNvPr>
          <p:cNvSpPr>
            <a:spLocks noGrp="1"/>
          </p:cNvSpPr>
          <p:nvPr>
            <p:ph type="title"/>
          </p:nvPr>
        </p:nvSpPr>
        <p:spPr>
          <a:xfrm>
            <a:off x="1253331" y="196633"/>
            <a:ext cx="6637337" cy="736599"/>
          </a:xfrm>
        </p:spPr>
        <p:txBody>
          <a:bodyPr>
            <a:normAutofit/>
          </a:bodyPr>
          <a:lstStyle/>
          <a:p>
            <a:pPr algn="ctr"/>
            <a:r>
              <a:rPr lang="en-US" sz="3600" b="1" dirty="0">
                <a:solidFill>
                  <a:srgbClr val="0070C0"/>
                </a:solidFill>
              </a:rPr>
              <a:t>Is This an Unanticipated Problem? </a:t>
            </a:r>
          </a:p>
        </p:txBody>
      </p:sp>
      <p:pic>
        <p:nvPicPr>
          <p:cNvPr id="5" name="Content Placeholder 12" descr="A picture containing food&#10;&#10;Description automatically generated">
            <a:extLst>
              <a:ext uri="{FF2B5EF4-FFF2-40B4-BE49-F238E27FC236}">
                <a16:creationId xmlns:a16="http://schemas.microsoft.com/office/drawing/2014/main" id="{197D1107-37B9-42E0-8B18-6DCB80A5F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4560" y="730249"/>
            <a:ext cx="1562100" cy="1562100"/>
          </a:xfrm>
          <a:prstGeom prst="rect">
            <a:avLst/>
          </a:prstGeom>
        </p:spPr>
      </p:pic>
      <p:pic>
        <p:nvPicPr>
          <p:cNvPr id="9" name="Audio 8">
            <a:hlinkClick r:id="" action="ppaction://media"/>
            <a:extLst>
              <a:ext uri="{FF2B5EF4-FFF2-40B4-BE49-F238E27FC236}">
                <a16:creationId xmlns:a16="http://schemas.microsoft.com/office/drawing/2014/main" id="{786C3AC4-F952-41F7-982B-4CDD07CD2CE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726985440"/>
      </p:ext>
    </p:extLst>
  </p:cSld>
  <p:clrMapOvr>
    <a:masterClrMapping/>
  </p:clrMapOvr>
  <mc:AlternateContent xmlns:mc="http://schemas.openxmlformats.org/markup-compatibility/2006" xmlns:p14="http://schemas.microsoft.com/office/powerpoint/2010/main">
    <mc:Choice Requires="p14">
      <p:transition spd="slow" p14:dur="2000" advTm="61283"/>
    </mc:Choice>
    <mc:Fallback xmlns="">
      <p:transition spd="slow" advTm="6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D2849-5CDD-476C-9097-33787165E908}"/>
              </a:ext>
            </a:extLst>
          </p:cNvPr>
          <p:cNvPicPr>
            <a:picLocks noChangeAspect="1"/>
          </p:cNvPicPr>
          <p:nvPr/>
        </p:nvPicPr>
        <p:blipFill>
          <a:blip r:embed="rId6"/>
          <a:stretch>
            <a:fillRect/>
          </a:stretch>
        </p:blipFill>
        <p:spPr>
          <a:xfrm>
            <a:off x="0" y="6315080"/>
            <a:ext cx="9144000" cy="542920"/>
          </a:xfrm>
          <a:prstGeom prst="rect">
            <a:avLst/>
          </a:prstGeom>
        </p:spPr>
      </p:pic>
      <p:sp>
        <p:nvSpPr>
          <p:cNvPr id="7" name="Title 1">
            <a:extLst>
              <a:ext uri="{FF2B5EF4-FFF2-40B4-BE49-F238E27FC236}">
                <a16:creationId xmlns:a16="http://schemas.microsoft.com/office/drawing/2014/main" id="{B6DFD40A-B547-484C-8788-502A9E358E4A}"/>
              </a:ext>
            </a:extLst>
          </p:cNvPr>
          <p:cNvSpPr>
            <a:spLocks noGrp="1"/>
          </p:cNvSpPr>
          <p:nvPr>
            <p:ph type="title"/>
          </p:nvPr>
        </p:nvSpPr>
        <p:spPr>
          <a:xfrm>
            <a:off x="1253331" y="114301"/>
            <a:ext cx="6637337" cy="736599"/>
          </a:xfrm>
        </p:spPr>
        <p:txBody>
          <a:bodyPr>
            <a:normAutofit/>
          </a:bodyPr>
          <a:lstStyle/>
          <a:p>
            <a:pPr algn="ctr"/>
            <a:r>
              <a:rPr lang="en-US" sz="3600" b="1" dirty="0">
                <a:solidFill>
                  <a:srgbClr val="0070C0"/>
                </a:solidFill>
              </a:rPr>
              <a:t>Is This an Unanticipated Problem? </a:t>
            </a:r>
          </a:p>
        </p:txBody>
      </p:sp>
      <p:pic>
        <p:nvPicPr>
          <p:cNvPr id="13" name="Content Placeholder 12" descr="A picture containing food&#10;&#10;Description automatically generated">
            <a:extLst>
              <a:ext uri="{FF2B5EF4-FFF2-40B4-BE49-F238E27FC236}">
                <a16:creationId xmlns:a16="http://schemas.microsoft.com/office/drawing/2014/main" id="{F7064A87-2A4A-45C1-B5D8-398007A4DE33}"/>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7322348" y="709486"/>
            <a:ext cx="1732752" cy="1732752"/>
          </a:xfrm>
        </p:spPr>
      </p:pic>
      <p:sp>
        <p:nvSpPr>
          <p:cNvPr id="14" name="Rectangle 13">
            <a:extLst>
              <a:ext uri="{FF2B5EF4-FFF2-40B4-BE49-F238E27FC236}">
                <a16:creationId xmlns:a16="http://schemas.microsoft.com/office/drawing/2014/main" id="{CAD7EE25-D573-4461-B32D-D48CE24B6E78}"/>
              </a:ext>
            </a:extLst>
          </p:cNvPr>
          <p:cNvSpPr/>
          <p:nvPr/>
        </p:nvSpPr>
        <p:spPr>
          <a:xfrm>
            <a:off x="812800" y="1173166"/>
            <a:ext cx="6650036" cy="4620945"/>
          </a:xfrm>
          <a:prstGeom prst="rect">
            <a:avLst/>
          </a:prstGeom>
        </p:spPr>
        <p:txBody>
          <a:bodyPr wrap="square">
            <a:spAutoFit/>
          </a:bodyPr>
          <a:lstStyle/>
          <a:p>
            <a:pPr lvl="0" defTabSz="914400">
              <a:lnSpc>
                <a:spcPct val="110000"/>
              </a:lnSpc>
            </a:pPr>
            <a:r>
              <a:rPr lang="en-US" sz="2400" b="1" dirty="0">
                <a:solidFill>
                  <a:srgbClr val="CC3399"/>
                </a:solidFill>
              </a:rPr>
              <a:t>Criterion #1 IS </a:t>
            </a:r>
            <a:r>
              <a:rPr lang="en-US" sz="2400" dirty="0"/>
              <a:t>met since </a:t>
            </a:r>
            <a:r>
              <a:rPr lang="en-US" sz="2400" dirty="0">
                <a:solidFill>
                  <a:prstClr val="black"/>
                </a:solidFill>
              </a:rPr>
              <a:t>the </a:t>
            </a:r>
            <a:r>
              <a:rPr lang="en-US" sz="2400" b="1" dirty="0">
                <a:solidFill>
                  <a:prstClr val="black"/>
                </a:solidFill>
              </a:rPr>
              <a:t>rate </a:t>
            </a:r>
            <a:r>
              <a:rPr lang="en-US" sz="2400" dirty="0">
                <a:solidFill>
                  <a:prstClr val="black"/>
                </a:solidFill>
              </a:rPr>
              <a:t>of the event was unexpected in this case</a:t>
            </a:r>
          </a:p>
          <a:p>
            <a:pPr marL="228600" lvl="0" indent="-228600" defTabSz="914400">
              <a:lnSpc>
                <a:spcPct val="110000"/>
              </a:lnSpc>
              <a:buFont typeface="Arial" panose="020B0604020202020204" pitchFamily="34" charset="0"/>
              <a:buChar char="•"/>
            </a:pPr>
            <a:endParaRPr lang="en-US" sz="2400" dirty="0">
              <a:solidFill>
                <a:prstClr val="black"/>
              </a:solidFill>
            </a:endParaRPr>
          </a:p>
          <a:p>
            <a:pPr lvl="0" defTabSz="914400"/>
            <a:r>
              <a:rPr lang="en-US" sz="2400" b="1" dirty="0">
                <a:solidFill>
                  <a:srgbClr val="CC3399"/>
                </a:solidFill>
              </a:rPr>
              <a:t>Criterion #2 IS </a:t>
            </a:r>
            <a:r>
              <a:rPr lang="en-US" sz="2400" dirty="0">
                <a:solidFill>
                  <a:prstClr val="black"/>
                </a:solidFill>
              </a:rPr>
              <a:t>met because the need for CABG was a direct result of acute stent blockage</a:t>
            </a:r>
          </a:p>
          <a:p>
            <a:pPr lvl="0" defTabSz="914400">
              <a:lnSpc>
                <a:spcPct val="110000"/>
              </a:lnSpc>
            </a:pPr>
            <a:endParaRPr lang="en-US" sz="2400" b="1" dirty="0">
              <a:solidFill>
                <a:srgbClr val="CC3399"/>
              </a:solidFill>
            </a:endParaRPr>
          </a:p>
          <a:p>
            <a:pPr lvl="0" defTabSz="914400">
              <a:lnSpc>
                <a:spcPct val="110000"/>
              </a:lnSpc>
            </a:pPr>
            <a:r>
              <a:rPr lang="en-US" sz="2400" b="1" dirty="0">
                <a:solidFill>
                  <a:srgbClr val="CC3399"/>
                </a:solidFill>
              </a:rPr>
              <a:t>Criterion #3 IS</a:t>
            </a:r>
            <a:r>
              <a:rPr lang="en-US" sz="2400" dirty="0">
                <a:solidFill>
                  <a:prstClr val="black"/>
                </a:solidFill>
              </a:rPr>
              <a:t> met because the participants experienced harm (needed heart surgery)</a:t>
            </a:r>
          </a:p>
          <a:p>
            <a:pPr lvl="0" defTabSz="914400">
              <a:lnSpc>
                <a:spcPct val="110000"/>
              </a:lnSpc>
              <a:spcAft>
                <a:spcPts val="1200"/>
              </a:spcAft>
            </a:pPr>
            <a:endParaRPr lang="en-US" sz="2400" dirty="0">
              <a:solidFill>
                <a:prstClr val="black"/>
              </a:solidFill>
            </a:endParaRPr>
          </a:p>
          <a:p>
            <a:pPr lvl="0" defTabSz="914400">
              <a:lnSpc>
                <a:spcPct val="110000"/>
              </a:lnSpc>
            </a:pPr>
            <a:r>
              <a:rPr lang="en-US" sz="2400" dirty="0">
                <a:solidFill>
                  <a:prstClr val="black"/>
                </a:solidFill>
              </a:rPr>
              <a:t>This</a:t>
            </a:r>
            <a:r>
              <a:rPr lang="en-US" sz="2400" b="1" dirty="0">
                <a:solidFill>
                  <a:srgbClr val="CC3399"/>
                </a:solidFill>
              </a:rPr>
              <a:t> IS </a:t>
            </a:r>
            <a:r>
              <a:rPr lang="en-US" sz="2400" dirty="0">
                <a:solidFill>
                  <a:prstClr val="black"/>
                </a:solidFill>
              </a:rPr>
              <a:t>an Unanticipated Problem since all 3 criteria have been met</a:t>
            </a:r>
          </a:p>
        </p:txBody>
      </p:sp>
      <p:pic>
        <p:nvPicPr>
          <p:cNvPr id="16" name="Audio 15">
            <a:hlinkClick r:id="" action="ppaction://media"/>
            <a:extLst>
              <a:ext uri="{FF2B5EF4-FFF2-40B4-BE49-F238E27FC236}">
                <a16:creationId xmlns:a16="http://schemas.microsoft.com/office/drawing/2014/main" id="{CD360A3D-9A6E-43CA-B980-DAEAABFEE25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295616157"/>
      </p:ext>
    </p:extLst>
  </p:cSld>
  <p:clrMapOvr>
    <a:masterClrMapping/>
  </p:clrMapOvr>
  <mc:AlternateContent xmlns:mc="http://schemas.openxmlformats.org/markup-compatibility/2006" xmlns:p14="http://schemas.microsoft.com/office/powerpoint/2010/main">
    <mc:Choice Requires="p14">
      <p:transition spd="slow" p14:dur="2000" advTm="34235"/>
    </mc:Choice>
    <mc:Fallback xmlns="">
      <p:transition spd="slow" advTm="34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AD71A1-7BAE-44E2-BA17-D8A43578EFEF}"/>
              </a:ext>
            </a:extLst>
          </p:cNvPr>
          <p:cNvSpPr>
            <a:spLocks noGrp="1"/>
          </p:cNvSpPr>
          <p:nvPr>
            <p:ph type="title"/>
          </p:nvPr>
        </p:nvSpPr>
        <p:spPr>
          <a:xfrm>
            <a:off x="515125" y="1153572"/>
            <a:ext cx="2400300" cy="4461163"/>
          </a:xfrm>
        </p:spPr>
        <p:txBody>
          <a:bodyPr>
            <a:normAutofit/>
          </a:bodyPr>
          <a:lstStyle/>
          <a:p>
            <a:r>
              <a:rPr lang="en-US" b="1" dirty="0">
                <a:solidFill>
                  <a:srgbClr val="FFFFFF"/>
                </a:solidFill>
              </a:rPr>
              <a:t>How do Adverse Events Relate to UPs?</a:t>
            </a:r>
          </a:p>
        </p:txBody>
      </p:sp>
      <p:sp>
        <p:nvSpPr>
          <p:cNvPr id="24" name="Arc 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A5DE3AF-DD41-47BF-88FA-F013C263E64E}"/>
              </a:ext>
            </a:extLst>
          </p:cNvPr>
          <p:cNvSpPr>
            <a:spLocks noGrp="1"/>
          </p:cNvSpPr>
          <p:nvPr>
            <p:ph idx="1"/>
          </p:nvPr>
        </p:nvSpPr>
        <p:spPr>
          <a:xfrm>
            <a:off x="3125454" y="0"/>
            <a:ext cx="5315903" cy="6497961"/>
          </a:xfrm>
        </p:spPr>
        <p:txBody>
          <a:bodyPr anchor="ctr">
            <a:normAutofit fontScale="77500" lnSpcReduction="20000"/>
          </a:bodyPr>
          <a:lstStyle/>
          <a:p>
            <a:pPr marL="0" indent="0">
              <a:spcAft>
                <a:spcPts val="1800"/>
              </a:spcAft>
              <a:buNone/>
            </a:pPr>
            <a:r>
              <a:rPr lang="en-US" sz="3800" dirty="0">
                <a:solidFill>
                  <a:srgbClr val="0070C0"/>
                </a:solidFill>
              </a:rPr>
              <a:t>Adverse Events (AEs) and Serious Adverse Events (SAEs) </a:t>
            </a:r>
            <a:r>
              <a:rPr lang="en-US" sz="3800" u="sng" dirty="0">
                <a:solidFill>
                  <a:srgbClr val="0070C0"/>
                </a:solidFill>
              </a:rPr>
              <a:t>only</a:t>
            </a:r>
            <a:r>
              <a:rPr lang="en-US" sz="3800" dirty="0">
                <a:solidFill>
                  <a:srgbClr val="0070C0"/>
                </a:solidFill>
              </a:rPr>
              <a:t> need to be reported to the NIH IRB in an expedited manner if they meet criteria for an unanticipated problem*</a:t>
            </a:r>
          </a:p>
          <a:p>
            <a:pPr marL="571500" indent="-342900">
              <a:buFont typeface="Wingdings" panose="05000000000000000000" pitchFamily="2" charset="2"/>
              <a:buChar char="Ø"/>
            </a:pPr>
            <a:r>
              <a:rPr lang="en-US" sz="3400" dirty="0"/>
              <a:t>AEs and SAEs that do not require expedited reporting to the NIH IRB should be submitted at the time of Continuing Review as part of a high level summary</a:t>
            </a:r>
          </a:p>
          <a:p>
            <a:pPr marL="0" indent="0">
              <a:buNone/>
            </a:pPr>
            <a:endParaRPr lang="en-US" sz="2000" dirty="0"/>
          </a:p>
          <a:p>
            <a:pPr marL="0" indent="0">
              <a:buNone/>
            </a:pPr>
            <a:endParaRPr lang="en-US" sz="2000" dirty="0">
              <a:solidFill>
                <a:schemeClr val="bg2">
                  <a:lumMod val="25000"/>
                </a:schemeClr>
              </a:solidFill>
            </a:endParaRPr>
          </a:p>
          <a:p>
            <a:pPr marL="0" indent="0">
              <a:buNone/>
            </a:pPr>
            <a:r>
              <a:rPr lang="en-US" sz="2600" dirty="0">
                <a:solidFill>
                  <a:schemeClr val="bg2">
                    <a:lumMod val="25000"/>
                  </a:schemeClr>
                </a:solidFill>
              </a:rPr>
              <a:t>* For FDA regulated studies, investigators are also required to report events to the study sponsor as described in the protocol. The </a:t>
            </a:r>
            <a:r>
              <a:rPr lang="en-US" sz="2600" u="sng" dirty="0">
                <a:solidFill>
                  <a:schemeClr val="bg2">
                    <a:lumMod val="25000"/>
                  </a:schemeClr>
                </a:solidFill>
              </a:rPr>
              <a:t>sponsor</a:t>
            </a:r>
            <a:r>
              <a:rPr lang="en-US" sz="2600" dirty="0">
                <a:solidFill>
                  <a:schemeClr val="bg2">
                    <a:lumMod val="25000"/>
                  </a:schemeClr>
                </a:solidFill>
              </a:rPr>
              <a:t> may require notification about SAEs in an expedited manner, but this does not mean that the event needs to be submitted to the IRB in an expedited manner UNLESS it meets the definition of an unanticipated problem. </a:t>
            </a:r>
          </a:p>
        </p:txBody>
      </p:sp>
      <p:pic>
        <p:nvPicPr>
          <p:cNvPr id="4" name="Picture 3">
            <a:extLst>
              <a:ext uri="{FF2B5EF4-FFF2-40B4-BE49-F238E27FC236}">
                <a16:creationId xmlns:a16="http://schemas.microsoft.com/office/drawing/2014/main" id="{4E3D9E5A-A04B-4356-8D4C-19FFB121EBFD}"/>
              </a:ext>
            </a:extLst>
          </p:cNvPr>
          <p:cNvPicPr>
            <a:picLocks noChangeAspect="1"/>
          </p:cNvPicPr>
          <p:nvPr/>
        </p:nvPicPr>
        <p:blipFill>
          <a:blip r:embed="rId5"/>
          <a:stretch>
            <a:fillRect/>
          </a:stretch>
        </p:blipFill>
        <p:spPr>
          <a:xfrm>
            <a:off x="0" y="6315080"/>
            <a:ext cx="9144000" cy="542920"/>
          </a:xfrm>
          <a:prstGeom prst="rect">
            <a:avLst/>
          </a:prstGeom>
        </p:spPr>
      </p:pic>
      <p:pic>
        <p:nvPicPr>
          <p:cNvPr id="11" name="Audio 10">
            <a:hlinkClick r:id="" action="ppaction://media"/>
            <a:extLst>
              <a:ext uri="{FF2B5EF4-FFF2-40B4-BE49-F238E27FC236}">
                <a16:creationId xmlns:a16="http://schemas.microsoft.com/office/drawing/2014/main" id="{E1F07F44-CC2F-4AA1-A47B-E84518F4D78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43102988"/>
      </p:ext>
    </p:extLst>
  </p:cSld>
  <p:clrMapOvr>
    <a:masterClrMapping/>
  </p:clrMapOvr>
  <mc:AlternateContent xmlns:mc="http://schemas.openxmlformats.org/markup-compatibility/2006" xmlns:p14="http://schemas.microsoft.com/office/powerpoint/2010/main">
    <mc:Choice Requires="p14">
      <p:transition spd="slow" p14:dur="2000" advTm="67664"/>
    </mc:Choice>
    <mc:Fallback xmlns="">
      <p:transition spd="slow" advTm="67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442EB-4AB0-4C1D-AADE-E2463B13B92C}"/>
              </a:ext>
            </a:extLst>
          </p:cNvPr>
          <p:cNvSpPr>
            <a:spLocks noGrp="1"/>
          </p:cNvSpPr>
          <p:nvPr>
            <p:ph type="title"/>
          </p:nvPr>
        </p:nvSpPr>
        <p:spPr>
          <a:xfrm>
            <a:off x="4540255" y="16415"/>
            <a:ext cx="3985902" cy="1206340"/>
          </a:xfrm>
        </p:spPr>
        <p:txBody>
          <a:bodyPr>
            <a:normAutofit/>
          </a:bodyPr>
          <a:lstStyle/>
          <a:p>
            <a:r>
              <a:rPr lang="en-US" sz="3200" b="1" dirty="0">
                <a:solidFill>
                  <a:schemeClr val="accent2"/>
                </a:solidFill>
              </a:rPr>
              <a:t>Adverse Events</a:t>
            </a:r>
          </a:p>
        </p:txBody>
      </p:sp>
      <p:sp>
        <p:nvSpPr>
          <p:cNvPr id="11" name="Freeform: Shape 10">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2" y="1"/>
            <a:ext cx="4461745" cy="4791074"/>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2" y="1"/>
            <a:ext cx="3951851" cy="4241205"/>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5344AE7A-3667-47F6-B313-BEDACE7CB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22536" cy="4639031"/>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8" name="Graphic 7" descr="Skeleton">
            <a:extLst>
              <a:ext uri="{FF2B5EF4-FFF2-40B4-BE49-F238E27FC236}">
                <a16:creationId xmlns:a16="http://schemas.microsoft.com/office/drawing/2014/main" id="{4FD2B0F8-7A53-4448-8D1F-E534951DE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08" y="1176219"/>
            <a:ext cx="3263900" cy="3263900"/>
          </a:xfrm>
          <a:prstGeom prst="rect">
            <a:avLst/>
          </a:prstGeom>
        </p:spPr>
      </p:pic>
      <p:sp>
        <p:nvSpPr>
          <p:cNvPr id="3" name="Content Placeholder 2">
            <a:extLst>
              <a:ext uri="{FF2B5EF4-FFF2-40B4-BE49-F238E27FC236}">
                <a16:creationId xmlns:a16="http://schemas.microsoft.com/office/drawing/2014/main" id="{22894893-474F-4476-8F05-7B1090A21AC7}"/>
              </a:ext>
            </a:extLst>
          </p:cNvPr>
          <p:cNvSpPr>
            <a:spLocks noGrp="1"/>
          </p:cNvSpPr>
          <p:nvPr>
            <p:ph idx="1"/>
          </p:nvPr>
        </p:nvSpPr>
        <p:spPr>
          <a:xfrm>
            <a:off x="2789854" y="1007706"/>
            <a:ext cx="5736304" cy="5234473"/>
          </a:xfrm>
        </p:spPr>
        <p:txBody>
          <a:bodyPr anchor="t">
            <a:noAutofit/>
          </a:bodyPr>
          <a:lstStyle/>
          <a:p>
            <a:pPr marL="0" indent="0">
              <a:buNone/>
            </a:pPr>
            <a:r>
              <a:rPr lang="en-US" sz="2400" b="1" dirty="0">
                <a:solidFill>
                  <a:schemeClr val="bg1"/>
                </a:solidFill>
              </a:rPr>
              <a:t>Adverse Events (AE) are. . .</a:t>
            </a:r>
          </a:p>
          <a:p>
            <a:pPr marL="685800" indent="-342900"/>
            <a:r>
              <a:rPr lang="en-US" sz="2400" dirty="0">
                <a:solidFill>
                  <a:schemeClr val="bg1"/>
                </a:solidFill>
              </a:rPr>
              <a:t>Any untoward medical occurrence in a human subject, including any abnormal sign (for example, abnormal physical exam or laboratory finding), symptom, or disease, temporally associated with the subject’s participation in research, whether or not considered related to the subject’s participation in the research </a:t>
            </a:r>
          </a:p>
          <a:p>
            <a:pPr marL="685800" indent="-342900"/>
            <a:r>
              <a:rPr lang="en-US" sz="2400" dirty="0">
                <a:solidFill>
                  <a:schemeClr val="bg1"/>
                </a:solidFill>
              </a:rPr>
              <a:t>In the context of FDA-required reporting, an AE means any untoward medical occurrence associated with the use of a drug in humans, whether or not considered drug related</a:t>
            </a:r>
          </a:p>
        </p:txBody>
      </p:sp>
      <p:pic>
        <p:nvPicPr>
          <p:cNvPr id="4" name="Picture 3">
            <a:extLst>
              <a:ext uri="{FF2B5EF4-FFF2-40B4-BE49-F238E27FC236}">
                <a16:creationId xmlns:a16="http://schemas.microsoft.com/office/drawing/2014/main" id="{EB519594-27C4-49FB-8590-86F66853824B}"/>
              </a:ext>
            </a:extLst>
          </p:cNvPr>
          <p:cNvPicPr>
            <a:picLocks noChangeAspect="1"/>
          </p:cNvPicPr>
          <p:nvPr/>
        </p:nvPicPr>
        <p:blipFill>
          <a:blip r:embed="rId7"/>
          <a:stretch>
            <a:fillRect/>
          </a:stretch>
        </p:blipFill>
        <p:spPr>
          <a:xfrm>
            <a:off x="0" y="6315080"/>
            <a:ext cx="9144000" cy="542920"/>
          </a:xfrm>
          <a:prstGeom prst="rect">
            <a:avLst/>
          </a:prstGeom>
        </p:spPr>
      </p:pic>
      <p:pic>
        <p:nvPicPr>
          <p:cNvPr id="7" name="Audio 6">
            <a:hlinkClick r:id="" action="ppaction://media"/>
            <a:extLst>
              <a:ext uri="{FF2B5EF4-FFF2-40B4-BE49-F238E27FC236}">
                <a16:creationId xmlns:a16="http://schemas.microsoft.com/office/drawing/2014/main" id="{F642C8C9-9CB8-4DDA-9450-60BF9202371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074141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9967"/>
    </mc:Choice>
    <mc:Fallback xmlns="">
      <p:transition spd="slow" advTm="59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2" y="1"/>
            <a:ext cx="4461745" cy="4791074"/>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2" y="1"/>
            <a:ext cx="3951851" cy="4241205"/>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5344AE7A-3667-47F6-B313-BEDACE7CB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22536" cy="4639031"/>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2894893-474F-4476-8F05-7B1090A21AC7}"/>
              </a:ext>
            </a:extLst>
          </p:cNvPr>
          <p:cNvSpPr>
            <a:spLocks noGrp="1"/>
          </p:cNvSpPr>
          <p:nvPr>
            <p:ph idx="1"/>
          </p:nvPr>
        </p:nvSpPr>
        <p:spPr>
          <a:xfrm>
            <a:off x="1790700" y="174171"/>
            <a:ext cx="7124505" cy="6242179"/>
          </a:xfrm>
        </p:spPr>
        <p:txBody>
          <a:bodyPr anchor="t">
            <a:noAutofit/>
          </a:bodyPr>
          <a:lstStyle/>
          <a:p>
            <a:pPr marL="0" indent="0">
              <a:spcAft>
                <a:spcPts val="600"/>
              </a:spcAft>
              <a:buNone/>
            </a:pPr>
            <a:r>
              <a:rPr lang="en-US" sz="3200" b="1" dirty="0">
                <a:solidFill>
                  <a:srgbClr val="0070C0"/>
                </a:solidFill>
                <a:latin typeface="Calibri Light" panose="020F0302020204030204"/>
                <a:ea typeface="+mj-ea"/>
                <a:cs typeface="+mj-cs"/>
              </a:rPr>
              <a:t>Serious Adverse Event is an AE that:</a:t>
            </a:r>
          </a:p>
          <a:p>
            <a:pPr marL="1663700" lvl="0" indent="-406400">
              <a:spcBef>
                <a:spcPts val="0"/>
              </a:spcBef>
              <a:spcAft>
                <a:spcPts val="900"/>
              </a:spcAft>
              <a:buFont typeface="+mj-lt"/>
              <a:buAutoNum type="arabicPeriod"/>
            </a:pPr>
            <a:r>
              <a:rPr lang="en-US" sz="2400" dirty="0">
                <a:solidFill>
                  <a:prstClr val="black"/>
                </a:solidFill>
              </a:rPr>
              <a:t>Results in death OR</a:t>
            </a:r>
          </a:p>
          <a:p>
            <a:pPr marL="1663700" lvl="0" indent="-406400">
              <a:spcBef>
                <a:spcPts val="0"/>
              </a:spcBef>
              <a:spcAft>
                <a:spcPts val="900"/>
              </a:spcAft>
              <a:buFont typeface="+mj-lt"/>
              <a:buAutoNum type="arabicPeriod"/>
            </a:pPr>
            <a:r>
              <a:rPr lang="en-US" sz="2400" dirty="0">
                <a:solidFill>
                  <a:prstClr val="black"/>
                </a:solidFill>
              </a:rPr>
              <a:t>Is life-threatening (places the participant at immediate risk of death from the event as it occurred) OR</a:t>
            </a:r>
          </a:p>
          <a:p>
            <a:pPr marL="1663700" lvl="0" indent="-406400">
              <a:spcBef>
                <a:spcPts val="0"/>
              </a:spcBef>
              <a:spcAft>
                <a:spcPts val="900"/>
              </a:spcAft>
              <a:buFont typeface="+mj-lt"/>
              <a:buAutoNum type="arabicPeriod"/>
            </a:pPr>
            <a:r>
              <a:rPr lang="en-US" sz="2400" dirty="0">
                <a:solidFill>
                  <a:prstClr val="black"/>
                </a:solidFill>
              </a:rPr>
              <a:t>Results in patient hospitalization or prolongation of existing hospitalization OR</a:t>
            </a:r>
          </a:p>
          <a:p>
            <a:pPr marL="1663700" lvl="0" indent="-406400">
              <a:spcBef>
                <a:spcPts val="0"/>
              </a:spcBef>
              <a:spcAft>
                <a:spcPts val="900"/>
              </a:spcAft>
              <a:buFont typeface="+mj-lt"/>
              <a:buAutoNum type="arabicPeriod"/>
            </a:pPr>
            <a:r>
              <a:rPr lang="en-US" sz="2400" dirty="0">
                <a:solidFill>
                  <a:prstClr val="black"/>
                </a:solidFill>
              </a:rPr>
              <a:t>Results in a persistent or significant disability/incapacity OR</a:t>
            </a:r>
          </a:p>
          <a:p>
            <a:pPr marL="1663700" lvl="0" indent="-406400">
              <a:spcBef>
                <a:spcPts val="0"/>
              </a:spcBef>
              <a:spcAft>
                <a:spcPts val="900"/>
              </a:spcAft>
              <a:buNone/>
            </a:pPr>
            <a:r>
              <a:rPr lang="en-US" sz="2400" dirty="0">
                <a:solidFill>
                  <a:prstClr val="black"/>
                </a:solidFill>
              </a:rPr>
              <a:t>5.  Results in a congenital anomaly/birth defect OR </a:t>
            </a:r>
          </a:p>
          <a:p>
            <a:pPr marL="1663700" lvl="0" indent="-406400">
              <a:spcBef>
                <a:spcPts val="0"/>
              </a:spcBef>
              <a:spcAft>
                <a:spcPts val="900"/>
              </a:spcAft>
              <a:buNone/>
            </a:pPr>
            <a:r>
              <a:rPr lang="en-US" sz="2400" dirty="0">
                <a:solidFill>
                  <a:prstClr val="black"/>
                </a:solidFill>
              </a:rPr>
              <a:t>6.  	Based on appropriate medical judgment, may jeopardize participant’s health and may require medical or surgical intervention to prevent one of the other outcomes listed in this definition </a:t>
            </a:r>
          </a:p>
          <a:p>
            <a:pPr marL="0" indent="0">
              <a:buNone/>
            </a:pPr>
            <a:endParaRPr lang="en-US" sz="2400" dirty="0">
              <a:solidFill>
                <a:schemeClr val="bg1"/>
              </a:solidFill>
            </a:endParaRPr>
          </a:p>
        </p:txBody>
      </p:sp>
      <p:pic>
        <p:nvPicPr>
          <p:cNvPr id="4" name="Picture 3">
            <a:extLst>
              <a:ext uri="{FF2B5EF4-FFF2-40B4-BE49-F238E27FC236}">
                <a16:creationId xmlns:a16="http://schemas.microsoft.com/office/drawing/2014/main" id="{EB519594-27C4-49FB-8590-86F66853824B}"/>
              </a:ext>
            </a:extLst>
          </p:cNvPr>
          <p:cNvPicPr>
            <a:picLocks noChangeAspect="1"/>
          </p:cNvPicPr>
          <p:nvPr/>
        </p:nvPicPr>
        <p:blipFill>
          <a:blip r:embed="rId5"/>
          <a:stretch>
            <a:fillRect/>
          </a:stretch>
        </p:blipFill>
        <p:spPr>
          <a:xfrm>
            <a:off x="0" y="6315080"/>
            <a:ext cx="9144000" cy="542920"/>
          </a:xfrm>
          <a:prstGeom prst="rect">
            <a:avLst/>
          </a:prstGeom>
        </p:spPr>
      </p:pic>
      <p:pic>
        <p:nvPicPr>
          <p:cNvPr id="12" name="Picture 11" descr="A picture containing white, table, small, blue&#10;&#10;Description automatically generated">
            <a:extLst>
              <a:ext uri="{FF2B5EF4-FFF2-40B4-BE49-F238E27FC236}">
                <a16:creationId xmlns:a16="http://schemas.microsoft.com/office/drawing/2014/main" id="{BD4DAA48-9588-4FAB-B6CF-99AE611F9E3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59198" y="1750094"/>
            <a:ext cx="2690401" cy="2730676"/>
          </a:xfrm>
          <a:prstGeom prst="rect">
            <a:avLst/>
          </a:prstGeom>
        </p:spPr>
      </p:pic>
      <p:pic>
        <p:nvPicPr>
          <p:cNvPr id="6" name="Picture 5">
            <a:extLst>
              <a:ext uri="{FF2B5EF4-FFF2-40B4-BE49-F238E27FC236}">
                <a16:creationId xmlns:a16="http://schemas.microsoft.com/office/drawing/2014/main" id="{864E916F-653E-4C18-98CD-8EF2609C0376}"/>
              </a:ext>
            </a:extLst>
          </p:cNvPr>
          <p:cNvPicPr>
            <a:picLocks noChangeAspect="1"/>
          </p:cNvPicPr>
          <p:nvPr/>
        </p:nvPicPr>
        <p:blipFill>
          <a:blip r:embed="rId8"/>
          <a:stretch>
            <a:fillRect/>
          </a:stretch>
        </p:blipFill>
        <p:spPr>
          <a:xfrm>
            <a:off x="216607" y="882894"/>
            <a:ext cx="1713793" cy="1921826"/>
          </a:xfrm>
          <a:prstGeom prst="rect">
            <a:avLst/>
          </a:prstGeom>
        </p:spPr>
      </p:pic>
      <p:pic>
        <p:nvPicPr>
          <p:cNvPr id="9" name="Picture 8" descr="A picture containing knife, sitting, table&#10;&#10;Description automatically generated">
            <a:extLst>
              <a:ext uri="{FF2B5EF4-FFF2-40B4-BE49-F238E27FC236}">
                <a16:creationId xmlns:a16="http://schemas.microsoft.com/office/drawing/2014/main" id="{096867A9-8EF2-4E81-91C8-5FE4992E639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0867830">
            <a:off x="222222" y="4709678"/>
            <a:ext cx="2317864" cy="1421418"/>
          </a:xfrm>
          <a:prstGeom prst="rect">
            <a:avLst/>
          </a:prstGeom>
        </p:spPr>
      </p:pic>
      <p:sp>
        <p:nvSpPr>
          <p:cNvPr id="17" name="TextBox 16">
            <a:extLst>
              <a:ext uri="{FF2B5EF4-FFF2-40B4-BE49-F238E27FC236}">
                <a16:creationId xmlns:a16="http://schemas.microsoft.com/office/drawing/2014/main" id="{7DAAC227-E568-4B41-B91A-3F3CD27598E7}"/>
              </a:ext>
            </a:extLst>
          </p:cNvPr>
          <p:cNvSpPr txBox="1"/>
          <p:nvPr/>
        </p:nvSpPr>
        <p:spPr>
          <a:xfrm>
            <a:off x="2288268" y="5021679"/>
            <a:ext cx="235962" cy="215444"/>
          </a:xfrm>
          <a:prstGeom prst="rect">
            <a:avLst/>
          </a:prstGeom>
          <a:noFill/>
        </p:spPr>
        <p:txBody>
          <a:bodyPr wrap="none" rtlCol="0">
            <a:spAutoFit/>
          </a:bodyPr>
          <a:lstStyle/>
          <a:p>
            <a:r>
              <a:rPr lang="en-US" sz="800" dirty="0">
                <a:solidFill>
                  <a:schemeClr val="bg1"/>
                </a:solidFill>
                <a:hlinkClick r:id="rId11">
                  <a:extLst>
                    <a:ext uri="{A12FA001-AC4F-418D-AE19-62706E023703}">
                      <ahyp:hlinkClr xmlns:ahyp="http://schemas.microsoft.com/office/drawing/2018/hyperlinkcolor" val="tx"/>
                    </a:ext>
                  </a:extLst>
                </a:hlinkClick>
              </a:rPr>
              <a:t>*</a:t>
            </a:r>
            <a:endParaRPr lang="en-US" sz="800" dirty="0">
              <a:solidFill>
                <a:schemeClr val="bg1"/>
              </a:solidFill>
            </a:endParaRPr>
          </a:p>
        </p:txBody>
      </p:sp>
      <p:pic>
        <p:nvPicPr>
          <p:cNvPr id="5" name="Audio 4">
            <a:hlinkClick r:id="" action="ppaction://media"/>
            <a:extLst>
              <a:ext uri="{FF2B5EF4-FFF2-40B4-BE49-F238E27FC236}">
                <a16:creationId xmlns:a16="http://schemas.microsoft.com/office/drawing/2014/main" id="{A176671A-B90B-47FD-A900-F4C7501A04B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61805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343"/>
    </mc:Choice>
    <mc:Fallback xmlns="">
      <p:transition spd="slow" advTm="70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3" grpId="0" uiExpand="1" build="p"/>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8AC23-B417-4077-9EA1-246430FB220E}"/>
              </a:ext>
            </a:extLst>
          </p:cNvPr>
          <p:cNvPicPr>
            <a:picLocks noChangeAspect="1"/>
          </p:cNvPicPr>
          <p:nvPr/>
        </p:nvPicPr>
        <p:blipFill>
          <a:blip r:embed="rId4"/>
          <a:stretch>
            <a:fillRect/>
          </a:stretch>
        </p:blipFill>
        <p:spPr>
          <a:xfrm>
            <a:off x="9976" y="503856"/>
            <a:ext cx="9068709" cy="5458408"/>
          </a:xfrm>
          <a:prstGeom prst="rect">
            <a:avLst/>
          </a:prstGeom>
        </p:spPr>
      </p:pic>
      <p:pic>
        <p:nvPicPr>
          <p:cNvPr id="3" name="Picture 2">
            <a:extLst>
              <a:ext uri="{FF2B5EF4-FFF2-40B4-BE49-F238E27FC236}">
                <a16:creationId xmlns:a16="http://schemas.microsoft.com/office/drawing/2014/main" id="{4F1781F0-0827-4272-A504-F56C1D5E1C1E}"/>
              </a:ext>
            </a:extLst>
          </p:cNvPr>
          <p:cNvPicPr>
            <a:picLocks noChangeAspect="1"/>
          </p:cNvPicPr>
          <p:nvPr/>
        </p:nvPicPr>
        <p:blipFill>
          <a:blip r:embed="rId5"/>
          <a:stretch>
            <a:fillRect/>
          </a:stretch>
        </p:blipFill>
        <p:spPr>
          <a:xfrm>
            <a:off x="0" y="6315080"/>
            <a:ext cx="9144000" cy="542920"/>
          </a:xfrm>
          <a:prstGeom prst="rect">
            <a:avLst/>
          </a:prstGeom>
        </p:spPr>
      </p:pic>
      <p:pic>
        <p:nvPicPr>
          <p:cNvPr id="4" name="Audio 3">
            <a:hlinkClick r:id="" action="ppaction://media"/>
            <a:extLst>
              <a:ext uri="{FF2B5EF4-FFF2-40B4-BE49-F238E27FC236}">
                <a16:creationId xmlns:a16="http://schemas.microsoft.com/office/drawing/2014/main" id="{EA8F48CB-0120-440A-81AC-23080FCAA7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67501470"/>
      </p:ext>
    </p:extLst>
  </p:cSld>
  <p:clrMapOvr>
    <a:masterClrMapping/>
  </p:clrMapOvr>
  <mc:AlternateContent xmlns:mc="http://schemas.openxmlformats.org/markup-compatibility/2006" xmlns:p14="http://schemas.microsoft.com/office/powerpoint/2010/main">
    <mc:Choice Requires="p14">
      <p:transition spd="slow" p14:dur="2000" advTm="25001"/>
    </mc:Choice>
    <mc:Fallback xmlns="">
      <p:transition spd="slow" advTm="2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219983"/>
            <a:ext cx="7886700" cy="1325563"/>
          </a:xfrm>
        </p:spPr>
        <p:txBody>
          <a:bodyPr>
            <a:normAutofit/>
          </a:bodyPr>
          <a:lstStyle/>
          <a:p>
            <a:pPr algn="ctr"/>
            <a:r>
              <a:rPr lang="en-US" sz="3600" b="1" dirty="0">
                <a:solidFill>
                  <a:srgbClr val="0070C0"/>
                </a:solidFill>
              </a:rPr>
              <a:t>Is This Event a UP?</a:t>
            </a:r>
          </a:p>
        </p:txBody>
      </p:sp>
      <p:sp>
        <p:nvSpPr>
          <p:cNvPr id="3" name="Content Placeholder 2">
            <a:extLst>
              <a:ext uri="{FF2B5EF4-FFF2-40B4-BE49-F238E27FC236}">
                <a16:creationId xmlns:a16="http://schemas.microsoft.com/office/drawing/2014/main" id="{5EAFEB19-9B94-40E0-B020-6D56A2C3BEB8}"/>
              </a:ext>
            </a:extLst>
          </p:cNvPr>
          <p:cNvSpPr>
            <a:spLocks noGrp="1"/>
          </p:cNvSpPr>
          <p:nvPr>
            <p:ph idx="1"/>
          </p:nvPr>
        </p:nvSpPr>
        <p:spPr>
          <a:xfrm>
            <a:off x="927100" y="1447800"/>
            <a:ext cx="7233674" cy="5153224"/>
          </a:xfrm>
        </p:spPr>
        <p:txBody>
          <a:bodyPr>
            <a:normAutofit/>
          </a:bodyPr>
          <a:lstStyle/>
          <a:p>
            <a:pPr marL="0" lvl="0" indent="0">
              <a:spcAft>
                <a:spcPts val="1200"/>
              </a:spcAft>
              <a:buNone/>
            </a:pPr>
            <a:r>
              <a:rPr lang="en-US" sz="2400" dirty="0">
                <a:solidFill>
                  <a:prstClr val="black"/>
                </a:solidFill>
              </a:rPr>
              <a:t>35 year old with malignant tumor</a:t>
            </a:r>
          </a:p>
          <a:p>
            <a:pPr marL="744538" lvl="0" indent="-339725"/>
            <a:r>
              <a:rPr lang="en-US" sz="2400" dirty="0">
                <a:solidFill>
                  <a:prstClr val="black"/>
                </a:solidFill>
              </a:rPr>
              <a:t>Enrolled on study and received 3 doses of unblinded study drug over 5 days</a:t>
            </a:r>
          </a:p>
          <a:p>
            <a:pPr marL="744538" lvl="0" indent="-339725"/>
            <a:r>
              <a:rPr lang="en-US" sz="2400" dirty="0">
                <a:solidFill>
                  <a:prstClr val="black"/>
                </a:solidFill>
              </a:rPr>
              <a:t>Subsequently, his creatine kinase (CK) increased to 3122 (normal range 39-308 U/L)</a:t>
            </a:r>
          </a:p>
          <a:p>
            <a:pPr marL="744538" lvl="0" indent="-339725"/>
            <a:r>
              <a:rPr lang="en-US" sz="2400" dirty="0">
                <a:solidFill>
                  <a:prstClr val="black"/>
                </a:solidFill>
              </a:rPr>
              <a:t>He developed myalgia attributed to rhabdomyolysis</a:t>
            </a:r>
          </a:p>
          <a:p>
            <a:pPr marL="744538" lvl="0" indent="-339725"/>
            <a:r>
              <a:rPr lang="en-US" sz="2400" dirty="0">
                <a:solidFill>
                  <a:prstClr val="black"/>
                </a:solidFill>
              </a:rPr>
              <a:t>Elevation in the blood CK and rhabdomyolysis were not listed as a risk of the study drug and the PI attributed this to the study drug</a:t>
            </a:r>
          </a:p>
          <a:p>
            <a:pPr marL="0" indent="0">
              <a:buNone/>
            </a:pPr>
            <a:endParaRPr lang="en-US" dirty="0"/>
          </a:p>
        </p:txBody>
      </p:sp>
      <p:pic>
        <p:nvPicPr>
          <p:cNvPr id="4" name="Picture 3">
            <a:extLst>
              <a:ext uri="{FF2B5EF4-FFF2-40B4-BE49-F238E27FC236}">
                <a16:creationId xmlns:a16="http://schemas.microsoft.com/office/drawing/2014/main" id="{CC3EACA4-7529-42AB-8E1C-B058B5C62DB5}"/>
              </a:ext>
            </a:extLst>
          </p:cNvPr>
          <p:cNvPicPr>
            <a:picLocks noChangeAspect="1"/>
          </p:cNvPicPr>
          <p:nvPr/>
        </p:nvPicPr>
        <p:blipFill>
          <a:blip r:embed="rId5"/>
          <a:stretch>
            <a:fillRect/>
          </a:stretch>
        </p:blipFill>
        <p:spPr>
          <a:xfrm>
            <a:off x="0" y="6315080"/>
            <a:ext cx="9144000" cy="542920"/>
          </a:xfrm>
          <a:prstGeom prst="rect">
            <a:avLst/>
          </a:prstGeom>
        </p:spPr>
      </p:pic>
      <p:pic>
        <p:nvPicPr>
          <p:cNvPr id="8" name="Audio 7">
            <a:hlinkClick r:id="" action="ppaction://media"/>
            <a:extLst>
              <a:ext uri="{FF2B5EF4-FFF2-40B4-BE49-F238E27FC236}">
                <a16:creationId xmlns:a16="http://schemas.microsoft.com/office/drawing/2014/main" id="{FB636C10-FE36-4794-8929-39A62D04FB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499391222"/>
      </p:ext>
    </p:extLst>
  </p:cSld>
  <p:clrMapOvr>
    <a:masterClrMapping/>
  </p:clrMapOvr>
  <mc:AlternateContent xmlns:mc="http://schemas.openxmlformats.org/markup-compatibility/2006" xmlns:p14="http://schemas.microsoft.com/office/powerpoint/2010/main">
    <mc:Choice Requires="p14">
      <p:transition spd="slow" p14:dur="2000" advTm="40845"/>
    </mc:Choice>
    <mc:Fallback xmlns="">
      <p:transition spd="slow" advTm="40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148936"/>
            <a:ext cx="7886700" cy="1325563"/>
          </a:xfrm>
        </p:spPr>
        <p:txBody>
          <a:bodyPr>
            <a:normAutofit/>
          </a:bodyPr>
          <a:lstStyle/>
          <a:p>
            <a:pPr algn="ctr"/>
            <a:r>
              <a:rPr lang="en-US" sz="3600" b="1" dirty="0">
                <a:solidFill>
                  <a:srgbClr val="0070C0"/>
                </a:solidFill>
              </a:rPr>
              <a:t>Is This Event a UP?</a:t>
            </a:r>
          </a:p>
        </p:txBody>
      </p:sp>
      <p:sp>
        <p:nvSpPr>
          <p:cNvPr id="6" name="Content Placeholder 2">
            <a:extLst>
              <a:ext uri="{FF2B5EF4-FFF2-40B4-BE49-F238E27FC236}">
                <a16:creationId xmlns:a16="http://schemas.microsoft.com/office/drawing/2014/main" id="{DF522E80-5A80-4B1F-A6BB-3EB5A0EEFDA6}"/>
              </a:ext>
            </a:extLst>
          </p:cNvPr>
          <p:cNvSpPr>
            <a:spLocks noGrp="1"/>
          </p:cNvSpPr>
          <p:nvPr>
            <p:ph idx="1"/>
          </p:nvPr>
        </p:nvSpPr>
        <p:spPr>
          <a:xfrm>
            <a:off x="419878" y="699794"/>
            <a:ext cx="8369559" cy="5918720"/>
          </a:xfrm>
        </p:spPr>
        <p:txBody>
          <a:bodyPr>
            <a:normAutofit/>
          </a:bodyPr>
          <a:lstStyle/>
          <a:p>
            <a:pPr marL="0" indent="0">
              <a:spcBef>
                <a:spcPts val="0"/>
              </a:spcBef>
              <a:spcAft>
                <a:spcPts val="600"/>
              </a:spcAft>
              <a:buNone/>
            </a:pPr>
            <a:r>
              <a:rPr lang="en-US" sz="1700" dirty="0">
                <a:solidFill>
                  <a:schemeClr val="bg1">
                    <a:lumMod val="75000"/>
                  </a:schemeClr>
                </a:solidFill>
              </a:rPr>
              <a:t>35 year old with malignant tumor</a:t>
            </a:r>
          </a:p>
          <a:p>
            <a:pPr>
              <a:spcBef>
                <a:spcPts val="0"/>
              </a:spcBef>
              <a:spcAft>
                <a:spcPts val="600"/>
              </a:spcAft>
            </a:pPr>
            <a:r>
              <a:rPr lang="en-US" sz="1700" dirty="0">
                <a:solidFill>
                  <a:schemeClr val="bg1">
                    <a:lumMod val="75000"/>
                  </a:schemeClr>
                </a:solidFill>
              </a:rPr>
              <a:t>Enrolled on study and received 3 doses of unblinded study drug over 5 days</a:t>
            </a:r>
          </a:p>
          <a:p>
            <a:pPr>
              <a:spcBef>
                <a:spcPts val="0"/>
              </a:spcBef>
              <a:spcAft>
                <a:spcPts val="600"/>
              </a:spcAft>
            </a:pPr>
            <a:r>
              <a:rPr lang="en-US" sz="1700" dirty="0">
                <a:solidFill>
                  <a:schemeClr val="bg1">
                    <a:lumMod val="75000"/>
                  </a:schemeClr>
                </a:solidFill>
              </a:rPr>
              <a:t>Increased creatine kinase (CK) and myalgia attributed to rhabdomyolysis</a:t>
            </a:r>
          </a:p>
          <a:p>
            <a:pPr>
              <a:spcBef>
                <a:spcPts val="0"/>
              </a:spcBef>
              <a:spcAft>
                <a:spcPts val="600"/>
              </a:spcAft>
            </a:pPr>
            <a:r>
              <a:rPr lang="en-US" sz="1700" dirty="0">
                <a:solidFill>
                  <a:schemeClr val="bg1">
                    <a:lumMod val="75000"/>
                  </a:schemeClr>
                </a:solidFill>
              </a:rPr>
              <a:t>Elevation in the blood CK and rhabdomyolysis are not listed as a risk of the study drug and the PI attributes this to the study drug</a:t>
            </a:r>
            <a:endParaRPr lang="en-US" sz="1700" b="1" dirty="0">
              <a:solidFill>
                <a:srgbClr val="0070C0"/>
              </a:solidFill>
            </a:endParaRPr>
          </a:p>
          <a:p>
            <a:pPr marL="1892300" indent="-1892300">
              <a:buNone/>
            </a:pPr>
            <a:r>
              <a:rPr lang="en-US" sz="2600" b="1" dirty="0">
                <a:solidFill>
                  <a:srgbClr val="CC3399"/>
                </a:solidFill>
              </a:rPr>
              <a:t>Criterion #1:  </a:t>
            </a:r>
            <a:r>
              <a:rPr lang="en-US" sz="2600" dirty="0"/>
              <a:t>The IRB member should refer to the consent form, protocol and IB. Is rhabdomyolysis listed as a possible harm resulting from administration of the study drug?</a:t>
            </a:r>
          </a:p>
          <a:p>
            <a:pPr marL="1892300" indent="-1892300">
              <a:buNone/>
            </a:pPr>
            <a:r>
              <a:rPr lang="en-US" sz="2600" b="1" dirty="0">
                <a:solidFill>
                  <a:srgbClr val="CC3399"/>
                </a:solidFill>
              </a:rPr>
              <a:t>Criterion #2:  </a:t>
            </a:r>
            <a:r>
              <a:rPr lang="en-US" sz="2600" dirty="0"/>
              <a:t>Does the timing of the event suggest that rhabdomyolysis was related to/a possible result of the study drug, or has the PI assessed the event as related to the study drug?</a:t>
            </a:r>
          </a:p>
          <a:p>
            <a:pPr marL="1892300" indent="-1892300">
              <a:buNone/>
            </a:pPr>
            <a:r>
              <a:rPr lang="en-US" sz="2600" b="1" dirty="0">
                <a:solidFill>
                  <a:srgbClr val="CC3399"/>
                </a:solidFill>
              </a:rPr>
              <a:t>Criterion #3:  </a:t>
            </a:r>
            <a:r>
              <a:rPr lang="en-US" sz="2600" dirty="0"/>
              <a:t>Is this a new risk that was not previously known or expected?</a:t>
            </a:r>
          </a:p>
        </p:txBody>
      </p:sp>
      <p:pic>
        <p:nvPicPr>
          <p:cNvPr id="7" name="Picture 6">
            <a:extLst>
              <a:ext uri="{FF2B5EF4-FFF2-40B4-BE49-F238E27FC236}">
                <a16:creationId xmlns:a16="http://schemas.microsoft.com/office/drawing/2014/main" id="{7AFE251C-F893-4340-A78F-509425CEB5ED}"/>
              </a:ext>
            </a:extLst>
          </p:cNvPr>
          <p:cNvPicPr>
            <a:picLocks noChangeAspect="1"/>
          </p:cNvPicPr>
          <p:nvPr/>
        </p:nvPicPr>
        <p:blipFill>
          <a:blip r:embed="rId5"/>
          <a:stretch>
            <a:fillRect/>
          </a:stretch>
        </p:blipFill>
        <p:spPr>
          <a:xfrm>
            <a:off x="0" y="6315080"/>
            <a:ext cx="9144000" cy="542920"/>
          </a:xfrm>
          <a:prstGeom prst="rect">
            <a:avLst/>
          </a:prstGeom>
        </p:spPr>
      </p:pic>
      <p:pic>
        <p:nvPicPr>
          <p:cNvPr id="4" name="Audio 3">
            <a:hlinkClick r:id="" action="ppaction://media"/>
            <a:extLst>
              <a:ext uri="{FF2B5EF4-FFF2-40B4-BE49-F238E27FC236}">
                <a16:creationId xmlns:a16="http://schemas.microsoft.com/office/drawing/2014/main" id="{2089AF2A-C2D1-432D-9CD0-3394F23B9F8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030060095"/>
      </p:ext>
    </p:extLst>
  </p:cSld>
  <p:clrMapOvr>
    <a:masterClrMapping/>
  </p:clrMapOvr>
  <mc:AlternateContent xmlns:mc="http://schemas.openxmlformats.org/markup-compatibility/2006" xmlns:p14="http://schemas.microsoft.com/office/powerpoint/2010/main">
    <mc:Choice Requires="p14">
      <p:transition spd="slow" p14:dur="2000" advTm="54865"/>
    </mc:Choice>
    <mc:Fallback xmlns="">
      <p:transition spd="slow" advTm="5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237836"/>
            <a:ext cx="7886700" cy="1325563"/>
          </a:xfrm>
        </p:spPr>
        <p:txBody>
          <a:bodyPr>
            <a:normAutofit/>
          </a:bodyPr>
          <a:lstStyle/>
          <a:p>
            <a:pPr algn="ctr"/>
            <a:r>
              <a:rPr lang="en-US" sz="3600" b="1" dirty="0">
                <a:solidFill>
                  <a:srgbClr val="0070C0"/>
                </a:solidFill>
              </a:rPr>
              <a:t>Is This Event a UP?</a:t>
            </a:r>
          </a:p>
        </p:txBody>
      </p:sp>
      <p:sp>
        <p:nvSpPr>
          <p:cNvPr id="6" name="Content Placeholder 2">
            <a:extLst>
              <a:ext uri="{FF2B5EF4-FFF2-40B4-BE49-F238E27FC236}">
                <a16:creationId xmlns:a16="http://schemas.microsoft.com/office/drawing/2014/main" id="{DF522E80-5A80-4B1F-A6BB-3EB5A0EEFDA6}"/>
              </a:ext>
            </a:extLst>
          </p:cNvPr>
          <p:cNvSpPr>
            <a:spLocks noGrp="1"/>
          </p:cNvSpPr>
          <p:nvPr>
            <p:ph idx="1"/>
          </p:nvPr>
        </p:nvSpPr>
        <p:spPr>
          <a:xfrm>
            <a:off x="469900" y="687094"/>
            <a:ext cx="8319537" cy="5918720"/>
          </a:xfrm>
        </p:spPr>
        <p:txBody>
          <a:bodyPr>
            <a:normAutofit lnSpcReduction="10000"/>
          </a:bodyPr>
          <a:lstStyle/>
          <a:p>
            <a:pPr marL="0" indent="0" algn="ctr">
              <a:spcAft>
                <a:spcPts val="600"/>
              </a:spcAft>
              <a:buNone/>
            </a:pPr>
            <a:r>
              <a:rPr lang="en-US" sz="2400" b="1" dirty="0">
                <a:solidFill>
                  <a:srgbClr val="0070C0"/>
                </a:solidFill>
              </a:rPr>
              <a:t>YES-the event is an Unanticipated Problem</a:t>
            </a:r>
          </a:p>
          <a:p>
            <a:pPr marL="968375" indent="-457200">
              <a:spcBef>
                <a:spcPts val="0"/>
              </a:spcBef>
              <a:spcAft>
                <a:spcPts val="600"/>
              </a:spcAft>
              <a:buFont typeface="Wingdings" panose="05000000000000000000" pitchFamily="2" charset="2"/>
              <a:buChar char="ü"/>
            </a:pPr>
            <a:r>
              <a:rPr lang="en-US" sz="2400" dirty="0"/>
              <a:t>Unexpected event (nature of the event was unexpected and was not listed as a possible harm in the study documents)</a:t>
            </a:r>
          </a:p>
          <a:p>
            <a:pPr marL="968375" indent="-457200">
              <a:spcBef>
                <a:spcPts val="0"/>
              </a:spcBef>
              <a:spcAft>
                <a:spcPts val="600"/>
              </a:spcAft>
              <a:buFont typeface="Wingdings" panose="05000000000000000000" pitchFamily="2" charset="2"/>
              <a:buChar char="ü"/>
            </a:pPr>
            <a:r>
              <a:rPr lang="en-US" sz="2400" dirty="0"/>
              <a:t>Possibly related to research-the PI attributed it to the study drug</a:t>
            </a:r>
          </a:p>
          <a:p>
            <a:pPr marL="968375" indent="-457200">
              <a:spcBef>
                <a:spcPts val="0"/>
              </a:spcBef>
              <a:spcAft>
                <a:spcPts val="1800"/>
              </a:spcAft>
              <a:buFont typeface="Wingdings" panose="05000000000000000000" pitchFamily="2" charset="2"/>
              <a:buChar char="ü"/>
            </a:pPr>
            <a:r>
              <a:rPr lang="en-US" sz="2400" dirty="0"/>
              <a:t>Increased risk to the participant</a:t>
            </a:r>
          </a:p>
          <a:p>
            <a:pPr marL="511175" indent="-511175">
              <a:spcBef>
                <a:spcPts val="0"/>
              </a:spcBef>
              <a:spcAft>
                <a:spcPts val="600"/>
              </a:spcAft>
              <a:buNone/>
            </a:pPr>
            <a:r>
              <a:rPr lang="en-US" sz="2400" dirty="0"/>
              <a:t>Additional IRB considerations:</a:t>
            </a:r>
          </a:p>
          <a:p>
            <a:pPr marL="401638" indent="-233363"/>
            <a:r>
              <a:rPr lang="en-US" sz="2400" dirty="0"/>
              <a:t>Do the protocol &amp; consent need to be updated with new risk?</a:t>
            </a:r>
          </a:p>
          <a:p>
            <a:pPr marL="401638" indent="-233363"/>
            <a:r>
              <a:rPr lang="en-US" sz="2400" dirty="0"/>
              <a:t>If the IRB determines that participants need to sign an updated consent form but the team plans to notify participants prior to their return to clinic, have letters or scripts been provided for IRB review and approval prior to use in informing the participants?</a:t>
            </a:r>
          </a:p>
          <a:p>
            <a:pPr marL="401638" indent="-233363"/>
            <a:r>
              <a:rPr lang="en-US" sz="2400" dirty="0"/>
              <a:t>Has the PI provided any plan to mitigate possible risk of this potential harm going forward?</a:t>
            </a:r>
          </a:p>
        </p:txBody>
      </p:sp>
      <p:pic>
        <p:nvPicPr>
          <p:cNvPr id="7" name="Picture 6">
            <a:extLst>
              <a:ext uri="{FF2B5EF4-FFF2-40B4-BE49-F238E27FC236}">
                <a16:creationId xmlns:a16="http://schemas.microsoft.com/office/drawing/2014/main" id="{7AFE251C-F893-4340-A78F-509425CEB5ED}"/>
              </a:ext>
            </a:extLst>
          </p:cNvPr>
          <p:cNvPicPr>
            <a:picLocks noChangeAspect="1"/>
          </p:cNvPicPr>
          <p:nvPr/>
        </p:nvPicPr>
        <p:blipFill>
          <a:blip r:embed="rId5"/>
          <a:stretch>
            <a:fillRect/>
          </a:stretch>
        </p:blipFill>
        <p:spPr>
          <a:xfrm>
            <a:off x="0" y="6315080"/>
            <a:ext cx="9144000" cy="542920"/>
          </a:xfrm>
          <a:prstGeom prst="rect">
            <a:avLst/>
          </a:prstGeom>
        </p:spPr>
      </p:pic>
      <p:pic>
        <p:nvPicPr>
          <p:cNvPr id="10" name="Audio 9">
            <a:hlinkClick r:id="" action="ppaction://media"/>
            <a:extLst>
              <a:ext uri="{FF2B5EF4-FFF2-40B4-BE49-F238E27FC236}">
                <a16:creationId xmlns:a16="http://schemas.microsoft.com/office/drawing/2014/main" id="{C1D69521-4383-4B6C-BDF8-9FB70E6B491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75970422"/>
      </p:ext>
    </p:extLst>
  </p:cSld>
  <p:clrMapOvr>
    <a:masterClrMapping/>
  </p:clrMapOvr>
  <mc:AlternateContent xmlns:mc="http://schemas.openxmlformats.org/markup-compatibility/2006" xmlns:p14="http://schemas.microsoft.com/office/powerpoint/2010/main">
    <mc:Choice Requires="p14">
      <p:transition spd="slow" p14:dur="2000" advTm="60453"/>
    </mc:Choice>
    <mc:Fallback xmlns="">
      <p:transition spd="slow" advTm="60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0"/>
                </p:tgtEl>
              </p:cMediaNode>
            </p:audio>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2843" y="3726"/>
            <a:ext cx="421115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1994625" y="-58828"/>
            <a:ext cx="5103223" cy="1185861"/>
          </a:xfrm>
        </p:spPr>
        <p:txBody>
          <a:bodyPr>
            <a:normAutofit/>
          </a:bodyPr>
          <a:lstStyle/>
          <a:p>
            <a:pPr algn="ctr"/>
            <a:r>
              <a:rPr lang="en-US" sz="3600" b="1" dirty="0">
                <a:solidFill>
                  <a:srgbClr val="0070C0"/>
                </a:solidFill>
              </a:rPr>
              <a:t>Is This Event a UP?</a:t>
            </a:r>
          </a:p>
        </p:txBody>
      </p:sp>
      <p:sp>
        <p:nvSpPr>
          <p:cNvPr id="7" name="Content Placeholder 2">
            <a:extLst>
              <a:ext uri="{FF2B5EF4-FFF2-40B4-BE49-F238E27FC236}">
                <a16:creationId xmlns:a16="http://schemas.microsoft.com/office/drawing/2014/main" id="{0AAEF36E-BC79-4D26-B262-A1083668884E}"/>
              </a:ext>
            </a:extLst>
          </p:cNvPr>
          <p:cNvSpPr>
            <a:spLocks noGrp="1"/>
          </p:cNvSpPr>
          <p:nvPr>
            <p:ph idx="1"/>
          </p:nvPr>
        </p:nvSpPr>
        <p:spPr>
          <a:xfrm>
            <a:off x="322011" y="339632"/>
            <a:ext cx="5071660" cy="6384647"/>
          </a:xfrm>
        </p:spPr>
        <p:txBody>
          <a:bodyPr anchor="ctr">
            <a:normAutofit/>
          </a:bodyPr>
          <a:lstStyle/>
          <a:p>
            <a:pPr marL="0" indent="0">
              <a:buNone/>
            </a:pPr>
            <a:r>
              <a:rPr lang="en-US" sz="2400" dirty="0">
                <a:solidFill>
                  <a:srgbClr val="000000"/>
                </a:solidFill>
              </a:rPr>
              <a:t>A participant with progressive renal cell carcinoma was in between two cycles of an investigational chemotherapeutic agent being administered as part of study conducted under an IND</a:t>
            </a:r>
          </a:p>
          <a:p>
            <a:pPr marL="400050" indent="-287338"/>
            <a:r>
              <a:rPr lang="en-US" sz="2400" dirty="0">
                <a:solidFill>
                  <a:srgbClr val="000000"/>
                </a:solidFill>
              </a:rPr>
              <a:t>The research team received an email from her family that she had been unexpectedly admitted to the hospital over the weekend and died  </a:t>
            </a:r>
          </a:p>
          <a:p>
            <a:pPr marL="400050" indent="-287338"/>
            <a:r>
              <a:rPr lang="en-US" sz="2400" dirty="0">
                <a:solidFill>
                  <a:srgbClr val="000000"/>
                </a:solidFill>
              </a:rPr>
              <a:t>The family said that they were told that the participant died from an influenza infection  </a:t>
            </a:r>
          </a:p>
          <a:p>
            <a:pPr marL="400050" indent="-287338"/>
            <a:r>
              <a:rPr lang="en-US" sz="2400" dirty="0">
                <a:solidFill>
                  <a:srgbClr val="000000"/>
                </a:solidFill>
              </a:rPr>
              <a:t>The PI reviewed the case and determined that the death was unrelated to research</a:t>
            </a:r>
            <a:endParaRPr lang="en-US" sz="1600" dirty="0">
              <a:solidFill>
                <a:srgbClr val="000000"/>
              </a:solidFill>
            </a:endParaRPr>
          </a:p>
        </p:txBody>
      </p:sp>
      <p:sp>
        <p:nvSpPr>
          <p:cNvPr id="1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93671" y="738619"/>
            <a:ext cx="3750329"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Graphic 10" descr="Kidney">
            <a:extLst>
              <a:ext uri="{FF2B5EF4-FFF2-40B4-BE49-F238E27FC236}">
                <a16:creationId xmlns:a16="http://schemas.microsoft.com/office/drawing/2014/main" id="{3D23F3DF-A6CC-4C9F-BDAD-788CB96C7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75615" y="2055813"/>
            <a:ext cx="2746374" cy="2746374"/>
          </a:xfrm>
          <a:prstGeom prst="rect">
            <a:avLst/>
          </a:prstGeom>
        </p:spPr>
      </p:pic>
      <p:pic>
        <p:nvPicPr>
          <p:cNvPr id="12" name="Picture 11">
            <a:extLst>
              <a:ext uri="{FF2B5EF4-FFF2-40B4-BE49-F238E27FC236}">
                <a16:creationId xmlns:a16="http://schemas.microsoft.com/office/drawing/2014/main" id="{C9D69BBC-0D4C-47A3-BA7F-BF5405C99568}"/>
              </a:ext>
            </a:extLst>
          </p:cNvPr>
          <p:cNvPicPr>
            <a:picLocks noChangeAspect="1"/>
          </p:cNvPicPr>
          <p:nvPr/>
        </p:nvPicPr>
        <p:blipFill>
          <a:blip r:embed="rId8"/>
          <a:stretch>
            <a:fillRect/>
          </a:stretch>
        </p:blipFill>
        <p:spPr>
          <a:xfrm>
            <a:off x="28084" y="6318806"/>
            <a:ext cx="9144000" cy="542920"/>
          </a:xfrm>
          <a:prstGeom prst="rect">
            <a:avLst/>
          </a:prstGeom>
        </p:spPr>
      </p:pic>
      <p:pic>
        <p:nvPicPr>
          <p:cNvPr id="6" name="Audio 5">
            <a:hlinkClick r:id="" action="ppaction://media"/>
            <a:extLst>
              <a:ext uri="{FF2B5EF4-FFF2-40B4-BE49-F238E27FC236}">
                <a16:creationId xmlns:a16="http://schemas.microsoft.com/office/drawing/2014/main" id="{58048B0F-D19C-46EC-BDD9-7BD0DABB876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953346672"/>
      </p:ext>
    </p:extLst>
  </p:cSld>
  <p:clrMapOvr>
    <a:masterClrMapping/>
  </p:clrMapOvr>
  <mc:AlternateContent xmlns:mc="http://schemas.openxmlformats.org/markup-compatibility/2006" xmlns:p14="http://schemas.microsoft.com/office/powerpoint/2010/main">
    <mc:Choice Requires="p14">
      <p:transition spd="slow" p14:dur="2000" advTm="40514"/>
    </mc:Choice>
    <mc:Fallback xmlns="">
      <p:transition spd="slow" advTm="40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014"/>
            <a:ext cx="7886700" cy="1325563"/>
          </a:xfrm>
        </p:spPr>
        <p:txBody>
          <a:bodyPr>
            <a:normAutofit/>
          </a:bodyPr>
          <a:lstStyle/>
          <a:p>
            <a:pPr algn="ctr"/>
            <a:r>
              <a:rPr lang="en-US" sz="3600" b="1" dirty="0">
                <a:solidFill>
                  <a:srgbClr val="0070C0"/>
                </a:solidFill>
              </a:rPr>
              <a:t>What is an Unanticipated Problem?</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489324" y="1323553"/>
            <a:ext cx="8035840" cy="5355211"/>
          </a:xfrm>
        </p:spPr>
        <p:txBody>
          <a:bodyPr>
            <a:normAutofit/>
          </a:bodyPr>
          <a:lstStyle/>
          <a:p>
            <a:pPr marL="0" indent="0">
              <a:lnSpc>
                <a:spcPct val="110000"/>
              </a:lnSpc>
              <a:spcBef>
                <a:spcPts val="0"/>
              </a:spcBef>
              <a:buNone/>
            </a:pPr>
            <a:r>
              <a:rPr lang="en-US" sz="2400" dirty="0"/>
              <a:t>When the IRB reviews a Reportable Event Form (REF)</a:t>
            </a:r>
          </a:p>
          <a:p>
            <a:pPr marL="0" indent="0">
              <a:lnSpc>
                <a:spcPct val="110000"/>
              </a:lnSpc>
              <a:spcBef>
                <a:spcPts val="0"/>
              </a:spcBef>
              <a:buNone/>
            </a:pPr>
            <a:r>
              <a:rPr lang="en-US" sz="2400" dirty="0"/>
              <a:t>and is asked to determine if the event is </a:t>
            </a:r>
          </a:p>
          <a:p>
            <a:pPr marL="0" indent="0">
              <a:lnSpc>
                <a:spcPct val="110000"/>
              </a:lnSpc>
              <a:spcBef>
                <a:spcPts val="0"/>
              </a:spcBef>
              <a:buNone/>
            </a:pPr>
            <a:r>
              <a:rPr lang="en-US" sz="2400" dirty="0"/>
              <a:t>an unanticipated problem (UP), the Board needs to </a:t>
            </a:r>
          </a:p>
          <a:p>
            <a:pPr marL="0" indent="0">
              <a:lnSpc>
                <a:spcPct val="110000"/>
              </a:lnSpc>
              <a:spcBef>
                <a:spcPts val="0"/>
              </a:spcBef>
              <a:buNone/>
            </a:pPr>
            <a:r>
              <a:rPr lang="en-US" sz="2400" dirty="0"/>
              <a:t>decide if 3 criteria are met</a:t>
            </a:r>
          </a:p>
          <a:p>
            <a:pPr marL="0" indent="0">
              <a:lnSpc>
                <a:spcPct val="110000"/>
              </a:lnSpc>
              <a:spcBef>
                <a:spcPts val="0"/>
              </a:spcBef>
              <a:buNone/>
            </a:pPr>
            <a:endParaRPr lang="en-US" sz="2400" dirty="0"/>
          </a:p>
          <a:p>
            <a:pPr marL="0" indent="0">
              <a:lnSpc>
                <a:spcPct val="110000"/>
              </a:lnSpc>
              <a:spcBef>
                <a:spcPts val="0"/>
              </a:spcBef>
              <a:buNone/>
            </a:pPr>
            <a:r>
              <a:rPr lang="en-US" sz="2400" dirty="0"/>
              <a:t>A UP is an event that meets </a:t>
            </a:r>
            <a:r>
              <a:rPr lang="en-US" sz="2400" b="1" u="sng" dirty="0">
                <a:solidFill>
                  <a:srgbClr val="FF0000"/>
                </a:solidFill>
              </a:rPr>
              <a:t>all </a:t>
            </a:r>
            <a:r>
              <a:rPr lang="en-US" sz="2400" dirty="0"/>
              <a:t>of the following:</a:t>
            </a:r>
          </a:p>
          <a:p>
            <a:pPr marL="800060" indent="-457178">
              <a:lnSpc>
                <a:spcPct val="110000"/>
              </a:lnSpc>
              <a:spcBef>
                <a:spcPts val="0"/>
              </a:spcBef>
              <a:buFont typeface="+mj-lt"/>
              <a:buAutoNum type="arabicPeriod"/>
            </a:pPr>
            <a:r>
              <a:rPr lang="en-US" sz="2400" dirty="0"/>
              <a:t>Unexpected</a:t>
            </a:r>
          </a:p>
          <a:p>
            <a:pPr marL="800060" indent="-457178">
              <a:lnSpc>
                <a:spcPct val="110000"/>
              </a:lnSpc>
              <a:spcBef>
                <a:spcPts val="0"/>
              </a:spcBef>
              <a:buFont typeface="+mj-lt"/>
              <a:buAutoNum type="arabicPeriod"/>
            </a:pPr>
            <a:r>
              <a:rPr lang="en-US" sz="2400" dirty="0"/>
              <a:t>Related or possibly related to the research</a:t>
            </a:r>
          </a:p>
          <a:p>
            <a:pPr marL="800060" indent="-457178">
              <a:lnSpc>
                <a:spcPct val="110000"/>
              </a:lnSpc>
              <a:spcBef>
                <a:spcPts val="0"/>
              </a:spcBef>
              <a:buFont typeface="+mj-lt"/>
              <a:buAutoNum type="arabicPeriod"/>
            </a:pPr>
            <a:r>
              <a:rPr lang="en-US" sz="2400" dirty="0"/>
              <a:t>Places participants or others at a greater risk of harm</a:t>
            </a:r>
          </a:p>
          <a:p>
            <a:pPr marL="0" indent="0">
              <a:lnSpc>
                <a:spcPct val="110000"/>
              </a:lnSpc>
              <a:spcBef>
                <a:spcPts val="0"/>
              </a:spcBef>
              <a:buNone/>
            </a:pPr>
            <a:endParaRPr lang="en-US" sz="2400" dirty="0"/>
          </a:p>
          <a:p>
            <a:pPr marL="0" indent="0">
              <a:lnSpc>
                <a:spcPct val="110000"/>
              </a:lnSpc>
              <a:spcBef>
                <a:spcPts val="0"/>
              </a:spcBef>
              <a:buNone/>
            </a:pPr>
            <a:r>
              <a:rPr lang="en-US" sz="2400" dirty="0"/>
              <a:t>What questions should the Board consider for each criterion?</a:t>
            </a: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13" name="Picture 12">
            <a:extLst>
              <a:ext uri="{FF2B5EF4-FFF2-40B4-BE49-F238E27FC236}">
                <a16:creationId xmlns:a16="http://schemas.microsoft.com/office/drawing/2014/main" id="{CD22F53B-AC49-4C2A-BF2A-C4C1924DECE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048482" y="1144317"/>
            <a:ext cx="2016443" cy="2016443"/>
          </a:xfrm>
          <a:prstGeom prst="rect">
            <a:avLst/>
          </a:prstGeom>
          <a:solidFill>
            <a:schemeClr val="accent2">
              <a:lumMod val="75000"/>
            </a:schemeClr>
          </a:solidFill>
        </p:spPr>
      </p:pic>
      <p:pic>
        <p:nvPicPr>
          <p:cNvPr id="6" name="Audio 5">
            <a:hlinkClick r:id="" action="ppaction://media"/>
            <a:extLst>
              <a:ext uri="{FF2B5EF4-FFF2-40B4-BE49-F238E27FC236}">
                <a16:creationId xmlns:a16="http://schemas.microsoft.com/office/drawing/2014/main" id="{C6748B36-B652-42F7-8533-66BDE5E01CF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189592490"/>
      </p:ext>
    </p:extLst>
  </p:cSld>
  <p:clrMapOvr>
    <a:masterClrMapping/>
  </p:clrMapOvr>
  <mc:AlternateContent xmlns:mc="http://schemas.openxmlformats.org/markup-compatibility/2006" xmlns:p14="http://schemas.microsoft.com/office/powerpoint/2010/main">
    <mc:Choice Requires="p14">
      <p:transition spd="slow" p14:dur="2000" advTm="38462"/>
    </mc:Choice>
    <mc:Fallback xmlns="">
      <p:transition spd="slow" advTm="3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7938"/>
            <a:ext cx="7886700" cy="1325563"/>
          </a:xfrm>
        </p:spPr>
        <p:txBody>
          <a:bodyPr>
            <a:normAutofit/>
          </a:bodyPr>
          <a:lstStyle/>
          <a:p>
            <a:pPr algn="ctr"/>
            <a:r>
              <a:rPr lang="en-US" sz="3600" b="1" dirty="0">
                <a:solidFill>
                  <a:srgbClr val="0070C0"/>
                </a:solidFill>
              </a:rPr>
              <a:t>Is This Event a UP?</a:t>
            </a:r>
          </a:p>
        </p:txBody>
      </p:sp>
      <p:sp>
        <p:nvSpPr>
          <p:cNvPr id="4" name="Content Placeholder 2">
            <a:extLst>
              <a:ext uri="{FF2B5EF4-FFF2-40B4-BE49-F238E27FC236}">
                <a16:creationId xmlns:a16="http://schemas.microsoft.com/office/drawing/2014/main" id="{9D967780-D4F9-4C55-A695-5A06A76D1DA4}"/>
              </a:ext>
            </a:extLst>
          </p:cNvPr>
          <p:cNvSpPr>
            <a:spLocks noGrp="1"/>
          </p:cNvSpPr>
          <p:nvPr>
            <p:ph idx="1"/>
          </p:nvPr>
        </p:nvSpPr>
        <p:spPr>
          <a:xfrm>
            <a:off x="425450" y="1074467"/>
            <a:ext cx="8337550" cy="5850193"/>
          </a:xfrm>
        </p:spPr>
        <p:txBody>
          <a:bodyPr>
            <a:normAutofit/>
          </a:bodyPr>
          <a:lstStyle/>
          <a:p>
            <a:pPr marL="0" indent="0">
              <a:spcBef>
                <a:spcPts val="0"/>
              </a:spcBef>
              <a:spcAft>
                <a:spcPts val="600"/>
              </a:spcAft>
              <a:buNone/>
            </a:pPr>
            <a:r>
              <a:rPr lang="en-US" sz="1600" dirty="0">
                <a:solidFill>
                  <a:schemeClr val="bg1">
                    <a:lumMod val="75000"/>
                  </a:schemeClr>
                </a:solidFill>
              </a:rPr>
              <a:t>A participant with progressive renal cell carcinoma receiving study drug as part of an IND study.  </a:t>
            </a:r>
          </a:p>
          <a:p>
            <a:pPr>
              <a:spcBef>
                <a:spcPts val="0"/>
              </a:spcBef>
              <a:spcAft>
                <a:spcPts val="600"/>
              </a:spcAft>
            </a:pPr>
            <a:r>
              <a:rPr lang="en-US" sz="1600" dirty="0">
                <a:solidFill>
                  <a:schemeClr val="bg1">
                    <a:lumMod val="75000"/>
                  </a:schemeClr>
                </a:solidFill>
              </a:rPr>
              <a:t>She was admitted to the hospital over the weekend and died  </a:t>
            </a:r>
          </a:p>
          <a:p>
            <a:pPr>
              <a:spcBef>
                <a:spcPts val="0"/>
              </a:spcBef>
              <a:spcAft>
                <a:spcPts val="600"/>
              </a:spcAft>
            </a:pPr>
            <a:r>
              <a:rPr lang="en-US" sz="1600" dirty="0">
                <a:solidFill>
                  <a:schemeClr val="bg1">
                    <a:lumMod val="75000"/>
                  </a:schemeClr>
                </a:solidFill>
              </a:rPr>
              <a:t>Family said that they were told that the participant died from flu</a:t>
            </a:r>
          </a:p>
          <a:p>
            <a:pPr>
              <a:spcBef>
                <a:spcPts val="0"/>
              </a:spcBef>
              <a:spcAft>
                <a:spcPts val="1800"/>
              </a:spcAft>
            </a:pPr>
            <a:r>
              <a:rPr lang="en-US" sz="1600" dirty="0">
                <a:solidFill>
                  <a:schemeClr val="bg1">
                    <a:lumMod val="75000"/>
                  </a:schemeClr>
                </a:solidFill>
              </a:rPr>
              <a:t>PI believes that that the death was unrelated to research</a:t>
            </a:r>
          </a:p>
          <a:p>
            <a:pPr marL="1892300" lvl="0" indent="-1892300">
              <a:buNone/>
            </a:pPr>
            <a:r>
              <a:rPr lang="en-US" sz="2600" b="1" dirty="0">
                <a:solidFill>
                  <a:srgbClr val="CC3399"/>
                </a:solidFill>
              </a:rPr>
              <a:t>Criterion #1:   </a:t>
            </a:r>
            <a:r>
              <a:rPr lang="en-US" sz="2600" dirty="0">
                <a:solidFill>
                  <a:prstClr val="black"/>
                </a:solidFill>
              </a:rPr>
              <a:t>Is death from influenza listed in study documents as a possible harm resulting from administration of the study drug?</a:t>
            </a:r>
          </a:p>
          <a:p>
            <a:pPr marL="1892300" lvl="0" indent="-1892300">
              <a:buNone/>
            </a:pPr>
            <a:r>
              <a:rPr lang="en-US" sz="2600" b="1" dirty="0">
                <a:solidFill>
                  <a:srgbClr val="CC3399"/>
                </a:solidFill>
              </a:rPr>
              <a:t>Criterion #2:  </a:t>
            </a:r>
            <a:r>
              <a:rPr lang="en-US" sz="2600" dirty="0">
                <a:solidFill>
                  <a:prstClr val="black"/>
                </a:solidFill>
              </a:rPr>
              <a:t>Does the timing of the event suggest that the death from flu was related to or a possible result of the study drug, or has the PI assessed the event as related to the study drug?</a:t>
            </a:r>
          </a:p>
          <a:p>
            <a:pPr marL="1892300" lvl="0" indent="-1892300">
              <a:buNone/>
            </a:pPr>
            <a:r>
              <a:rPr lang="en-US" sz="2600" b="1" dirty="0">
                <a:solidFill>
                  <a:srgbClr val="CC3399"/>
                </a:solidFill>
              </a:rPr>
              <a:t>Criterion #3:  </a:t>
            </a:r>
            <a:r>
              <a:rPr lang="en-US" sz="2600" dirty="0">
                <a:solidFill>
                  <a:prstClr val="black"/>
                </a:solidFill>
              </a:rPr>
              <a:t>Is this a new research-related risk that was not previously known or expected?</a:t>
            </a:r>
          </a:p>
          <a:p>
            <a:pPr marL="0" indent="0">
              <a:spcBef>
                <a:spcPts val="0"/>
              </a:spcBef>
              <a:spcAft>
                <a:spcPts val="1800"/>
              </a:spcAft>
              <a:buNone/>
            </a:pPr>
            <a:endParaRPr lang="en-US" sz="2600" b="1" dirty="0">
              <a:solidFill>
                <a:srgbClr val="0070C0"/>
              </a:solidFill>
            </a:endParaRPr>
          </a:p>
        </p:txBody>
      </p:sp>
      <p:pic>
        <p:nvPicPr>
          <p:cNvPr id="5" name="Picture 4">
            <a:extLst>
              <a:ext uri="{FF2B5EF4-FFF2-40B4-BE49-F238E27FC236}">
                <a16:creationId xmlns:a16="http://schemas.microsoft.com/office/drawing/2014/main" id="{66FD524A-60A9-442E-BDA6-29BFA83F6D3C}"/>
              </a:ext>
            </a:extLst>
          </p:cNvPr>
          <p:cNvPicPr>
            <a:picLocks noChangeAspect="1"/>
          </p:cNvPicPr>
          <p:nvPr/>
        </p:nvPicPr>
        <p:blipFill>
          <a:blip r:embed="rId5"/>
          <a:stretch>
            <a:fillRect/>
          </a:stretch>
        </p:blipFill>
        <p:spPr>
          <a:xfrm>
            <a:off x="0" y="6315080"/>
            <a:ext cx="9144000" cy="542920"/>
          </a:xfrm>
          <a:prstGeom prst="rect">
            <a:avLst/>
          </a:prstGeom>
        </p:spPr>
      </p:pic>
      <p:pic>
        <p:nvPicPr>
          <p:cNvPr id="6" name="Graphic 5" descr="Kidney">
            <a:extLst>
              <a:ext uri="{FF2B5EF4-FFF2-40B4-BE49-F238E27FC236}">
                <a16:creationId xmlns:a16="http://schemas.microsoft.com/office/drawing/2014/main" id="{AC2E254B-4CDF-44C6-A0E6-D829546488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5167" y="1243239"/>
            <a:ext cx="1400772" cy="1400772"/>
          </a:xfrm>
          <a:prstGeom prst="rect">
            <a:avLst/>
          </a:prstGeom>
        </p:spPr>
      </p:pic>
      <p:pic>
        <p:nvPicPr>
          <p:cNvPr id="9" name="Audio 8">
            <a:hlinkClick r:id="" action="ppaction://media"/>
            <a:extLst>
              <a:ext uri="{FF2B5EF4-FFF2-40B4-BE49-F238E27FC236}">
                <a16:creationId xmlns:a16="http://schemas.microsoft.com/office/drawing/2014/main" id="{CC8CF5B3-E186-47DB-BD7F-06A8531BCE3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94144282"/>
      </p:ext>
    </p:extLst>
  </p:cSld>
  <p:clrMapOvr>
    <a:masterClrMapping/>
  </p:clrMapOvr>
  <mc:AlternateContent xmlns:mc="http://schemas.openxmlformats.org/markup-compatibility/2006" xmlns:p14="http://schemas.microsoft.com/office/powerpoint/2010/main">
    <mc:Choice Requires="p14">
      <p:transition spd="slow" p14:dur="2000" advTm="57720"/>
    </mc:Choice>
    <mc:Fallback xmlns="">
      <p:transition spd="slow" advTm="5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173038"/>
            <a:ext cx="7886700" cy="1325563"/>
          </a:xfrm>
        </p:spPr>
        <p:txBody>
          <a:bodyPr>
            <a:normAutofit/>
          </a:bodyPr>
          <a:lstStyle/>
          <a:p>
            <a:pPr algn="ctr"/>
            <a:r>
              <a:rPr lang="en-US" sz="3600" b="1" dirty="0">
                <a:solidFill>
                  <a:srgbClr val="0070C0"/>
                </a:solidFill>
              </a:rPr>
              <a:t>Is This Event a UP?</a:t>
            </a:r>
          </a:p>
        </p:txBody>
      </p:sp>
      <p:sp>
        <p:nvSpPr>
          <p:cNvPr id="4" name="Content Placeholder 2">
            <a:extLst>
              <a:ext uri="{FF2B5EF4-FFF2-40B4-BE49-F238E27FC236}">
                <a16:creationId xmlns:a16="http://schemas.microsoft.com/office/drawing/2014/main" id="{9D967780-D4F9-4C55-A695-5A06A76D1DA4}"/>
              </a:ext>
            </a:extLst>
          </p:cNvPr>
          <p:cNvSpPr>
            <a:spLocks noGrp="1"/>
          </p:cNvSpPr>
          <p:nvPr>
            <p:ph idx="1"/>
          </p:nvPr>
        </p:nvSpPr>
        <p:spPr>
          <a:xfrm>
            <a:off x="88900" y="850900"/>
            <a:ext cx="8890000" cy="6667500"/>
          </a:xfrm>
        </p:spPr>
        <p:txBody>
          <a:bodyPr>
            <a:normAutofit/>
          </a:bodyPr>
          <a:lstStyle/>
          <a:p>
            <a:pPr marL="0" lvl="0" indent="0" algn="ctr">
              <a:spcAft>
                <a:spcPts val="600"/>
              </a:spcAft>
              <a:buNone/>
            </a:pPr>
            <a:r>
              <a:rPr lang="en-US" sz="2400" b="1" dirty="0">
                <a:solidFill>
                  <a:srgbClr val="0070C0"/>
                </a:solidFill>
              </a:rPr>
              <a:t>NO- the event is NOT an Unanticipated Problem</a:t>
            </a:r>
          </a:p>
          <a:p>
            <a:pPr marL="968375" lvl="0" indent="-457200">
              <a:spcAft>
                <a:spcPts val="600"/>
              </a:spcAft>
              <a:buFont typeface="Wingdings" panose="05000000000000000000" pitchFamily="2" charset="2"/>
              <a:buChar char="ü"/>
            </a:pPr>
            <a:r>
              <a:rPr lang="en-US" sz="2400" dirty="0">
                <a:solidFill>
                  <a:prstClr val="black"/>
                </a:solidFill>
              </a:rPr>
              <a:t>Unexpected? Participant was unexpectedly hospitalized for flu</a:t>
            </a:r>
            <a:endParaRPr lang="en-US" sz="2400" b="1" dirty="0">
              <a:solidFill>
                <a:srgbClr val="FF0000"/>
              </a:solidFill>
            </a:endParaRPr>
          </a:p>
          <a:p>
            <a:pPr marL="511175" lvl="0" indent="0">
              <a:spcBef>
                <a:spcPts val="0"/>
              </a:spcBef>
              <a:spcAft>
                <a:spcPts val="600"/>
              </a:spcAft>
              <a:buNone/>
              <a:tabLst>
                <a:tab pos="977900" algn="l"/>
              </a:tabLst>
            </a:pPr>
            <a:r>
              <a:rPr lang="en-US" sz="2400" b="1" dirty="0">
                <a:solidFill>
                  <a:srgbClr val="FF0000"/>
                </a:solidFill>
              </a:rPr>
              <a:t>X </a:t>
            </a:r>
            <a:r>
              <a:rPr lang="en-US" sz="2400" dirty="0">
                <a:solidFill>
                  <a:prstClr val="black"/>
                </a:solidFill>
              </a:rPr>
              <a:t>	Was it related to research? </a:t>
            </a:r>
            <a:r>
              <a:rPr lang="en-US" sz="2400" dirty="0">
                <a:solidFill>
                  <a:srgbClr val="FF0000"/>
                </a:solidFill>
              </a:rPr>
              <a:t>No</a:t>
            </a:r>
            <a:r>
              <a:rPr lang="en-US" sz="2400" dirty="0">
                <a:solidFill>
                  <a:prstClr val="black"/>
                </a:solidFill>
              </a:rPr>
              <a:t>-not related to research per PI</a:t>
            </a:r>
          </a:p>
          <a:p>
            <a:pPr marL="511175" lvl="0" indent="0">
              <a:spcBef>
                <a:spcPts val="0"/>
              </a:spcBef>
              <a:spcAft>
                <a:spcPts val="600"/>
              </a:spcAft>
              <a:buNone/>
              <a:tabLst>
                <a:tab pos="977900" algn="l"/>
              </a:tabLst>
            </a:pPr>
            <a:r>
              <a:rPr lang="en-US" sz="2400" b="1" dirty="0">
                <a:solidFill>
                  <a:srgbClr val="FF0000"/>
                </a:solidFill>
              </a:rPr>
              <a:t>X</a:t>
            </a:r>
            <a:r>
              <a:rPr lang="en-US" sz="2400" dirty="0">
                <a:solidFill>
                  <a:prstClr val="black"/>
                </a:solidFill>
              </a:rPr>
              <a:t>	Did it increase research related risk to the participant? </a:t>
            </a:r>
            <a:r>
              <a:rPr lang="en-US" sz="2400" dirty="0">
                <a:solidFill>
                  <a:srgbClr val="FF0000"/>
                </a:solidFill>
              </a:rPr>
              <a:t>No</a:t>
            </a:r>
            <a:r>
              <a:rPr lang="en-US" sz="2400" dirty="0">
                <a:solidFill>
                  <a:prstClr val="black"/>
                </a:solidFill>
              </a:rPr>
              <a:t> 	increased research risk because event was not related to 	research</a:t>
            </a:r>
            <a:endParaRPr lang="en-US" sz="2400" b="1" dirty="0">
              <a:solidFill>
                <a:srgbClr val="0070C0"/>
              </a:solidFill>
            </a:endParaRPr>
          </a:p>
          <a:p>
            <a:pPr marL="0" indent="0" algn="ctr">
              <a:spcAft>
                <a:spcPts val="1800"/>
              </a:spcAft>
              <a:buNone/>
            </a:pPr>
            <a:r>
              <a:rPr lang="en-US" sz="2400" dirty="0">
                <a:solidFill>
                  <a:srgbClr val="0070C0"/>
                </a:solidFill>
              </a:rPr>
              <a:t>Although this event is an SAE (death), it is not related to research and does not need to be reported in iRIS via REF</a:t>
            </a:r>
            <a:endParaRPr lang="en-US" sz="2400" dirty="0">
              <a:solidFill>
                <a:schemeClr val="accent6">
                  <a:lumMod val="75000"/>
                </a:schemeClr>
              </a:solidFill>
            </a:endParaRPr>
          </a:p>
          <a:p>
            <a:pPr lvl="1">
              <a:spcBef>
                <a:spcPts val="0"/>
              </a:spcBef>
              <a:spcAft>
                <a:spcPts val="1200"/>
              </a:spcAft>
            </a:pPr>
            <a:r>
              <a:rPr lang="en-US" dirty="0"/>
              <a:t>The SAE must still be reported to the IRB at time of CR as part of a high level summary of SAEs/AEs</a:t>
            </a:r>
          </a:p>
          <a:p>
            <a:pPr lvl="1">
              <a:spcBef>
                <a:spcPts val="0"/>
              </a:spcBef>
            </a:pPr>
            <a:r>
              <a:rPr lang="en-US" dirty="0"/>
              <a:t>If upon receiving outside hospital records, the PI decided that the event was possibly related to the research, a follow-up REF should be submitted in iRIS with this new information</a:t>
            </a:r>
          </a:p>
          <a:p>
            <a:pPr marL="457200" lvl="1" indent="0">
              <a:spcAft>
                <a:spcPts val="1200"/>
              </a:spcAft>
              <a:buNone/>
            </a:pPr>
            <a:endParaRPr lang="en-US" sz="2600" dirty="0"/>
          </a:p>
        </p:txBody>
      </p:sp>
      <p:pic>
        <p:nvPicPr>
          <p:cNvPr id="5" name="Picture 4">
            <a:extLst>
              <a:ext uri="{FF2B5EF4-FFF2-40B4-BE49-F238E27FC236}">
                <a16:creationId xmlns:a16="http://schemas.microsoft.com/office/drawing/2014/main" id="{66FD524A-60A9-442E-BDA6-29BFA83F6D3C}"/>
              </a:ext>
            </a:extLst>
          </p:cNvPr>
          <p:cNvPicPr>
            <a:picLocks noChangeAspect="1"/>
          </p:cNvPicPr>
          <p:nvPr/>
        </p:nvPicPr>
        <p:blipFill>
          <a:blip r:embed="rId5"/>
          <a:stretch>
            <a:fillRect/>
          </a:stretch>
        </p:blipFill>
        <p:spPr>
          <a:xfrm>
            <a:off x="0" y="6315080"/>
            <a:ext cx="9144000" cy="542920"/>
          </a:xfrm>
          <a:prstGeom prst="rect">
            <a:avLst/>
          </a:prstGeom>
        </p:spPr>
      </p:pic>
      <p:pic>
        <p:nvPicPr>
          <p:cNvPr id="6" name="Graphic 5" descr="Kidney">
            <a:extLst>
              <a:ext uri="{FF2B5EF4-FFF2-40B4-BE49-F238E27FC236}">
                <a16:creationId xmlns:a16="http://schemas.microsoft.com/office/drawing/2014/main" id="{AC2E254B-4CDF-44C6-A0E6-D829546488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25203" y="34195"/>
            <a:ext cx="1079022" cy="1079022"/>
          </a:xfrm>
          <a:prstGeom prst="rect">
            <a:avLst/>
          </a:prstGeom>
        </p:spPr>
      </p:pic>
      <p:pic>
        <p:nvPicPr>
          <p:cNvPr id="3" name="Audio 2">
            <a:hlinkClick r:id="" action="ppaction://media"/>
            <a:extLst>
              <a:ext uri="{FF2B5EF4-FFF2-40B4-BE49-F238E27FC236}">
                <a16:creationId xmlns:a16="http://schemas.microsoft.com/office/drawing/2014/main" id="{57AED39C-2892-4880-9AF5-B00DFF331CD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48360976"/>
      </p:ext>
    </p:extLst>
  </p:cSld>
  <p:clrMapOvr>
    <a:masterClrMapping/>
  </p:clrMapOvr>
  <mc:AlternateContent xmlns:mc="http://schemas.openxmlformats.org/markup-compatibility/2006" xmlns:p14="http://schemas.microsoft.com/office/powerpoint/2010/main">
    <mc:Choice Requires="p14">
      <p:transition spd="slow" p14:dur="2000" advTm="58259"/>
    </mc:Choice>
    <mc:Fallback xmlns="">
      <p:transition spd="slow" advTm="58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195587"/>
            <a:ext cx="7886700" cy="1325563"/>
          </a:xfrm>
        </p:spPr>
        <p:txBody>
          <a:bodyPr>
            <a:normAutofit/>
          </a:bodyPr>
          <a:lstStyle/>
          <a:p>
            <a:pPr algn="ctr"/>
            <a:r>
              <a:rPr lang="en-US" sz="3600" b="1" dirty="0">
                <a:solidFill>
                  <a:srgbClr val="0070C0"/>
                </a:solidFill>
              </a:rPr>
              <a:t>Is This Event a UP?</a:t>
            </a:r>
          </a:p>
        </p:txBody>
      </p:sp>
      <p:sp>
        <p:nvSpPr>
          <p:cNvPr id="5" name="Content Placeholder 4">
            <a:extLst>
              <a:ext uri="{FF2B5EF4-FFF2-40B4-BE49-F238E27FC236}">
                <a16:creationId xmlns:a16="http://schemas.microsoft.com/office/drawing/2014/main" id="{3B6DE871-CA16-4319-8459-AC5BD680CF05}"/>
              </a:ext>
            </a:extLst>
          </p:cNvPr>
          <p:cNvSpPr>
            <a:spLocks noGrp="1"/>
          </p:cNvSpPr>
          <p:nvPr>
            <p:ph idx="1"/>
          </p:nvPr>
        </p:nvSpPr>
        <p:spPr>
          <a:xfrm>
            <a:off x="628650" y="901700"/>
            <a:ext cx="8096250" cy="5719763"/>
          </a:xfrm>
        </p:spPr>
        <p:txBody>
          <a:bodyPr>
            <a:normAutofit fontScale="92500" lnSpcReduction="20000"/>
          </a:bodyPr>
          <a:lstStyle/>
          <a:p>
            <a:pPr marL="0" lvl="0" indent="0">
              <a:spcAft>
                <a:spcPts val="1200"/>
              </a:spcAft>
              <a:buNone/>
            </a:pPr>
            <a:r>
              <a:rPr lang="en-US" sz="2600" dirty="0">
                <a:solidFill>
                  <a:prstClr val="black"/>
                </a:solidFill>
              </a:rPr>
              <a:t>A participant with Parkinson disease was enrolled in a randomized, Phase 3 clinical trial comparing a new investigational agent to treat severe tremor to a standard FDA-approved medication </a:t>
            </a:r>
          </a:p>
          <a:p>
            <a:pPr marL="512763" lvl="0" indent="-285750">
              <a:spcAft>
                <a:spcPts val="1200"/>
              </a:spcAft>
            </a:pPr>
            <a:r>
              <a:rPr lang="en-US" sz="2600" dirty="0">
                <a:solidFill>
                  <a:prstClr val="black"/>
                </a:solidFill>
              </a:rPr>
              <a:t>The participant was randomized to the group receiving the investigational agent (1 oral tablet daily)</a:t>
            </a:r>
          </a:p>
          <a:p>
            <a:pPr marL="512763" lvl="0" indent="-285750">
              <a:spcBef>
                <a:spcPts val="0"/>
              </a:spcBef>
            </a:pPr>
            <a:r>
              <a:rPr lang="en-US" sz="2600" dirty="0">
                <a:solidFill>
                  <a:prstClr val="black"/>
                </a:solidFill>
              </a:rPr>
              <a:t>One month after enrollment, the participant  </a:t>
            </a:r>
          </a:p>
          <a:p>
            <a:pPr marL="512763" lvl="0" indent="1588">
              <a:spcBef>
                <a:spcPts val="0"/>
              </a:spcBef>
              <a:buNone/>
            </a:pPr>
            <a:r>
              <a:rPr lang="en-US" sz="2600" dirty="0">
                <a:solidFill>
                  <a:prstClr val="black"/>
                </a:solidFill>
              </a:rPr>
              <a:t>was hospitalized with severe fatigue and, on </a:t>
            </a:r>
          </a:p>
          <a:p>
            <a:pPr marL="512763" lvl="0" indent="1588">
              <a:spcBef>
                <a:spcPts val="0"/>
              </a:spcBef>
              <a:buNone/>
            </a:pPr>
            <a:r>
              <a:rPr lang="en-US" sz="2600" dirty="0">
                <a:solidFill>
                  <a:prstClr val="black"/>
                </a:solidFill>
              </a:rPr>
              <a:t>further evaluation, was noted to have severe </a:t>
            </a:r>
          </a:p>
          <a:p>
            <a:pPr marL="512763" lvl="0" indent="1588">
              <a:spcBef>
                <a:spcPts val="0"/>
              </a:spcBef>
              <a:buNone/>
            </a:pPr>
            <a:r>
              <a:rPr lang="en-US" sz="2600" dirty="0">
                <a:solidFill>
                  <a:prstClr val="black"/>
                </a:solidFill>
              </a:rPr>
              <a:t>anemia (hematocrit decreased from 45% </a:t>
            </a:r>
          </a:p>
          <a:p>
            <a:pPr marL="512763" lvl="0" indent="1588">
              <a:spcBef>
                <a:spcPts val="0"/>
              </a:spcBef>
              <a:spcAft>
                <a:spcPts val="1200"/>
              </a:spcAft>
              <a:buNone/>
            </a:pPr>
            <a:r>
              <a:rPr lang="en-US" sz="2600" dirty="0">
                <a:solidFill>
                  <a:prstClr val="black"/>
                </a:solidFill>
              </a:rPr>
              <a:t>pre-randomization to 20%) </a:t>
            </a:r>
          </a:p>
          <a:p>
            <a:pPr marL="520700" indent="-292100">
              <a:spcBef>
                <a:spcPts val="0"/>
              </a:spcBef>
            </a:pPr>
            <a:r>
              <a:rPr lang="en-US" sz="2600" dirty="0">
                <a:solidFill>
                  <a:prstClr val="black"/>
                </a:solidFill>
              </a:rPr>
              <a:t>Further hematologic evaluation suggested </a:t>
            </a:r>
          </a:p>
          <a:p>
            <a:pPr indent="0">
              <a:spcBef>
                <a:spcPts val="0"/>
              </a:spcBef>
              <a:buNone/>
            </a:pPr>
            <a:r>
              <a:rPr lang="en-US" sz="2600" dirty="0">
                <a:solidFill>
                  <a:prstClr val="black"/>
                </a:solidFill>
              </a:rPr>
              <a:t>    an immune-mediated hemolytic anemia </a:t>
            </a:r>
          </a:p>
          <a:p>
            <a:pPr marL="512763" lvl="0" indent="-285750"/>
            <a:r>
              <a:rPr lang="en-US" sz="2600" dirty="0">
                <a:solidFill>
                  <a:prstClr val="black"/>
                </a:solidFill>
              </a:rPr>
              <a:t>The known risk profile of the investigational agent does not include anemia, and the IRB-approved protocol and informed consent document for the study do not identify anemia as a risk of the research</a:t>
            </a:r>
          </a:p>
          <a:p>
            <a:pPr marL="0" indent="0">
              <a:buNone/>
            </a:pPr>
            <a:endParaRPr lang="en-US" dirty="0"/>
          </a:p>
        </p:txBody>
      </p:sp>
      <p:pic>
        <p:nvPicPr>
          <p:cNvPr id="6" name="Picture 5">
            <a:extLst>
              <a:ext uri="{FF2B5EF4-FFF2-40B4-BE49-F238E27FC236}">
                <a16:creationId xmlns:a16="http://schemas.microsoft.com/office/drawing/2014/main" id="{8559EEFD-1782-413D-80A0-8D9AE6959A4A}"/>
              </a:ext>
            </a:extLst>
          </p:cNvPr>
          <p:cNvPicPr>
            <a:picLocks noChangeAspect="1"/>
          </p:cNvPicPr>
          <p:nvPr/>
        </p:nvPicPr>
        <p:blipFill>
          <a:blip r:embed="rId5"/>
          <a:stretch>
            <a:fillRect/>
          </a:stretch>
        </p:blipFill>
        <p:spPr>
          <a:xfrm>
            <a:off x="0" y="6315080"/>
            <a:ext cx="9144000" cy="542920"/>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3F0218B6-B343-4C79-BAE4-A4D59E77A81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436010">
            <a:off x="7040922" y="2667179"/>
            <a:ext cx="1977528" cy="2110698"/>
          </a:xfrm>
          <a:prstGeom prst="rect">
            <a:avLst/>
          </a:prstGeom>
        </p:spPr>
      </p:pic>
      <p:sp>
        <p:nvSpPr>
          <p:cNvPr id="15" name="TextBox 14">
            <a:extLst>
              <a:ext uri="{FF2B5EF4-FFF2-40B4-BE49-F238E27FC236}">
                <a16:creationId xmlns:a16="http://schemas.microsoft.com/office/drawing/2014/main" id="{CC29D45F-F6D6-49AB-A70F-DD118562D9D8}"/>
              </a:ext>
            </a:extLst>
          </p:cNvPr>
          <p:cNvSpPr txBox="1"/>
          <p:nvPr/>
        </p:nvSpPr>
        <p:spPr>
          <a:xfrm>
            <a:off x="8229600" y="4515125"/>
            <a:ext cx="295383" cy="215444"/>
          </a:xfrm>
          <a:prstGeom prst="rect">
            <a:avLst/>
          </a:prstGeom>
          <a:noFill/>
        </p:spPr>
        <p:txBody>
          <a:bodyPr wrap="square" rtlCol="0">
            <a:spAutoFit/>
          </a:bodyPr>
          <a:lstStyle/>
          <a:p>
            <a:r>
              <a:rPr lang="en-US" sz="800" dirty="0">
                <a:hlinkClick r:id="rId8"/>
              </a:rPr>
              <a:t>*</a:t>
            </a:r>
            <a:endParaRPr lang="en-US" sz="800" dirty="0"/>
          </a:p>
        </p:txBody>
      </p:sp>
      <p:pic>
        <p:nvPicPr>
          <p:cNvPr id="8" name="Audio 7">
            <a:hlinkClick r:id="" action="ppaction://media"/>
            <a:extLst>
              <a:ext uri="{FF2B5EF4-FFF2-40B4-BE49-F238E27FC236}">
                <a16:creationId xmlns:a16="http://schemas.microsoft.com/office/drawing/2014/main" id="{631BB126-67D7-417D-AE48-8317CDBFE12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847009803"/>
      </p:ext>
    </p:extLst>
  </p:cSld>
  <p:clrMapOvr>
    <a:masterClrMapping/>
  </p:clrMapOvr>
  <mc:AlternateContent xmlns:mc="http://schemas.openxmlformats.org/markup-compatibility/2006" xmlns:p14="http://schemas.microsoft.com/office/powerpoint/2010/main">
    <mc:Choice Requires="p14">
      <p:transition spd="slow" p14:dur="2000" advTm="55751"/>
    </mc:Choice>
    <mc:Fallback xmlns="">
      <p:transition spd="slow" advTm="55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bldLst>
      <p:bldP spid="5" grpId="0" uiExpand="1" build="p"/>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195587"/>
            <a:ext cx="7886700" cy="1325563"/>
          </a:xfrm>
        </p:spPr>
        <p:txBody>
          <a:bodyPr>
            <a:normAutofit/>
          </a:bodyPr>
          <a:lstStyle/>
          <a:p>
            <a:pPr algn="ctr"/>
            <a:r>
              <a:rPr lang="en-US" sz="3600" b="1" dirty="0">
                <a:solidFill>
                  <a:srgbClr val="0070C0"/>
                </a:solidFill>
              </a:rPr>
              <a:t>Is This Event a UP?</a:t>
            </a:r>
          </a:p>
        </p:txBody>
      </p:sp>
      <p:sp>
        <p:nvSpPr>
          <p:cNvPr id="5" name="Content Placeholder 4">
            <a:extLst>
              <a:ext uri="{FF2B5EF4-FFF2-40B4-BE49-F238E27FC236}">
                <a16:creationId xmlns:a16="http://schemas.microsoft.com/office/drawing/2014/main" id="{3B6DE871-CA16-4319-8459-AC5BD680CF05}"/>
              </a:ext>
            </a:extLst>
          </p:cNvPr>
          <p:cNvSpPr>
            <a:spLocks noGrp="1"/>
          </p:cNvSpPr>
          <p:nvPr>
            <p:ph idx="1"/>
          </p:nvPr>
        </p:nvSpPr>
        <p:spPr>
          <a:xfrm>
            <a:off x="825500" y="685677"/>
            <a:ext cx="7766050" cy="5986463"/>
          </a:xfrm>
        </p:spPr>
        <p:txBody>
          <a:bodyPr>
            <a:normAutofit/>
          </a:bodyPr>
          <a:lstStyle/>
          <a:p>
            <a:pPr marL="739775" lvl="0" indent="-739775" defTabSz="171450">
              <a:lnSpc>
                <a:spcPct val="100000"/>
              </a:lnSpc>
              <a:spcBef>
                <a:spcPts val="0"/>
              </a:spcBef>
              <a:buNone/>
            </a:pPr>
            <a:r>
              <a:rPr lang="en-US" sz="2000" dirty="0">
                <a:solidFill>
                  <a:schemeClr val="bg1">
                    <a:lumMod val="85000"/>
                  </a:schemeClr>
                </a:solidFill>
              </a:rPr>
              <a:t>Participant with Parkinson disease</a:t>
            </a:r>
          </a:p>
          <a:p>
            <a:pPr marL="739775" indent="-447675" defTabSz="171450">
              <a:lnSpc>
                <a:spcPct val="100000"/>
              </a:lnSpc>
              <a:spcBef>
                <a:spcPts val="0"/>
              </a:spcBef>
            </a:pPr>
            <a:r>
              <a:rPr lang="en-US" sz="2000" dirty="0">
                <a:solidFill>
                  <a:schemeClr val="bg1">
                    <a:lumMod val="85000"/>
                  </a:schemeClr>
                </a:solidFill>
              </a:rPr>
              <a:t>Developed severe fatigue and anemia s/p study drug</a:t>
            </a:r>
          </a:p>
          <a:p>
            <a:pPr marL="739775" indent="-447675" defTabSz="171450">
              <a:lnSpc>
                <a:spcPct val="100000"/>
              </a:lnSpc>
              <a:spcBef>
                <a:spcPts val="0"/>
              </a:spcBef>
            </a:pPr>
            <a:r>
              <a:rPr lang="en-US" sz="2000" dirty="0">
                <a:solidFill>
                  <a:schemeClr val="bg1">
                    <a:lumMod val="85000"/>
                  </a:schemeClr>
                </a:solidFill>
              </a:rPr>
              <a:t>These events are not noted in the protocol or consent</a:t>
            </a:r>
          </a:p>
          <a:p>
            <a:pPr marL="739775" indent="-739775" defTabSz="171450">
              <a:lnSpc>
                <a:spcPct val="100000"/>
              </a:lnSpc>
              <a:spcBef>
                <a:spcPts val="0"/>
              </a:spcBef>
              <a:buNone/>
            </a:pPr>
            <a:endParaRPr lang="en-US" sz="2400" dirty="0">
              <a:solidFill>
                <a:schemeClr val="bg1">
                  <a:lumMod val="85000"/>
                </a:schemeClr>
              </a:solidFill>
            </a:endParaRPr>
          </a:p>
          <a:p>
            <a:pPr marL="1892300" lvl="0" indent="-1892300">
              <a:buNone/>
            </a:pPr>
            <a:r>
              <a:rPr lang="en-US" sz="2400" b="1" dirty="0">
                <a:solidFill>
                  <a:srgbClr val="CC3399"/>
                </a:solidFill>
              </a:rPr>
              <a:t>Criterion #1: </a:t>
            </a:r>
            <a:r>
              <a:rPr lang="en-US" sz="2400" b="1" dirty="0"/>
              <a:t>    </a:t>
            </a:r>
            <a:r>
              <a:rPr lang="en-US" sz="2400" dirty="0"/>
              <a:t>Is </a:t>
            </a:r>
            <a:r>
              <a:rPr lang="en-US" sz="2400" dirty="0">
                <a:solidFill>
                  <a:prstClr val="black"/>
                </a:solidFill>
              </a:rPr>
              <a:t>immune-mediated hemolytic anemia listed in the consent form, protocol or the IB as a possible harm resulting from administration of the study drug?</a:t>
            </a:r>
          </a:p>
          <a:p>
            <a:pPr marL="1892300" lvl="0" indent="-1892300">
              <a:buNone/>
            </a:pPr>
            <a:r>
              <a:rPr lang="en-US" sz="2400" b="1" dirty="0">
                <a:solidFill>
                  <a:srgbClr val="CC3399"/>
                </a:solidFill>
              </a:rPr>
              <a:t>Criterion #2:     </a:t>
            </a:r>
            <a:r>
              <a:rPr lang="en-US" sz="2400" dirty="0">
                <a:solidFill>
                  <a:prstClr val="black"/>
                </a:solidFill>
              </a:rPr>
              <a:t>Does the timing of the anemia suggest that it was related to or a possible result of the study drug or has the PI assessed the event as related to the study drug?</a:t>
            </a:r>
          </a:p>
          <a:p>
            <a:pPr marL="1892300" lvl="0" indent="-1892300">
              <a:buNone/>
            </a:pPr>
            <a:r>
              <a:rPr lang="en-US" sz="2400" b="1" dirty="0">
                <a:solidFill>
                  <a:srgbClr val="CC3399"/>
                </a:solidFill>
              </a:rPr>
              <a:t>Criterion #3:     </a:t>
            </a:r>
            <a:r>
              <a:rPr lang="en-US" sz="2400" dirty="0">
                <a:solidFill>
                  <a:prstClr val="black"/>
                </a:solidFill>
              </a:rPr>
              <a:t>Is this a new research-related risk that was not previously known or expected?</a:t>
            </a:r>
          </a:p>
          <a:p>
            <a:pPr marL="739775" indent="0" defTabSz="171450">
              <a:lnSpc>
                <a:spcPct val="100000"/>
              </a:lnSpc>
              <a:spcBef>
                <a:spcPts val="0"/>
              </a:spcBef>
              <a:buNone/>
            </a:pPr>
            <a:endParaRPr lang="en-US" sz="2400" dirty="0">
              <a:solidFill>
                <a:schemeClr val="bg1">
                  <a:lumMod val="85000"/>
                </a:schemeClr>
              </a:solidFill>
            </a:endParaRPr>
          </a:p>
          <a:p>
            <a:pPr marL="0" indent="0">
              <a:buNone/>
            </a:pPr>
            <a:endParaRPr lang="en-US" dirty="0"/>
          </a:p>
        </p:txBody>
      </p:sp>
      <p:pic>
        <p:nvPicPr>
          <p:cNvPr id="6" name="Picture 5">
            <a:extLst>
              <a:ext uri="{FF2B5EF4-FFF2-40B4-BE49-F238E27FC236}">
                <a16:creationId xmlns:a16="http://schemas.microsoft.com/office/drawing/2014/main" id="{8559EEFD-1782-413D-80A0-8D9AE6959A4A}"/>
              </a:ext>
            </a:extLst>
          </p:cNvPr>
          <p:cNvPicPr>
            <a:picLocks noChangeAspect="1"/>
          </p:cNvPicPr>
          <p:nvPr/>
        </p:nvPicPr>
        <p:blipFill>
          <a:blip r:embed="rId5"/>
          <a:stretch>
            <a:fillRect/>
          </a:stretch>
        </p:blipFill>
        <p:spPr>
          <a:xfrm>
            <a:off x="0" y="6315080"/>
            <a:ext cx="9144000" cy="542920"/>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3F0218B6-B343-4C79-BAE4-A4D59E77A81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436010">
            <a:off x="7856383" y="77867"/>
            <a:ext cx="1215617" cy="1215617"/>
          </a:xfrm>
          <a:prstGeom prst="rect">
            <a:avLst/>
          </a:prstGeom>
        </p:spPr>
      </p:pic>
      <p:sp>
        <p:nvSpPr>
          <p:cNvPr id="7" name="TextBox 6">
            <a:extLst>
              <a:ext uri="{FF2B5EF4-FFF2-40B4-BE49-F238E27FC236}">
                <a16:creationId xmlns:a16="http://schemas.microsoft.com/office/drawing/2014/main" id="{23B8E9F0-FCC2-4FC1-A58E-AC38BC8AC938}"/>
              </a:ext>
            </a:extLst>
          </p:cNvPr>
          <p:cNvSpPr txBox="1"/>
          <p:nvPr/>
        </p:nvSpPr>
        <p:spPr>
          <a:xfrm>
            <a:off x="8229600" y="521803"/>
            <a:ext cx="295383" cy="230773"/>
          </a:xfrm>
          <a:prstGeom prst="rect">
            <a:avLst/>
          </a:prstGeom>
          <a:noFill/>
        </p:spPr>
        <p:txBody>
          <a:bodyPr wrap="square" rtlCol="0">
            <a:spAutoFit/>
          </a:bodyPr>
          <a:lstStyle/>
          <a:p>
            <a:r>
              <a:rPr lang="en-US" sz="900" dirty="0">
                <a:hlinkClick r:id="rId8"/>
              </a:rPr>
              <a:t>*</a:t>
            </a:r>
            <a:endParaRPr lang="en-US" sz="900" dirty="0"/>
          </a:p>
        </p:txBody>
      </p:sp>
      <p:pic>
        <p:nvPicPr>
          <p:cNvPr id="3" name="Audio 2">
            <a:hlinkClick r:id="" action="ppaction://media"/>
            <a:extLst>
              <a:ext uri="{FF2B5EF4-FFF2-40B4-BE49-F238E27FC236}">
                <a16:creationId xmlns:a16="http://schemas.microsoft.com/office/drawing/2014/main" id="{3AE0D7C0-2922-433E-9B4C-2D804ADF822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122722785"/>
      </p:ext>
    </p:extLst>
  </p:cSld>
  <p:clrMapOvr>
    <a:masterClrMapping/>
  </p:clrMapOvr>
  <mc:AlternateContent xmlns:mc="http://schemas.openxmlformats.org/markup-compatibility/2006" xmlns:p14="http://schemas.microsoft.com/office/powerpoint/2010/main">
    <mc:Choice Requires="p14">
      <p:transition spd="slow" p14:dur="2000" advTm="36891"/>
    </mc:Choice>
    <mc:Fallback xmlns="">
      <p:transition spd="slow" advTm="3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93987"/>
            <a:ext cx="7886700" cy="1325563"/>
          </a:xfrm>
        </p:spPr>
        <p:txBody>
          <a:bodyPr>
            <a:normAutofit/>
          </a:bodyPr>
          <a:lstStyle/>
          <a:p>
            <a:pPr algn="ctr"/>
            <a:r>
              <a:rPr lang="en-US" sz="3600" b="1" dirty="0">
                <a:solidFill>
                  <a:srgbClr val="0070C0"/>
                </a:solidFill>
              </a:rPr>
              <a:t>Is This Event a UP?</a:t>
            </a:r>
          </a:p>
        </p:txBody>
      </p:sp>
      <p:sp>
        <p:nvSpPr>
          <p:cNvPr id="5" name="Content Placeholder 4">
            <a:extLst>
              <a:ext uri="{FF2B5EF4-FFF2-40B4-BE49-F238E27FC236}">
                <a16:creationId xmlns:a16="http://schemas.microsoft.com/office/drawing/2014/main" id="{3B6DE871-CA16-4319-8459-AC5BD680CF05}"/>
              </a:ext>
            </a:extLst>
          </p:cNvPr>
          <p:cNvSpPr>
            <a:spLocks noGrp="1"/>
          </p:cNvSpPr>
          <p:nvPr>
            <p:ph idx="1"/>
          </p:nvPr>
        </p:nvSpPr>
        <p:spPr>
          <a:xfrm>
            <a:off x="74645" y="681036"/>
            <a:ext cx="8440705" cy="5986463"/>
          </a:xfrm>
        </p:spPr>
        <p:txBody>
          <a:bodyPr>
            <a:normAutofit fontScale="92500" lnSpcReduction="10000"/>
          </a:bodyPr>
          <a:lstStyle/>
          <a:p>
            <a:pPr marL="0" lvl="0" indent="0" algn="ctr" defTabSz="171450">
              <a:lnSpc>
                <a:spcPct val="100000"/>
              </a:lnSpc>
              <a:spcBef>
                <a:spcPts val="0"/>
              </a:spcBef>
              <a:spcAft>
                <a:spcPts val="1800"/>
              </a:spcAft>
              <a:buNone/>
            </a:pPr>
            <a:endParaRPr lang="en-US" b="1" dirty="0">
              <a:solidFill>
                <a:srgbClr val="0070C0"/>
              </a:solidFill>
            </a:endParaRPr>
          </a:p>
          <a:p>
            <a:pPr marL="0" lvl="0" indent="0" algn="ctr" defTabSz="171450">
              <a:lnSpc>
                <a:spcPct val="100000"/>
              </a:lnSpc>
              <a:spcBef>
                <a:spcPts val="0"/>
              </a:spcBef>
              <a:spcAft>
                <a:spcPts val="1800"/>
              </a:spcAft>
              <a:buNone/>
            </a:pPr>
            <a:r>
              <a:rPr lang="en-US" b="1" dirty="0">
                <a:solidFill>
                  <a:srgbClr val="0070C0"/>
                </a:solidFill>
              </a:rPr>
              <a:t>YES-the event is an Unanticipated Problem</a:t>
            </a:r>
          </a:p>
          <a:p>
            <a:pPr marL="1427163" lvl="0" indent="-457200" defTabSz="457200">
              <a:lnSpc>
                <a:spcPct val="100000"/>
              </a:lnSpc>
              <a:spcBef>
                <a:spcPts val="0"/>
              </a:spcBef>
              <a:spcAft>
                <a:spcPts val="600"/>
              </a:spcAft>
              <a:buFont typeface="Wingdings" panose="05000000000000000000" pitchFamily="2" charset="2"/>
              <a:buChar char="ü"/>
            </a:pPr>
            <a:r>
              <a:rPr lang="en-US" dirty="0">
                <a:solidFill>
                  <a:prstClr val="black"/>
                </a:solidFill>
              </a:rPr>
              <a:t>Unexpected event (the nature of the event was unexpected) as anemia is not included in the study documents</a:t>
            </a:r>
          </a:p>
          <a:p>
            <a:pPr marL="1427163" lvl="0" indent="-457200" defTabSz="457200">
              <a:lnSpc>
                <a:spcPct val="100000"/>
              </a:lnSpc>
              <a:spcBef>
                <a:spcPts val="0"/>
              </a:spcBef>
              <a:spcAft>
                <a:spcPts val="600"/>
              </a:spcAft>
              <a:buFont typeface="Wingdings" panose="05000000000000000000" pitchFamily="2" charset="2"/>
              <a:buChar char="ü"/>
            </a:pPr>
            <a:r>
              <a:rPr lang="en-US" dirty="0">
                <a:solidFill>
                  <a:prstClr val="black"/>
                </a:solidFill>
              </a:rPr>
              <a:t>Possibly related to research</a:t>
            </a:r>
          </a:p>
          <a:p>
            <a:pPr marL="1427163" lvl="0" indent="-457200" defTabSz="457200">
              <a:lnSpc>
                <a:spcPct val="100000"/>
              </a:lnSpc>
              <a:spcBef>
                <a:spcPts val="0"/>
              </a:spcBef>
              <a:spcAft>
                <a:spcPts val="1800"/>
              </a:spcAft>
              <a:buFont typeface="Wingdings" panose="05000000000000000000" pitchFamily="2" charset="2"/>
              <a:buChar char="ü"/>
            </a:pPr>
            <a:r>
              <a:rPr lang="en-US" dirty="0">
                <a:solidFill>
                  <a:prstClr val="black"/>
                </a:solidFill>
              </a:rPr>
              <a:t>Increased risk to the participant</a:t>
            </a:r>
          </a:p>
          <a:p>
            <a:pPr marL="969963" lvl="0" indent="-334963" defTabSz="457200">
              <a:lnSpc>
                <a:spcPct val="100000"/>
              </a:lnSpc>
              <a:spcBef>
                <a:spcPts val="0"/>
              </a:spcBef>
              <a:spcAft>
                <a:spcPts val="1200"/>
              </a:spcAft>
              <a:buNone/>
            </a:pPr>
            <a:r>
              <a:rPr lang="en-US" dirty="0">
                <a:solidFill>
                  <a:prstClr val="black"/>
                </a:solidFill>
              </a:rPr>
              <a:t>Additional IRB considerations:</a:t>
            </a:r>
          </a:p>
          <a:p>
            <a:pPr marL="1312863" indent="-342900" defTabSz="457200">
              <a:lnSpc>
                <a:spcPct val="100000"/>
              </a:lnSpc>
              <a:spcBef>
                <a:spcPts val="0"/>
              </a:spcBef>
              <a:spcAft>
                <a:spcPts val="600"/>
              </a:spcAft>
            </a:pPr>
            <a:r>
              <a:rPr lang="en-US" dirty="0">
                <a:solidFill>
                  <a:prstClr val="black"/>
                </a:solidFill>
              </a:rPr>
              <a:t>Does this new risk of harm need to be added to the protocol and consent?</a:t>
            </a:r>
          </a:p>
          <a:p>
            <a:pPr marL="1312863" indent="-342900" defTabSz="457200">
              <a:lnSpc>
                <a:spcPct val="100000"/>
              </a:lnSpc>
              <a:spcBef>
                <a:spcPts val="0"/>
              </a:spcBef>
              <a:spcAft>
                <a:spcPts val="600"/>
              </a:spcAft>
            </a:pPr>
            <a:r>
              <a:rPr lang="en-US" dirty="0">
                <a:solidFill>
                  <a:prstClr val="black"/>
                </a:solidFill>
              </a:rPr>
              <a:t>Should participants undergo a reconsent process?</a:t>
            </a:r>
          </a:p>
          <a:p>
            <a:pPr marL="1312863" indent="-342900" defTabSz="457200">
              <a:lnSpc>
                <a:spcPct val="100000"/>
              </a:lnSpc>
              <a:spcBef>
                <a:spcPts val="0"/>
              </a:spcBef>
              <a:spcAft>
                <a:spcPts val="600"/>
              </a:spcAft>
            </a:pPr>
            <a:r>
              <a:rPr lang="en-US" dirty="0">
                <a:solidFill>
                  <a:prstClr val="black"/>
                </a:solidFill>
              </a:rPr>
              <a:t>Are there any actions that can minimize this risk?</a:t>
            </a:r>
          </a:p>
          <a:p>
            <a:pPr marL="0" indent="0">
              <a:buNone/>
            </a:pPr>
            <a:endParaRPr lang="en-US" dirty="0"/>
          </a:p>
        </p:txBody>
      </p:sp>
      <p:pic>
        <p:nvPicPr>
          <p:cNvPr id="6" name="Picture 5">
            <a:extLst>
              <a:ext uri="{FF2B5EF4-FFF2-40B4-BE49-F238E27FC236}">
                <a16:creationId xmlns:a16="http://schemas.microsoft.com/office/drawing/2014/main" id="{8559EEFD-1782-413D-80A0-8D9AE6959A4A}"/>
              </a:ext>
            </a:extLst>
          </p:cNvPr>
          <p:cNvPicPr>
            <a:picLocks noChangeAspect="1"/>
          </p:cNvPicPr>
          <p:nvPr/>
        </p:nvPicPr>
        <p:blipFill>
          <a:blip r:embed="rId5"/>
          <a:stretch>
            <a:fillRect/>
          </a:stretch>
        </p:blipFill>
        <p:spPr>
          <a:xfrm>
            <a:off x="0" y="6315080"/>
            <a:ext cx="9144000" cy="542920"/>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3F0218B6-B343-4C79-BAE4-A4D59E77A81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436010">
            <a:off x="7705103" y="115496"/>
            <a:ext cx="1276219" cy="1276219"/>
          </a:xfrm>
          <a:prstGeom prst="rect">
            <a:avLst/>
          </a:prstGeom>
        </p:spPr>
      </p:pic>
      <p:sp>
        <p:nvSpPr>
          <p:cNvPr id="7" name="TextBox 6">
            <a:extLst>
              <a:ext uri="{FF2B5EF4-FFF2-40B4-BE49-F238E27FC236}">
                <a16:creationId xmlns:a16="http://schemas.microsoft.com/office/drawing/2014/main" id="{23B8E9F0-FCC2-4FC1-A58E-AC38BC8AC938}"/>
              </a:ext>
            </a:extLst>
          </p:cNvPr>
          <p:cNvSpPr txBox="1"/>
          <p:nvPr/>
        </p:nvSpPr>
        <p:spPr>
          <a:xfrm>
            <a:off x="8229600" y="725003"/>
            <a:ext cx="295383" cy="230773"/>
          </a:xfrm>
          <a:prstGeom prst="rect">
            <a:avLst/>
          </a:prstGeom>
          <a:noFill/>
        </p:spPr>
        <p:txBody>
          <a:bodyPr wrap="square" rtlCol="0">
            <a:spAutoFit/>
          </a:bodyPr>
          <a:lstStyle/>
          <a:p>
            <a:r>
              <a:rPr lang="en-US" sz="900" dirty="0">
                <a:hlinkClick r:id="rId8"/>
              </a:rPr>
              <a:t>*</a:t>
            </a:r>
            <a:endParaRPr lang="en-US" sz="900" dirty="0"/>
          </a:p>
        </p:txBody>
      </p:sp>
      <p:pic>
        <p:nvPicPr>
          <p:cNvPr id="9" name="Audio 8">
            <a:hlinkClick r:id="" action="ppaction://media"/>
            <a:extLst>
              <a:ext uri="{FF2B5EF4-FFF2-40B4-BE49-F238E27FC236}">
                <a16:creationId xmlns:a16="http://schemas.microsoft.com/office/drawing/2014/main" id="{C864A874-2140-4BEE-B639-BE83973DD1C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07478425"/>
      </p:ext>
    </p:extLst>
  </p:cSld>
  <p:clrMapOvr>
    <a:masterClrMapping/>
  </p:clrMapOvr>
  <mc:AlternateContent xmlns:mc="http://schemas.openxmlformats.org/markup-compatibility/2006" xmlns:p14="http://schemas.microsoft.com/office/powerpoint/2010/main">
    <mc:Choice Requires="p14">
      <p:transition spd="slow" p14:dur="2000" advTm="33903"/>
    </mc:Choice>
    <mc:Fallback xmlns="">
      <p:transition spd="slow" advTm="3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2843" y="3726"/>
            <a:ext cx="421115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01005" y="-119538"/>
            <a:ext cx="8431028" cy="1307197"/>
          </a:xfrm>
        </p:spPr>
        <p:txBody>
          <a:bodyPr>
            <a:normAutofit/>
          </a:bodyPr>
          <a:lstStyle/>
          <a:p>
            <a:pPr algn="ctr"/>
            <a:r>
              <a:rPr lang="en-US" sz="3600" b="1" dirty="0">
                <a:solidFill>
                  <a:srgbClr val="0070C0"/>
                </a:solidFill>
              </a:rPr>
              <a:t>Is This Event a UP?</a:t>
            </a:r>
          </a:p>
        </p:txBody>
      </p:sp>
      <p:sp>
        <p:nvSpPr>
          <p:cNvPr id="7" name="Content Placeholder 2">
            <a:extLst>
              <a:ext uri="{FF2B5EF4-FFF2-40B4-BE49-F238E27FC236}">
                <a16:creationId xmlns:a16="http://schemas.microsoft.com/office/drawing/2014/main" id="{00395874-8168-4447-A504-A76D4EFFCEC0}"/>
              </a:ext>
            </a:extLst>
          </p:cNvPr>
          <p:cNvSpPr>
            <a:spLocks noGrp="1"/>
          </p:cNvSpPr>
          <p:nvPr>
            <p:ph idx="1"/>
          </p:nvPr>
        </p:nvSpPr>
        <p:spPr>
          <a:xfrm>
            <a:off x="111967" y="1043419"/>
            <a:ext cx="4959693" cy="5052581"/>
          </a:xfrm>
        </p:spPr>
        <p:txBody>
          <a:bodyPr anchor="ctr">
            <a:noAutofit/>
          </a:bodyPr>
          <a:lstStyle/>
          <a:p>
            <a:pPr marL="688975" indent="-457200">
              <a:spcBef>
                <a:spcPts val="0"/>
              </a:spcBef>
              <a:defRPr/>
            </a:pPr>
            <a:r>
              <a:rPr lang="en-US" sz="2400" dirty="0">
                <a:solidFill>
                  <a:srgbClr val="000000"/>
                </a:solidFill>
              </a:rPr>
              <a:t>An investigator conducting behavioral research collected individually identifiable sensitive information about sexually transmitted disease and alcohol use by surveying college students participating in</a:t>
            </a:r>
          </a:p>
          <a:p>
            <a:pPr marL="231775" indent="0">
              <a:spcBef>
                <a:spcPts val="0"/>
              </a:spcBef>
              <a:spcAft>
                <a:spcPts val="1200"/>
              </a:spcAft>
              <a:buNone/>
              <a:defRPr/>
            </a:pPr>
            <a:r>
              <a:rPr lang="en-US" sz="2400" dirty="0">
                <a:solidFill>
                  <a:srgbClr val="000000"/>
                </a:solidFill>
              </a:rPr>
              <a:t>       the study</a:t>
            </a:r>
          </a:p>
          <a:p>
            <a:pPr marL="688975" indent="-457200">
              <a:spcBef>
                <a:spcPts val="0"/>
              </a:spcBef>
              <a:spcAft>
                <a:spcPts val="1200"/>
              </a:spcAft>
              <a:defRPr/>
            </a:pPr>
            <a:r>
              <a:rPr lang="en-US" sz="2400" dirty="0">
                <a:solidFill>
                  <a:srgbClr val="000000"/>
                </a:solidFill>
              </a:rPr>
              <a:t>The data were stored on a laptop computer without encryption, and the laptop computer was stolen from the investigator’s car on the way home from work when she stopped for groceries</a:t>
            </a:r>
          </a:p>
        </p:txBody>
      </p:sp>
      <p:sp>
        <p:nvSpPr>
          <p:cNvPr id="1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93671" y="738619"/>
            <a:ext cx="3750329"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drawing of a cartoon character&#10;&#10;Description automatically generated">
            <a:extLst>
              <a:ext uri="{FF2B5EF4-FFF2-40B4-BE49-F238E27FC236}">
                <a16:creationId xmlns:a16="http://schemas.microsoft.com/office/drawing/2014/main" id="{559E6933-A65C-41C3-88BF-C8C082FF851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77000" y="2070100"/>
            <a:ext cx="2654300" cy="2358127"/>
          </a:xfrm>
          <a:prstGeom prst="rect">
            <a:avLst/>
          </a:prstGeom>
        </p:spPr>
      </p:pic>
      <p:pic>
        <p:nvPicPr>
          <p:cNvPr id="6" name="Picture 5">
            <a:extLst>
              <a:ext uri="{FF2B5EF4-FFF2-40B4-BE49-F238E27FC236}">
                <a16:creationId xmlns:a16="http://schemas.microsoft.com/office/drawing/2014/main" id="{8559EEFD-1782-413D-80A0-8D9AE6959A4A}"/>
              </a:ext>
            </a:extLst>
          </p:cNvPr>
          <p:cNvPicPr>
            <a:picLocks noChangeAspect="1"/>
          </p:cNvPicPr>
          <p:nvPr/>
        </p:nvPicPr>
        <p:blipFill>
          <a:blip r:embed="rId8"/>
          <a:stretch>
            <a:fillRect/>
          </a:stretch>
        </p:blipFill>
        <p:spPr>
          <a:xfrm>
            <a:off x="0" y="6315080"/>
            <a:ext cx="9144000" cy="542920"/>
          </a:xfrm>
          <a:prstGeom prst="rect">
            <a:avLst/>
          </a:prstGeom>
        </p:spPr>
      </p:pic>
      <p:sp>
        <p:nvSpPr>
          <p:cNvPr id="9" name="TextBox 8">
            <a:extLst>
              <a:ext uri="{FF2B5EF4-FFF2-40B4-BE49-F238E27FC236}">
                <a16:creationId xmlns:a16="http://schemas.microsoft.com/office/drawing/2014/main" id="{19DBA961-162A-4792-A4B1-20F0109B9686}"/>
              </a:ext>
            </a:extLst>
          </p:cNvPr>
          <p:cNvSpPr txBox="1"/>
          <p:nvPr/>
        </p:nvSpPr>
        <p:spPr>
          <a:xfrm>
            <a:off x="8645939" y="3378199"/>
            <a:ext cx="235962" cy="215444"/>
          </a:xfrm>
          <a:prstGeom prst="rect">
            <a:avLst/>
          </a:prstGeom>
          <a:noFill/>
        </p:spPr>
        <p:txBody>
          <a:bodyPr wrap="none" rtlCol="0">
            <a:spAutoFit/>
          </a:bodyPr>
          <a:lstStyle/>
          <a:p>
            <a:r>
              <a:rPr lang="en-US" sz="800" dirty="0">
                <a:hlinkClick r:id="rId9"/>
              </a:rPr>
              <a:t>*</a:t>
            </a:r>
            <a:endParaRPr lang="en-US" sz="800" dirty="0"/>
          </a:p>
        </p:txBody>
      </p:sp>
      <p:pic>
        <p:nvPicPr>
          <p:cNvPr id="10" name="Audio 9">
            <a:hlinkClick r:id="" action="ppaction://media"/>
            <a:extLst>
              <a:ext uri="{FF2B5EF4-FFF2-40B4-BE49-F238E27FC236}">
                <a16:creationId xmlns:a16="http://schemas.microsoft.com/office/drawing/2014/main" id="{25C06500-9D2B-4F03-B346-577BBDDAB77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931926042"/>
      </p:ext>
    </p:extLst>
  </p:cSld>
  <p:clrMapOvr>
    <a:masterClrMapping/>
  </p:clrMapOvr>
  <mc:AlternateContent xmlns:mc="http://schemas.openxmlformats.org/markup-compatibility/2006" xmlns:p14="http://schemas.microsoft.com/office/powerpoint/2010/main">
    <mc:Choice Requires="p14">
      <p:transition spd="slow" p14:dur="2000" advTm="26562"/>
    </mc:Choice>
    <mc:Fallback xmlns="">
      <p:transition spd="slow" advTm="26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bldLst>
      <p:bldP spid="7" grpId="0" uiExpand="1" build="p"/>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298450" y="111283"/>
            <a:ext cx="7886700" cy="1325563"/>
          </a:xfrm>
        </p:spPr>
        <p:txBody>
          <a:bodyPr>
            <a:normAutofit/>
          </a:bodyPr>
          <a:lstStyle/>
          <a:p>
            <a:pPr algn="ctr">
              <a:spcAft>
                <a:spcPts val="1200"/>
              </a:spcAft>
            </a:pPr>
            <a:r>
              <a:rPr lang="en-US" sz="3600" b="1" dirty="0">
                <a:solidFill>
                  <a:srgbClr val="0070C0"/>
                </a:solidFill>
              </a:rPr>
              <a:t>Is This Event a UP?</a:t>
            </a:r>
          </a:p>
        </p:txBody>
      </p:sp>
      <p:pic>
        <p:nvPicPr>
          <p:cNvPr id="6" name="Picture 5">
            <a:extLst>
              <a:ext uri="{FF2B5EF4-FFF2-40B4-BE49-F238E27FC236}">
                <a16:creationId xmlns:a16="http://schemas.microsoft.com/office/drawing/2014/main" id="{8559EEFD-1782-413D-80A0-8D9AE6959A4A}"/>
              </a:ext>
            </a:extLst>
          </p:cNvPr>
          <p:cNvPicPr>
            <a:picLocks noChangeAspect="1"/>
          </p:cNvPicPr>
          <p:nvPr/>
        </p:nvPicPr>
        <p:blipFill>
          <a:blip r:embed="rId5"/>
          <a:stretch>
            <a:fillRect/>
          </a:stretch>
        </p:blipFill>
        <p:spPr>
          <a:xfrm>
            <a:off x="0" y="6324600"/>
            <a:ext cx="9144000" cy="533400"/>
          </a:xfrm>
          <a:prstGeom prst="rect">
            <a:avLst/>
          </a:prstGeom>
        </p:spPr>
      </p:pic>
      <p:pic>
        <p:nvPicPr>
          <p:cNvPr id="7" name="Content Placeholder 6" descr="A drawing of a cartoon character&#10;&#10;Description automatically generated">
            <a:extLst>
              <a:ext uri="{FF2B5EF4-FFF2-40B4-BE49-F238E27FC236}">
                <a16:creationId xmlns:a16="http://schemas.microsoft.com/office/drawing/2014/main" id="{36B14459-E7E8-49AF-A4C8-997E6AD62460}"/>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378700" y="139424"/>
            <a:ext cx="1854200" cy="1751628"/>
          </a:xfrm>
          <a:prstGeom prst="rect">
            <a:avLst/>
          </a:prstGeom>
        </p:spPr>
      </p:pic>
      <p:sp>
        <p:nvSpPr>
          <p:cNvPr id="9" name="TextBox 8">
            <a:extLst>
              <a:ext uri="{FF2B5EF4-FFF2-40B4-BE49-F238E27FC236}">
                <a16:creationId xmlns:a16="http://schemas.microsoft.com/office/drawing/2014/main" id="{7F062752-AFF4-46F7-A2F6-1266F77D37BF}"/>
              </a:ext>
            </a:extLst>
          </p:cNvPr>
          <p:cNvSpPr txBox="1"/>
          <p:nvPr/>
        </p:nvSpPr>
        <p:spPr>
          <a:xfrm>
            <a:off x="8811592" y="1047473"/>
            <a:ext cx="235962" cy="215444"/>
          </a:xfrm>
          <a:prstGeom prst="rect">
            <a:avLst/>
          </a:prstGeom>
          <a:noFill/>
        </p:spPr>
        <p:txBody>
          <a:bodyPr wrap="none" rtlCol="0">
            <a:spAutoFit/>
          </a:bodyPr>
          <a:lstStyle/>
          <a:p>
            <a:r>
              <a:rPr lang="en-US" sz="800" dirty="0">
                <a:hlinkClick r:id="rId8"/>
              </a:rPr>
              <a:t>*</a:t>
            </a:r>
            <a:endParaRPr lang="en-US" sz="800" dirty="0"/>
          </a:p>
        </p:txBody>
      </p:sp>
      <p:sp>
        <p:nvSpPr>
          <p:cNvPr id="3" name="Rectangle 2">
            <a:extLst>
              <a:ext uri="{FF2B5EF4-FFF2-40B4-BE49-F238E27FC236}">
                <a16:creationId xmlns:a16="http://schemas.microsoft.com/office/drawing/2014/main" id="{C9CF6BF6-9DD6-429D-BA78-01CFC8C016DF}"/>
              </a:ext>
            </a:extLst>
          </p:cNvPr>
          <p:cNvSpPr/>
          <p:nvPr/>
        </p:nvSpPr>
        <p:spPr>
          <a:xfrm>
            <a:off x="1155700" y="1544273"/>
            <a:ext cx="6870700" cy="3921073"/>
          </a:xfrm>
          <a:prstGeom prst="rect">
            <a:avLst/>
          </a:prstGeom>
        </p:spPr>
        <p:txBody>
          <a:bodyPr wrap="square">
            <a:spAutoFit/>
          </a:bodyPr>
          <a:lstStyle/>
          <a:p>
            <a:pPr marL="739775" lvl="0" defTabSz="171450"/>
            <a:endParaRPr lang="en-US" sz="2400" dirty="0">
              <a:solidFill>
                <a:prstClr val="white">
                  <a:lumMod val="85000"/>
                </a:prstClr>
              </a:solidFill>
            </a:endParaRPr>
          </a:p>
          <a:p>
            <a:pPr marL="1892300" lvl="0" indent="-1892300" defTabSz="914400">
              <a:lnSpc>
                <a:spcPct val="90000"/>
              </a:lnSpc>
              <a:spcBef>
                <a:spcPts val="1000"/>
              </a:spcBef>
            </a:pPr>
            <a:r>
              <a:rPr lang="en-US" sz="2400" b="1" dirty="0">
                <a:solidFill>
                  <a:srgbClr val="CC3399"/>
                </a:solidFill>
              </a:rPr>
              <a:t>Criterion #1:</a:t>
            </a:r>
            <a:r>
              <a:rPr lang="en-US" sz="2600" b="1" dirty="0">
                <a:solidFill>
                  <a:srgbClr val="CC3399"/>
                </a:solidFill>
              </a:rPr>
              <a:t>	</a:t>
            </a:r>
            <a:r>
              <a:rPr lang="en-US" sz="2600" dirty="0"/>
              <a:t>Is theft of a laptop containing sensitive unencrypted information unexpected</a:t>
            </a:r>
            <a:r>
              <a:rPr lang="en-US" sz="2400" dirty="0">
                <a:solidFill>
                  <a:prstClr val="black"/>
                </a:solidFill>
              </a:rPr>
              <a:t>? </a:t>
            </a:r>
          </a:p>
          <a:p>
            <a:pPr marL="1892300" lvl="0" indent="-1892300" defTabSz="914400">
              <a:lnSpc>
                <a:spcPct val="90000"/>
              </a:lnSpc>
              <a:spcBef>
                <a:spcPts val="1000"/>
              </a:spcBef>
            </a:pPr>
            <a:r>
              <a:rPr lang="en-US" sz="2400" b="1" dirty="0">
                <a:solidFill>
                  <a:srgbClr val="CC3399"/>
                </a:solidFill>
              </a:rPr>
              <a:t>Criterion #2:      </a:t>
            </a:r>
            <a:r>
              <a:rPr lang="en-US" sz="2400" dirty="0"/>
              <a:t>Is</a:t>
            </a:r>
            <a:r>
              <a:rPr lang="en-US" sz="2400" b="1" dirty="0">
                <a:solidFill>
                  <a:srgbClr val="CC3399"/>
                </a:solidFill>
              </a:rPr>
              <a:t> </a:t>
            </a:r>
            <a:r>
              <a:rPr lang="en-US" sz="2400" dirty="0">
                <a:solidFill>
                  <a:prstClr val="black"/>
                </a:solidFill>
              </a:rPr>
              <a:t>the theft of the laptop related to the research? </a:t>
            </a:r>
          </a:p>
          <a:p>
            <a:pPr marL="1892300" lvl="0" indent="-1892300" defTabSz="914400">
              <a:lnSpc>
                <a:spcPct val="90000"/>
              </a:lnSpc>
              <a:spcBef>
                <a:spcPts val="1000"/>
              </a:spcBef>
            </a:pPr>
            <a:r>
              <a:rPr lang="en-US" sz="2400" b="1" dirty="0">
                <a:solidFill>
                  <a:srgbClr val="CC3399"/>
                </a:solidFill>
              </a:rPr>
              <a:t>Criterion #3:	</a:t>
            </a:r>
            <a:r>
              <a:rPr lang="en-US" sz="2400" dirty="0"/>
              <a:t>Did this put the participants at increased risk (social? psychological? economic?) beyond what was known or expected?</a:t>
            </a:r>
          </a:p>
        </p:txBody>
      </p:sp>
      <p:pic>
        <p:nvPicPr>
          <p:cNvPr id="5" name="Audio 4">
            <a:hlinkClick r:id="" action="ppaction://media"/>
            <a:extLst>
              <a:ext uri="{FF2B5EF4-FFF2-40B4-BE49-F238E27FC236}">
                <a16:creationId xmlns:a16="http://schemas.microsoft.com/office/drawing/2014/main" id="{E508CFFF-7182-4216-92F4-F4547CB95B9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107960448"/>
      </p:ext>
    </p:extLst>
  </p:cSld>
  <p:clrMapOvr>
    <a:masterClrMapping/>
  </p:clrMapOvr>
  <mc:AlternateContent xmlns:mc="http://schemas.openxmlformats.org/markup-compatibility/2006" xmlns:p14="http://schemas.microsoft.com/office/powerpoint/2010/main">
    <mc:Choice Requires="p14">
      <p:transition spd="slow" p14:dur="2000" advTm="37946"/>
    </mc:Choice>
    <mc:Fallback xmlns="">
      <p:transition spd="slow" advTm="37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9"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298450" y="-180817"/>
            <a:ext cx="7886700" cy="1325563"/>
          </a:xfrm>
        </p:spPr>
        <p:txBody>
          <a:bodyPr>
            <a:normAutofit/>
          </a:bodyPr>
          <a:lstStyle/>
          <a:p>
            <a:pPr algn="ctr">
              <a:spcAft>
                <a:spcPts val="1200"/>
              </a:spcAft>
            </a:pPr>
            <a:r>
              <a:rPr lang="en-US" sz="3600" b="1" dirty="0">
                <a:solidFill>
                  <a:srgbClr val="0070C0"/>
                </a:solidFill>
              </a:rPr>
              <a:t>Is This Event a UP?</a:t>
            </a:r>
          </a:p>
        </p:txBody>
      </p:sp>
      <p:pic>
        <p:nvPicPr>
          <p:cNvPr id="6" name="Picture 5">
            <a:extLst>
              <a:ext uri="{FF2B5EF4-FFF2-40B4-BE49-F238E27FC236}">
                <a16:creationId xmlns:a16="http://schemas.microsoft.com/office/drawing/2014/main" id="{8559EEFD-1782-413D-80A0-8D9AE6959A4A}"/>
              </a:ext>
            </a:extLst>
          </p:cNvPr>
          <p:cNvPicPr>
            <a:picLocks noChangeAspect="1"/>
          </p:cNvPicPr>
          <p:nvPr/>
        </p:nvPicPr>
        <p:blipFill>
          <a:blip r:embed="rId5"/>
          <a:stretch>
            <a:fillRect/>
          </a:stretch>
        </p:blipFill>
        <p:spPr>
          <a:xfrm>
            <a:off x="0" y="6324600"/>
            <a:ext cx="9144000" cy="533400"/>
          </a:xfrm>
          <a:prstGeom prst="rect">
            <a:avLst/>
          </a:prstGeom>
        </p:spPr>
      </p:pic>
      <p:pic>
        <p:nvPicPr>
          <p:cNvPr id="7" name="Content Placeholder 6" descr="A drawing of a cartoon character&#10;&#10;Description automatically generated">
            <a:extLst>
              <a:ext uri="{FF2B5EF4-FFF2-40B4-BE49-F238E27FC236}">
                <a16:creationId xmlns:a16="http://schemas.microsoft.com/office/drawing/2014/main" id="{36B14459-E7E8-49AF-A4C8-997E6AD62460}"/>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350492" y="139424"/>
            <a:ext cx="1882408" cy="1778276"/>
          </a:xfrm>
          <a:prstGeom prst="rect">
            <a:avLst/>
          </a:prstGeom>
        </p:spPr>
      </p:pic>
      <p:sp>
        <p:nvSpPr>
          <p:cNvPr id="8" name="Rectangle 7">
            <a:extLst>
              <a:ext uri="{FF2B5EF4-FFF2-40B4-BE49-F238E27FC236}">
                <a16:creationId xmlns:a16="http://schemas.microsoft.com/office/drawing/2014/main" id="{7E32011D-7FD0-4023-90BB-FFE0C2A222DF}"/>
              </a:ext>
            </a:extLst>
          </p:cNvPr>
          <p:cNvSpPr/>
          <p:nvPr/>
        </p:nvSpPr>
        <p:spPr>
          <a:xfrm>
            <a:off x="180392" y="802155"/>
            <a:ext cx="8665158" cy="5493812"/>
          </a:xfrm>
          <a:prstGeom prst="rect">
            <a:avLst/>
          </a:prstGeom>
        </p:spPr>
        <p:txBody>
          <a:bodyPr wrap="square">
            <a:spAutoFit/>
          </a:bodyPr>
          <a:lstStyle/>
          <a:p>
            <a:pPr algn="ctr" defTabSz="228600">
              <a:spcAft>
                <a:spcPts val="600"/>
              </a:spcAft>
            </a:pPr>
            <a:r>
              <a:rPr lang="en-US" sz="2400" b="1" dirty="0">
                <a:solidFill>
                  <a:srgbClr val="0070C0"/>
                </a:solidFill>
              </a:rPr>
              <a:t>YES-the event is an Unanticipated Problem</a:t>
            </a:r>
          </a:p>
          <a:p>
            <a:pPr marL="968375" indent="-457200">
              <a:buFont typeface="Wingdings" panose="05000000000000000000" pitchFamily="2" charset="2"/>
              <a:buChar char="ü"/>
            </a:pPr>
            <a:r>
              <a:rPr lang="en-US" sz="2400" dirty="0"/>
              <a:t>Unexpected event (theft was not expected)</a:t>
            </a:r>
          </a:p>
          <a:p>
            <a:pPr marL="968375" indent="-457200">
              <a:buFont typeface="Wingdings" panose="05000000000000000000" pitchFamily="2" charset="2"/>
              <a:buChar char="ü"/>
            </a:pPr>
            <a:r>
              <a:rPr lang="en-US" sz="2400" dirty="0"/>
              <a:t>Related to the research (PII/PHI breach related to</a:t>
            </a:r>
          </a:p>
          <a:p>
            <a:pPr marL="511175"/>
            <a:r>
              <a:rPr lang="en-US" sz="2400" dirty="0"/>
              <a:t>	 research data)</a:t>
            </a:r>
          </a:p>
          <a:p>
            <a:pPr marL="977900" indent="-466725">
              <a:spcAft>
                <a:spcPts val="1200"/>
              </a:spcAft>
              <a:buFont typeface="Wingdings" panose="05000000000000000000" pitchFamily="2" charset="2"/>
              <a:buChar char="ü"/>
            </a:pPr>
            <a:r>
              <a:rPr lang="en-US" sz="2400" dirty="0"/>
              <a:t>Increased risk to participants of psychological and social  harm due to study data breach in confidentiality</a:t>
            </a:r>
          </a:p>
          <a:p>
            <a:pPr marL="112713"/>
            <a:r>
              <a:rPr lang="en-US" sz="2400" dirty="0"/>
              <a:t>Additional IRB considerations:</a:t>
            </a:r>
          </a:p>
          <a:p>
            <a:pPr marL="635000" indent="-292100">
              <a:buFont typeface="Arial" panose="020B0604020202020204" pitchFamily="34" charset="0"/>
              <a:buChar char="•"/>
            </a:pPr>
            <a:r>
              <a:rPr lang="en-US" sz="2400" dirty="0"/>
              <a:t>If the data that were breached are from NIH participants, the PI should have contacted the IC Privacy Officer and submitted a report to the NIH Incident Response Team</a:t>
            </a:r>
          </a:p>
          <a:p>
            <a:pPr marL="635000" indent="-292100">
              <a:buFont typeface="Arial" panose="020B0604020202020204" pitchFamily="34" charset="0"/>
              <a:buChar char="•"/>
            </a:pPr>
            <a:r>
              <a:rPr lang="en-US" sz="2400" dirty="0"/>
              <a:t>The IRB (often in conjunction with input from the NIH Office of the Senior Official for Privacy) must determine if participant notification of this breach is required</a:t>
            </a:r>
          </a:p>
          <a:p>
            <a:pPr marL="635000" indent="-292100">
              <a:buFont typeface="Arial" panose="020B0604020202020204" pitchFamily="34" charset="0"/>
              <a:buChar char="•"/>
            </a:pPr>
            <a:r>
              <a:rPr lang="en-US" sz="2400" dirty="0"/>
              <a:t>Has the PI provided a plan to prevent reoccurrence?</a:t>
            </a:r>
          </a:p>
        </p:txBody>
      </p:sp>
      <p:sp>
        <p:nvSpPr>
          <p:cNvPr id="9" name="TextBox 8">
            <a:extLst>
              <a:ext uri="{FF2B5EF4-FFF2-40B4-BE49-F238E27FC236}">
                <a16:creationId xmlns:a16="http://schemas.microsoft.com/office/drawing/2014/main" id="{7F062752-AFF4-46F7-A2F6-1266F77D37BF}"/>
              </a:ext>
            </a:extLst>
          </p:cNvPr>
          <p:cNvSpPr txBox="1"/>
          <p:nvPr/>
        </p:nvSpPr>
        <p:spPr>
          <a:xfrm>
            <a:off x="8811592" y="1047473"/>
            <a:ext cx="235962" cy="215444"/>
          </a:xfrm>
          <a:prstGeom prst="rect">
            <a:avLst/>
          </a:prstGeom>
          <a:noFill/>
        </p:spPr>
        <p:txBody>
          <a:bodyPr wrap="none" rtlCol="0">
            <a:spAutoFit/>
          </a:bodyPr>
          <a:lstStyle/>
          <a:p>
            <a:r>
              <a:rPr lang="en-US" sz="800" dirty="0">
                <a:hlinkClick r:id="rId8"/>
              </a:rPr>
              <a:t>*</a:t>
            </a:r>
            <a:endParaRPr lang="en-US" sz="800" dirty="0"/>
          </a:p>
        </p:txBody>
      </p:sp>
      <p:pic>
        <p:nvPicPr>
          <p:cNvPr id="5" name="Audio 4">
            <a:hlinkClick r:id="" action="ppaction://media"/>
            <a:extLst>
              <a:ext uri="{FF2B5EF4-FFF2-40B4-BE49-F238E27FC236}">
                <a16:creationId xmlns:a16="http://schemas.microsoft.com/office/drawing/2014/main" id="{05BC293E-25BA-497A-8AE0-014A8527946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57792837"/>
      </p:ext>
    </p:extLst>
  </p:cSld>
  <p:clrMapOvr>
    <a:masterClrMapping/>
  </p:clrMapOvr>
  <mc:AlternateContent xmlns:mc="http://schemas.openxmlformats.org/markup-compatibility/2006" xmlns:p14="http://schemas.microsoft.com/office/powerpoint/2010/main">
    <mc:Choice Requires="p14">
      <p:transition spd="slow" p14:dur="2000" advTm="55410"/>
    </mc:Choice>
    <mc:Fallback xmlns="">
      <p:transition spd="slow" advTm="5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55634"/>
            <a:ext cx="7886700" cy="1325563"/>
          </a:xfrm>
        </p:spPr>
        <p:txBody>
          <a:bodyPr>
            <a:normAutofit/>
          </a:bodyPr>
          <a:lstStyle/>
          <a:p>
            <a:pPr algn="ctr"/>
            <a:r>
              <a:rPr lang="en-US" sz="3600" b="1" dirty="0">
                <a:solidFill>
                  <a:srgbClr val="0070C0"/>
                </a:solidFill>
              </a:rPr>
              <a:t>Is This Event a UP?</a:t>
            </a:r>
          </a:p>
        </p:txBody>
      </p:sp>
      <p:sp>
        <p:nvSpPr>
          <p:cNvPr id="5" name="Content Placeholder 4">
            <a:extLst>
              <a:ext uri="{FF2B5EF4-FFF2-40B4-BE49-F238E27FC236}">
                <a16:creationId xmlns:a16="http://schemas.microsoft.com/office/drawing/2014/main" id="{3B6DE871-CA16-4319-8459-AC5BD680CF05}"/>
              </a:ext>
            </a:extLst>
          </p:cNvPr>
          <p:cNvSpPr>
            <a:spLocks noGrp="1"/>
          </p:cNvSpPr>
          <p:nvPr>
            <p:ph idx="1"/>
          </p:nvPr>
        </p:nvSpPr>
        <p:spPr>
          <a:xfrm>
            <a:off x="628650" y="1241373"/>
            <a:ext cx="8108949" cy="5471108"/>
          </a:xfrm>
        </p:spPr>
        <p:txBody>
          <a:bodyPr>
            <a:noAutofit/>
          </a:bodyPr>
          <a:lstStyle/>
          <a:p>
            <a:pPr marL="0" indent="0">
              <a:buNone/>
            </a:pPr>
            <a:r>
              <a:rPr lang="en-US" sz="2400" dirty="0"/>
              <a:t>A participant in a clinical cancer trial was receiving an investigational chemotherapeutic agent in addition to standard chemotherapy</a:t>
            </a:r>
          </a:p>
          <a:p>
            <a:pPr marL="512763" indent="-279400"/>
            <a:r>
              <a:rPr lang="en-US" sz="2400" dirty="0"/>
              <a:t>Use of the investigational agent includes risk of neutropenia, infection and death, and these possible harms were described in the protocol, consent form and the IB</a:t>
            </a:r>
          </a:p>
          <a:p>
            <a:pPr marL="512763" indent="-279400">
              <a:spcAft>
                <a:spcPts val="600"/>
              </a:spcAft>
            </a:pPr>
            <a:r>
              <a:rPr lang="en-US" sz="2400" dirty="0"/>
              <a:t>After 2 weeks of treatment on the investigational regimen, the participant developed sepsis and died</a:t>
            </a:r>
          </a:p>
          <a:p>
            <a:pPr marL="512763" indent="-279400">
              <a:lnSpc>
                <a:spcPct val="100000"/>
              </a:lnSpc>
              <a:spcBef>
                <a:spcPts val="0"/>
              </a:spcBef>
            </a:pPr>
            <a:r>
              <a:rPr lang="en-US" sz="2400" dirty="0"/>
              <a:t>The PI concluded the that participant’s death was </a:t>
            </a:r>
          </a:p>
          <a:p>
            <a:pPr marL="233363" indent="0">
              <a:lnSpc>
                <a:spcPct val="100000"/>
              </a:lnSpc>
              <a:spcBef>
                <a:spcPts val="0"/>
              </a:spcBef>
              <a:buNone/>
            </a:pPr>
            <a:r>
              <a:rPr lang="en-US" sz="2400" dirty="0"/>
              <a:t>    directly related to the study agent</a:t>
            </a:r>
          </a:p>
          <a:p>
            <a:pPr marL="512763" indent="-279400"/>
            <a:r>
              <a:rPr lang="en-US" sz="2400" dirty="0"/>
              <a:t>Subsequent review of data from all participants treated thus far with this regimen indicated that that the incidence of sepsis related death was within the expected frequency</a:t>
            </a:r>
          </a:p>
        </p:txBody>
      </p:sp>
      <p:pic>
        <p:nvPicPr>
          <p:cNvPr id="6" name="Picture 5">
            <a:extLst>
              <a:ext uri="{FF2B5EF4-FFF2-40B4-BE49-F238E27FC236}">
                <a16:creationId xmlns:a16="http://schemas.microsoft.com/office/drawing/2014/main" id="{8559EEFD-1782-413D-80A0-8D9AE6959A4A}"/>
              </a:ext>
            </a:extLst>
          </p:cNvPr>
          <p:cNvPicPr>
            <a:picLocks noChangeAspect="1"/>
          </p:cNvPicPr>
          <p:nvPr/>
        </p:nvPicPr>
        <p:blipFill>
          <a:blip r:embed="rId5"/>
          <a:stretch>
            <a:fillRect/>
          </a:stretch>
        </p:blipFill>
        <p:spPr>
          <a:xfrm>
            <a:off x="0" y="6315080"/>
            <a:ext cx="9144000" cy="542920"/>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157E59EA-3605-42FC-9242-33C2E26DF27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343935">
            <a:off x="6772554" y="34672"/>
            <a:ext cx="2074422" cy="1322021"/>
          </a:xfrm>
          <a:prstGeom prst="rect">
            <a:avLst/>
          </a:prstGeom>
        </p:spPr>
      </p:pic>
      <p:pic>
        <p:nvPicPr>
          <p:cNvPr id="10" name="Audio 9">
            <a:hlinkClick r:id="" action="ppaction://media"/>
            <a:extLst>
              <a:ext uri="{FF2B5EF4-FFF2-40B4-BE49-F238E27FC236}">
                <a16:creationId xmlns:a16="http://schemas.microsoft.com/office/drawing/2014/main" id="{D69CF525-1725-4B80-8BC6-206A3C5C48F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23638808"/>
      </p:ext>
    </p:extLst>
  </p:cSld>
  <p:clrMapOvr>
    <a:masterClrMapping/>
  </p:clrMapOvr>
  <mc:AlternateContent xmlns:mc="http://schemas.openxmlformats.org/markup-compatibility/2006" xmlns:p14="http://schemas.microsoft.com/office/powerpoint/2010/main">
    <mc:Choice Requires="p14">
      <p:transition spd="slow" p14:dur="2000" advTm="48541"/>
    </mc:Choice>
    <mc:Fallback xmlns="">
      <p:transition spd="slow" advTm="4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93662"/>
            <a:ext cx="7886700" cy="1325563"/>
          </a:xfrm>
        </p:spPr>
        <p:txBody>
          <a:bodyPr>
            <a:normAutofit/>
          </a:bodyPr>
          <a:lstStyle/>
          <a:p>
            <a:pPr algn="ctr"/>
            <a:r>
              <a:rPr lang="en-US" sz="3600" b="1" dirty="0">
                <a:solidFill>
                  <a:srgbClr val="0070C0"/>
                </a:solidFill>
              </a:rPr>
              <a:t>Is This Event a UP?</a:t>
            </a:r>
          </a:p>
        </p:txBody>
      </p:sp>
      <p:sp>
        <p:nvSpPr>
          <p:cNvPr id="5" name="Content Placeholder 4">
            <a:extLst>
              <a:ext uri="{FF2B5EF4-FFF2-40B4-BE49-F238E27FC236}">
                <a16:creationId xmlns:a16="http://schemas.microsoft.com/office/drawing/2014/main" id="{3B6DE871-CA16-4319-8459-AC5BD680CF05}"/>
              </a:ext>
            </a:extLst>
          </p:cNvPr>
          <p:cNvSpPr>
            <a:spLocks noGrp="1"/>
          </p:cNvSpPr>
          <p:nvPr>
            <p:ph idx="1"/>
          </p:nvPr>
        </p:nvSpPr>
        <p:spPr>
          <a:xfrm>
            <a:off x="933450" y="1190535"/>
            <a:ext cx="7322276" cy="5124546"/>
          </a:xfrm>
        </p:spPr>
        <p:txBody>
          <a:bodyPr>
            <a:normAutofit fontScale="85000" lnSpcReduction="20000"/>
          </a:bodyPr>
          <a:lstStyle/>
          <a:p>
            <a:pPr marL="0" indent="0">
              <a:buNone/>
            </a:pPr>
            <a:r>
              <a:rPr lang="en-US" sz="2000" dirty="0">
                <a:solidFill>
                  <a:schemeClr val="bg1">
                    <a:lumMod val="85000"/>
                  </a:schemeClr>
                </a:solidFill>
              </a:rPr>
              <a:t> </a:t>
            </a:r>
          </a:p>
          <a:p>
            <a:pPr marL="0" indent="0">
              <a:buNone/>
            </a:pPr>
            <a:r>
              <a:rPr lang="en-US" sz="2400" dirty="0">
                <a:solidFill>
                  <a:schemeClr val="bg1">
                    <a:lumMod val="85000"/>
                  </a:schemeClr>
                </a:solidFill>
              </a:rPr>
              <a:t>Participant receiving investigational chemo dies of sepsis</a:t>
            </a:r>
          </a:p>
          <a:p>
            <a:pPr marL="0" indent="0">
              <a:buNone/>
            </a:pPr>
            <a:endParaRPr lang="en-US" sz="2000" dirty="0">
              <a:solidFill>
                <a:schemeClr val="bg1">
                  <a:lumMod val="85000"/>
                </a:schemeClr>
              </a:solidFill>
            </a:endParaRPr>
          </a:p>
          <a:p>
            <a:pPr marL="1778000" lvl="0" indent="-1778000">
              <a:spcAft>
                <a:spcPts val="1800"/>
              </a:spcAft>
              <a:buNone/>
            </a:pPr>
            <a:r>
              <a:rPr lang="en-US" b="1" dirty="0">
                <a:solidFill>
                  <a:srgbClr val="CC3399"/>
                </a:solidFill>
              </a:rPr>
              <a:t>Criterion #1: </a:t>
            </a:r>
            <a:r>
              <a:rPr lang="en-US" b="1" dirty="0"/>
              <a:t>   </a:t>
            </a:r>
            <a:r>
              <a:rPr lang="en-US" sz="2600" dirty="0"/>
              <a:t>Are sepsis and death unexpected risks </a:t>
            </a:r>
            <a:r>
              <a:rPr lang="en-US" sz="2600" dirty="0">
                <a:solidFill>
                  <a:prstClr val="black"/>
                </a:solidFill>
              </a:rPr>
              <a:t>based on information provided in the consent form, protocol or the IB?</a:t>
            </a:r>
          </a:p>
          <a:p>
            <a:pPr marL="1778000" lvl="0" indent="-1778000">
              <a:spcAft>
                <a:spcPts val="1800"/>
              </a:spcAft>
              <a:buNone/>
            </a:pPr>
            <a:r>
              <a:rPr lang="en-US" b="1" dirty="0">
                <a:solidFill>
                  <a:srgbClr val="CC3399"/>
                </a:solidFill>
              </a:rPr>
              <a:t>Criterion #2:   </a:t>
            </a:r>
            <a:r>
              <a:rPr lang="en-US" dirty="0">
                <a:solidFill>
                  <a:prstClr val="black"/>
                </a:solidFill>
              </a:rPr>
              <a:t>Does the timing of the sepsis and death suggest that it was related to or a possible result of the study drug, or has the PI assessed the event as related to the study drug?</a:t>
            </a:r>
          </a:p>
          <a:p>
            <a:pPr marL="1778000" lvl="0" indent="-1778000">
              <a:spcAft>
                <a:spcPts val="1800"/>
              </a:spcAft>
              <a:buNone/>
            </a:pPr>
            <a:r>
              <a:rPr lang="en-US" b="1" dirty="0">
                <a:solidFill>
                  <a:srgbClr val="CC3399"/>
                </a:solidFill>
              </a:rPr>
              <a:t>Criterion #3:   </a:t>
            </a:r>
            <a:r>
              <a:rPr lang="en-US" dirty="0"/>
              <a:t>Does this event suggest </a:t>
            </a:r>
            <a:r>
              <a:rPr lang="en-US" dirty="0">
                <a:solidFill>
                  <a:prstClr val="black"/>
                </a:solidFill>
              </a:rPr>
              <a:t>that the research places participants at a </a:t>
            </a:r>
            <a:r>
              <a:rPr lang="en-US" dirty="0"/>
              <a:t>greater risk of harm </a:t>
            </a:r>
            <a:r>
              <a:rPr lang="en-US" dirty="0">
                <a:solidFill>
                  <a:prstClr val="black"/>
                </a:solidFill>
              </a:rPr>
              <a:t>than was previously known or expected?        </a:t>
            </a:r>
          </a:p>
          <a:p>
            <a:pPr marL="1943100" lvl="0" indent="-1943100">
              <a:buNone/>
            </a:pPr>
            <a:endParaRPr lang="en-US" dirty="0">
              <a:solidFill>
                <a:srgbClr val="0070C0"/>
              </a:solidFill>
            </a:endParaRPr>
          </a:p>
          <a:p>
            <a:pPr marL="0" indent="0">
              <a:buNone/>
            </a:pPr>
            <a:endParaRPr lang="en-US" dirty="0">
              <a:solidFill>
                <a:srgbClr val="0070C0"/>
              </a:solidFill>
            </a:endParaRPr>
          </a:p>
        </p:txBody>
      </p:sp>
      <p:pic>
        <p:nvPicPr>
          <p:cNvPr id="6" name="Picture 5">
            <a:extLst>
              <a:ext uri="{FF2B5EF4-FFF2-40B4-BE49-F238E27FC236}">
                <a16:creationId xmlns:a16="http://schemas.microsoft.com/office/drawing/2014/main" id="{8559EEFD-1782-413D-80A0-8D9AE6959A4A}"/>
              </a:ext>
            </a:extLst>
          </p:cNvPr>
          <p:cNvPicPr>
            <a:picLocks noChangeAspect="1"/>
          </p:cNvPicPr>
          <p:nvPr/>
        </p:nvPicPr>
        <p:blipFill>
          <a:blip r:embed="rId5"/>
          <a:stretch>
            <a:fillRect/>
          </a:stretch>
        </p:blipFill>
        <p:spPr>
          <a:xfrm>
            <a:off x="0" y="6315080"/>
            <a:ext cx="9144000" cy="542920"/>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FA3676EE-FCB4-41C8-906A-F1FE1EC8066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363723">
            <a:off x="7065819" y="178445"/>
            <a:ext cx="2017138" cy="1353863"/>
          </a:xfrm>
          <a:prstGeom prst="rect">
            <a:avLst/>
          </a:prstGeom>
        </p:spPr>
      </p:pic>
      <p:sp>
        <p:nvSpPr>
          <p:cNvPr id="8" name="TextBox 7">
            <a:extLst>
              <a:ext uri="{FF2B5EF4-FFF2-40B4-BE49-F238E27FC236}">
                <a16:creationId xmlns:a16="http://schemas.microsoft.com/office/drawing/2014/main" id="{06F96F69-93BC-4E92-BA70-9AE7F45EB525}"/>
              </a:ext>
            </a:extLst>
          </p:cNvPr>
          <p:cNvSpPr txBox="1"/>
          <p:nvPr/>
        </p:nvSpPr>
        <p:spPr>
          <a:xfrm>
            <a:off x="8604250" y="758726"/>
            <a:ext cx="124288" cy="215444"/>
          </a:xfrm>
          <a:prstGeom prst="rect">
            <a:avLst/>
          </a:prstGeom>
          <a:noFill/>
        </p:spPr>
        <p:txBody>
          <a:bodyPr wrap="square" rtlCol="0">
            <a:spAutoFit/>
          </a:bodyPr>
          <a:lstStyle/>
          <a:p>
            <a:r>
              <a:rPr lang="en-US" sz="800" dirty="0">
                <a:hlinkClick r:id="rId8"/>
              </a:rPr>
              <a:t>*</a:t>
            </a:r>
            <a:endParaRPr lang="en-US" sz="800" dirty="0"/>
          </a:p>
        </p:txBody>
      </p:sp>
      <p:pic>
        <p:nvPicPr>
          <p:cNvPr id="3" name="Audio 2">
            <a:hlinkClick r:id="" action="ppaction://media"/>
            <a:extLst>
              <a:ext uri="{FF2B5EF4-FFF2-40B4-BE49-F238E27FC236}">
                <a16:creationId xmlns:a16="http://schemas.microsoft.com/office/drawing/2014/main" id="{89B67002-E7E4-47A4-AF9D-DFEBD25492D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185931625"/>
      </p:ext>
    </p:extLst>
  </p:cSld>
  <p:clrMapOvr>
    <a:masterClrMapping/>
  </p:clrMapOvr>
  <mc:AlternateContent xmlns:mc="http://schemas.openxmlformats.org/markup-compatibility/2006" xmlns:p14="http://schemas.microsoft.com/office/powerpoint/2010/main">
    <mc:Choice Requires="p14">
      <p:transition spd="slow" p14:dur="2000" advTm="43641"/>
    </mc:Choice>
    <mc:Fallback xmlns="">
      <p:transition spd="slow" advTm="43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014"/>
            <a:ext cx="7886700" cy="1325563"/>
          </a:xfrm>
        </p:spPr>
        <p:txBody>
          <a:bodyPr>
            <a:normAutofit/>
          </a:bodyPr>
          <a:lstStyle/>
          <a:p>
            <a:pPr algn="ctr"/>
            <a:r>
              <a:rPr lang="en-US" sz="3600" b="1" dirty="0">
                <a:solidFill>
                  <a:srgbClr val="0070C0"/>
                </a:solidFill>
              </a:rPr>
              <a:t>What is an Unanticipated Problem?</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935665" y="1294366"/>
            <a:ext cx="7357730" cy="5129212"/>
          </a:xfrm>
        </p:spPr>
        <p:txBody>
          <a:bodyPr>
            <a:normAutofit lnSpcReduction="10000"/>
          </a:bodyPr>
          <a:lstStyle/>
          <a:p>
            <a:pPr marL="0" indent="0">
              <a:lnSpc>
                <a:spcPct val="110000"/>
              </a:lnSpc>
              <a:spcBef>
                <a:spcPts val="0"/>
              </a:spcBef>
              <a:buNone/>
            </a:pPr>
            <a:r>
              <a:rPr lang="en-US" sz="2400" b="1" dirty="0">
                <a:solidFill>
                  <a:srgbClr val="CC3399"/>
                </a:solidFill>
              </a:rPr>
              <a:t>Criterion #1</a:t>
            </a:r>
          </a:p>
          <a:p>
            <a:pPr marL="0" indent="0">
              <a:lnSpc>
                <a:spcPct val="110000"/>
              </a:lnSpc>
              <a:spcBef>
                <a:spcPts val="0"/>
              </a:spcBef>
              <a:buNone/>
            </a:pPr>
            <a:endParaRPr lang="en-US" sz="2400" dirty="0"/>
          </a:p>
          <a:p>
            <a:pPr marL="0" indent="0">
              <a:lnSpc>
                <a:spcPct val="110000"/>
              </a:lnSpc>
              <a:spcBef>
                <a:spcPts val="0"/>
              </a:spcBef>
              <a:spcAft>
                <a:spcPts val="1200"/>
              </a:spcAft>
              <a:buNone/>
            </a:pPr>
            <a:r>
              <a:rPr lang="en-US" sz="2400" dirty="0"/>
              <a:t>The event must be </a:t>
            </a:r>
            <a:r>
              <a:rPr lang="en-US" sz="2400" b="1" dirty="0"/>
              <a:t>Unexpected </a:t>
            </a:r>
            <a:r>
              <a:rPr lang="en-US" sz="2400" dirty="0"/>
              <a:t>in terms of nature, severity, or frequency given: </a:t>
            </a:r>
          </a:p>
          <a:p>
            <a:pPr marL="0" indent="0">
              <a:lnSpc>
                <a:spcPct val="110000"/>
              </a:lnSpc>
              <a:spcBef>
                <a:spcPts val="0"/>
              </a:spcBef>
              <a:spcAft>
                <a:spcPts val="1200"/>
              </a:spcAft>
              <a:buNone/>
              <a:tabLst>
                <a:tab pos="914354" algn="l"/>
              </a:tabLst>
            </a:pPr>
            <a:r>
              <a:rPr lang="en-US" sz="2400" dirty="0"/>
              <a:t>       (a) the research procedures described in the 	protocol-related documents, such as the IRB-	approved research protocol and informed 	consent document; and </a:t>
            </a:r>
          </a:p>
          <a:p>
            <a:pPr marL="0" indent="0">
              <a:lnSpc>
                <a:spcPct val="110000"/>
              </a:lnSpc>
              <a:spcBef>
                <a:spcPts val="0"/>
              </a:spcBef>
              <a:buNone/>
              <a:tabLst>
                <a:tab pos="914354" algn="l"/>
              </a:tabLst>
            </a:pPr>
            <a:r>
              <a:rPr lang="en-US" sz="2400" dirty="0"/>
              <a:t>       (b) the characteristics of the subject population 	being 	studied </a:t>
            </a:r>
          </a:p>
          <a:p>
            <a:pPr marL="0" indent="0">
              <a:lnSpc>
                <a:spcPct val="110000"/>
              </a:lnSpc>
              <a:spcBef>
                <a:spcPts val="0"/>
              </a:spcBef>
              <a:buNone/>
              <a:tabLst>
                <a:tab pos="914354" algn="l"/>
              </a:tabLst>
            </a:pPr>
            <a:endParaRPr lang="en-US" sz="2400" dirty="0"/>
          </a:p>
          <a:p>
            <a:pPr marL="0" indent="0">
              <a:lnSpc>
                <a:spcPct val="110000"/>
              </a:lnSpc>
              <a:spcBef>
                <a:spcPts val="0"/>
              </a:spcBef>
              <a:buNone/>
              <a:tabLst>
                <a:tab pos="914354" algn="l"/>
              </a:tabLst>
            </a:pPr>
            <a:r>
              <a:rPr lang="en-US" sz="2400" dirty="0"/>
              <a:t>Later slides will provide examples </a:t>
            </a: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5" name="Audio 4">
            <a:hlinkClick r:id="" action="ppaction://media"/>
            <a:extLst>
              <a:ext uri="{FF2B5EF4-FFF2-40B4-BE49-F238E27FC236}">
                <a16:creationId xmlns:a16="http://schemas.microsoft.com/office/drawing/2014/main" id="{6AE8F738-F057-476C-AEDB-211F1DB2A38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48995596"/>
      </p:ext>
    </p:extLst>
  </p:cSld>
  <p:clrMapOvr>
    <a:masterClrMapping/>
  </p:clrMapOvr>
  <mc:AlternateContent xmlns:mc="http://schemas.openxmlformats.org/markup-compatibility/2006" xmlns:p14="http://schemas.microsoft.com/office/powerpoint/2010/main">
    <mc:Choice Requires="p14">
      <p:transition spd="slow" p14:dur="2000" advTm="26407"/>
    </mc:Choice>
    <mc:Fallback xmlns="">
      <p:transition spd="slow" advTm="26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93662"/>
            <a:ext cx="7886700" cy="1325563"/>
          </a:xfrm>
        </p:spPr>
        <p:txBody>
          <a:bodyPr>
            <a:normAutofit/>
          </a:bodyPr>
          <a:lstStyle/>
          <a:p>
            <a:pPr algn="ctr"/>
            <a:r>
              <a:rPr lang="en-US" sz="3600" b="1" dirty="0">
                <a:solidFill>
                  <a:srgbClr val="0070C0"/>
                </a:solidFill>
              </a:rPr>
              <a:t>Is This Event a UP?</a:t>
            </a:r>
          </a:p>
        </p:txBody>
      </p:sp>
      <p:sp>
        <p:nvSpPr>
          <p:cNvPr id="5" name="Content Placeholder 4">
            <a:extLst>
              <a:ext uri="{FF2B5EF4-FFF2-40B4-BE49-F238E27FC236}">
                <a16:creationId xmlns:a16="http://schemas.microsoft.com/office/drawing/2014/main" id="{3B6DE871-CA16-4319-8459-AC5BD680CF05}"/>
              </a:ext>
            </a:extLst>
          </p:cNvPr>
          <p:cNvSpPr>
            <a:spLocks noGrp="1"/>
          </p:cNvSpPr>
          <p:nvPr>
            <p:ph idx="1"/>
          </p:nvPr>
        </p:nvSpPr>
        <p:spPr>
          <a:xfrm>
            <a:off x="628650" y="1406434"/>
            <a:ext cx="7322276" cy="4922929"/>
          </a:xfrm>
        </p:spPr>
        <p:txBody>
          <a:bodyPr>
            <a:normAutofit/>
          </a:bodyPr>
          <a:lstStyle/>
          <a:p>
            <a:pPr marL="0" indent="0">
              <a:buNone/>
            </a:pPr>
            <a:r>
              <a:rPr lang="en-US" sz="2000" dirty="0">
                <a:solidFill>
                  <a:schemeClr val="bg1">
                    <a:lumMod val="85000"/>
                  </a:schemeClr>
                </a:solidFill>
              </a:rPr>
              <a:t> </a:t>
            </a:r>
            <a:r>
              <a:rPr lang="en-US" dirty="0">
                <a:solidFill>
                  <a:srgbClr val="0070C0"/>
                </a:solidFill>
              </a:rPr>
              <a:t>No-This event is not an Unanticipated Problem</a:t>
            </a:r>
            <a:r>
              <a:rPr lang="en-US" dirty="0"/>
              <a:t> </a:t>
            </a:r>
          </a:p>
          <a:p>
            <a:pPr marL="0" indent="0">
              <a:buNone/>
            </a:pPr>
            <a:endParaRPr lang="en-US" dirty="0"/>
          </a:p>
          <a:p>
            <a:pPr marL="914400" indent="-403225">
              <a:spcBef>
                <a:spcPts val="0"/>
              </a:spcBef>
              <a:spcAft>
                <a:spcPts val="2400"/>
              </a:spcAft>
              <a:buNone/>
            </a:pPr>
            <a:r>
              <a:rPr lang="en-US" b="1" dirty="0">
                <a:solidFill>
                  <a:srgbClr val="FF0000"/>
                </a:solidFill>
              </a:rPr>
              <a:t>X</a:t>
            </a:r>
            <a:r>
              <a:rPr lang="en-US" sz="2400" dirty="0">
                <a:solidFill>
                  <a:prstClr val="black"/>
                </a:solidFill>
              </a:rPr>
              <a:t>	Unexpected event? </a:t>
            </a:r>
            <a:r>
              <a:rPr lang="en-US" sz="2400" dirty="0">
                <a:solidFill>
                  <a:srgbClr val="FF0000"/>
                </a:solidFill>
              </a:rPr>
              <a:t>No</a:t>
            </a:r>
            <a:r>
              <a:rPr lang="en-US" sz="2400" dirty="0"/>
              <a:t>-The occurrence of severe infection and death – in terms of nature, severity, and frequency – was expected </a:t>
            </a:r>
            <a:endParaRPr lang="en-US" sz="2400" dirty="0">
              <a:solidFill>
                <a:prstClr val="black"/>
              </a:solidFill>
            </a:endParaRPr>
          </a:p>
          <a:p>
            <a:pPr marL="914400" lvl="0" indent="-403225">
              <a:spcBef>
                <a:spcPts val="0"/>
              </a:spcBef>
              <a:buFont typeface="Wingdings" panose="05000000000000000000" pitchFamily="2" charset="2"/>
              <a:buChar char="ü"/>
            </a:pPr>
            <a:r>
              <a:rPr lang="en-US" sz="2400" dirty="0">
                <a:solidFill>
                  <a:prstClr val="black"/>
                </a:solidFill>
              </a:rPr>
              <a:t>Possibly related to research? </a:t>
            </a:r>
            <a:r>
              <a:rPr lang="en-US" sz="2400" dirty="0">
                <a:solidFill>
                  <a:srgbClr val="FF0000"/>
                </a:solidFill>
              </a:rPr>
              <a:t>Yes</a:t>
            </a:r>
            <a:r>
              <a:rPr lang="en-US" sz="2400" dirty="0">
                <a:solidFill>
                  <a:prstClr val="black"/>
                </a:solidFill>
              </a:rPr>
              <a:t>-The PI concluded that the participant’s death was directly related to the study agent</a:t>
            </a:r>
          </a:p>
          <a:p>
            <a:pPr marL="854075" lvl="0" indent="-342900">
              <a:spcBef>
                <a:spcPts val="0"/>
              </a:spcBef>
              <a:buFont typeface="Wingdings" panose="05000000000000000000" pitchFamily="2" charset="2"/>
              <a:buChar char="ü"/>
            </a:pPr>
            <a:endParaRPr lang="en-US" sz="2400" dirty="0">
              <a:solidFill>
                <a:prstClr val="black"/>
              </a:solidFill>
            </a:endParaRPr>
          </a:p>
          <a:p>
            <a:pPr marL="511175" lvl="0" indent="0">
              <a:spcBef>
                <a:spcPts val="0"/>
              </a:spcBef>
              <a:spcAft>
                <a:spcPts val="1200"/>
              </a:spcAft>
              <a:buNone/>
            </a:pPr>
            <a:r>
              <a:rPr lang="en-US" sz="2400" b="1" dirty="0">
                <a:solidFill>
                  <a:srgbClr val="FF0000"/>
                </a:solidFill>
              </a:rPr>
              <a:t>X</a:t>
            </a:r>
            <a:r>
              <a:rPr lang="en-US" sz="2400" dirty="0">
                <a:solidFill>
                  <a:prstClr val="black"/>
                </a:solidFill>
              </a:rPr>
              <a:t>	Increased research-related risk beyond what 	was known or expected? </a:t>
            </a:r>
            <a:r>
              <a:rPr lang="en-US" sz="2400" dirty="0">
                <a:solidFill>
                  <a:srgbClr val="FF0000"/>
                </a:solidFill>
              </a:rPr>
              <a:t>No</a:t>
            </a:r>
            <a:r>
              <a:rPr lang="en-US" sz="2400" dirty="0">
                <a:solidFill>
                  <a:prstClr val="black"/>
                </a:solidFill>
              </a:rPr>
              <a:t>-These were known 	risks</a:t>
            </a:r>
            <a:endParaRPr lang="en-US" dirty="0"/>
          </a:p>
        </p:txBody>
      </p:sp>
      <p:pic>
        <p:nvPicPr>
          <p:cNvPr id="6" name="Picture 5">
            <a:extLst>
              <a:ext uri="{FF2B5EF4-FFF2-40B4-BE49-F238E27FC236}">
                <a16:creationId xmlns:a16="http://schemas.microsoft.com/office/drawing/2014/main" id="{8559EEFD-1782-413D-80A0-8D9AE6959A4A}"/>
              </a:ext>
            </a:extLst>
          </p:cNvPr>
          <p:cNvPicPr>
            <a:picLocks noChangeAspect="1"/>
          </p:cNvPicPr>
          <p:nvPr/>
        </p:nvPicPr>
        <p:blipFill>
          <a:blip r:embed="rId5"/>
          <a:stretch>
            <a:fillRect/>
          </a:stretch>
        </p:blipFill>
        <p:spPr>
          <a:xfrm>
            <a:off x="0" y="6315080"/>
            <a:ext cx="9144000" cy="542920"/>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FA3676EE-FCB4-41C8-906A-F1FE1EC8066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363723">
            <a:off x="7061014" y="38746"/>
            <a:ext cx="2017138" cy="1353863"/>
          </a:xfrm>
          <a:prstGeom prst="rect">
            <a:avLst/>
          </a:prstGeom>
        </p:spPr>
      </p:pic>
      <p:sp>
        <p:nvSpPr>
          <p:cNvPr id="8" name="TextBox 7">
            <a:extLst>
              <a:ext uri="{FF2B5EF4-FFF2-40B4-BE49-F238E27FC236}">
                <a16:creationId xmlns:a16="http://schemas.microsoft.com/office/drawing/2014/main" id="{06F96F69-93BC-4E92-BA70-9AE7F45EB525}"/>
              </a:ext>
            </a:extLst>
          </p:cNvPr>
          <p:cNvSpPr txBox="1"/>
          <p:nvPr/>
        </p:nvSpPr>
        <p:spPr>
          <a:xfrm flipH="1">
            <a:off x="7313844" y="825500"/>
            <a:ext cx="1068156" cy="215444"/>
          </a:xfrm>
          <a:prstGeom prst="rect">
            <a:avLst/>
          </a:prstGeom>
          <a:noFill/>
        </p:spPr>
        <p:txBody>
          <a:bodyPr wrap="square" rtlCol="0">
            <a:spAutoFit/>
          </a:bodyPr>
          <a:lstStyle/>
          <a:p>
            <a:r>
              <a:rPr lang="en-US" sz="800" dirty="0">
                <a:hlinkClick r:id="rId8"/>
              </a:rPr>
              <a:t>*</a:t>
            </a:r>
            <a:endParaRPr lang="en-US" sz="800" dirty="0"/>
          </a:p>
        </p:txBody>
      </p:sp>
      <p:pic>
        <p:nvPicPr>
          <p:cNvPr id="9" name="Audio 8">
            <a:hlinkClick r:id="" action="ppaction://media"/>
            <a:extLst>
              <a:ext uri="{FF2B5EF4-FFF2-40B4-BE49-F238E27FC236}">
                <a16:creationId xmlns:a16="http://schemas.microsoft.com/office/drawing/2014/main" id="{F1AC9159-3BC7-4D88-8A5D-98CB17255BB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24334153"/>
      </p:ext>
    </p:extLst>
  </p:cSld>
  <p:clrMapOvr>
    <a:masterClrMapping/>
  </p:clrMapOvr>
  <mc:AlternateContent xmlns:mc="http://schemas.openxmlformats.org/markup-compatibility/2006" xmlns:p14="http://schemas.microsoft.com/office/powerpoint/2010/main">
    <mc:Choice Requires="p14">
      <p:transition spd="slow" p14:dur="2000" advTm="37528"/>
    </mc:Choice>
    <mc:Fallback xmlns="">
      <p:transition spd="slow" advTm="37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8C65-6887-49B2-B68A-B34D2A3BDAC1}"/>
              </a:ext>
            </a:extLst>
          </p:cNvPr>
          <p:cNvSpPr>
            <a:spLocks noGrp="1"/>
          </p:cNvSpPr>
          <p:nvPr>
            <p:ph type="title"/>
          </p:nvPr>
        </p:nvSpPr>
        <p:spPr>
          <a:xfrm>
            <a:off x="628650" y="-147638"/>
            <a:ext cx="7886700" cy="1325563"/>
          </a:xfrm>
        </p:spPr>
        <p:txBody>
          <a:bodyPr>
            <a:normAutofit/>
          </a:bodyPr>
          <a:lstStyle/>
          <a:p>
            <a:pPr algn="ctr"/>
            <a:r>
              <a:rPr lang="en-US" sz="3600" b="1" dirty="0">
                <a:solidFill>
                  <a:srgbClr val="0070C0"/>
                </a:solidFill>
              </a:rPr>
              <a:t>References and Links</a:t>
            </a:r>
          </a:p>
        </p:txBody>
      </p:sp>
      <p:sp>
        <p:nvSpPr>
          <p:cNvPr id="5" name="Content Placeholder 4">
            <a:extLst>
              <a:ext uri="{FF2B5EF4-FFF2-40B4-BE49-F238E27FC236}">
                <a16:creationId xmlns:a16="http://schemas.microsoft.com/office/drawing/2014/main" id="{3B6DE871-CA16-4319-8459-AC5BD680CF05}"/>
              </a:ext>
            </a:extLst>
          </p:cNvPr>
          <p:cNvSpPr>
            <a:spLocks noGrp="1"/>
          </p:cNvSpPr>
          <p:nvPr>
            <p:ph idx="1"/>
          </p:nvPr>
        </p:nvSpPr>
        <p:spPr>
          <a:xfrm>
            <a:off x="628650" y="850900"/>
            <a:ext cx="8197850" cy="5765799"/>
          </a:xfrm>
        </p:spPr>
        <p:txBody>
          <a:bodyPr>
            <a:normAutofit fontScale="85000" lnSpcReduction="20000"/>
          </a:bodyPr>
          <a:lstStyle/>
          <a:p>
            <a:pPr marL="0" indent="0">
              <a:buNone/>
            </a:pPr>
            <a:endParaRPr lang="en-US" dirty="0"/>
          </a:p>
          <a:p>
            <a:pPr marL="0" indent="0">
              <a:spcBef>
                <a:spcPts val="600"/>
              </a:spcBef>
              <a:buNone/>
            </a:pPr>
            <a:r>
              <a:rPr lang="en-US" dirty="0"/>
              <a:t>OHRP Guidance: </a:t>
            </a:r>
            <a:r>
              <a:rPr lang="en-US" i="1" dirty="0">
                <a:hlinkClick r:id="rId4"/>
              </a:rPr>
              <a:t>Unanticipated Problems Involving Risks and Adverse Events Guidance </a:t>
            </a:r>
            <a:r>
              <a:rPr lang="en-US" dirty="0"/>
              <a:t>(2007)</a:t>
            </a:r>
          </a:p>
          <a:p>
            <a:pPr marL="0" indent="0">
              <a:spcBef>
                <a:spcPts val="600"/>
              </a:spcBef>
              <a:buNone/>
            </a:pPr>
            <a:endParaRPr lang="en-US" dirty="0"/>
          </a:p>
          <a:p>
            <a:pPr marL="0" indent="0">
              <a:spcBef>
                <a:spcPts val="600"/>
              </a:spcBef>
              <a:buNone/>
            </a:pPr>
            <a:r>
              <a:rPr lang="en-US" dirty="0"/>
              <a:t>OHRP Video: </a:t>
            </a:r>
            <a:r>
              <a:rPr lang="en-US" i="1" dirty="0">
                <a:hlinkClick r:id="rId5"/>
              </a:rPr>
              <a:t>Reviewing and Reporting Unanticipated Problems and Adverse Events </a:t>
            </a:r>
            <a:r>
              <a:rPr lang="en-US" dirty="0"/>
              <a:t>(2010)</a:t>
            </a:r>
          </a:p>
          <a:p>
            <a:pPr marL="0" indent="0">
              <a:spcBef>
                <a:spcPts val="600"/>
              </a:spcBef>
              <a:buNone/>
            </a:pPr>
            <a:endParaRPr lang="en-US" dirty="0"/>
          </a:p>
          <a:p>
            <a:pPr marL="0" lvl="0" indent="0">
              <a:spcBef>
                <a:spcPts val="600"/>
              </a:spcBef>
              <a:buNone/>
            </a:pPr>
            <a:r>
              <a:rPr lang="en-US" dirty="0">
                <a:solidFill>
                  <a:prstClr val="black"/>
                </a:solidFill>
              </a:rPr>
              <a:t>OHRP Video</a:t>
            </a:r>
            <a:r>
              <a:rPr lang="en-US" i="1" dirty="0">
                <a:solidFill>
                  <a:prstClr val="black"/>
                </a:solidFill>
              </a:rPr>
              <a:t>: </a:t>
            </a:r>
            <a:r>
              <a:rPr lang="en-US" i="1" dirty="0">
                <a:solidFill>
                  <a:prstClr val="black"/>
                </a:solidFill>
                <a:hlinkClick r:id="rId6">
                  <a:extLst>
                    <a:ext uri="{A12FA001-AC4F-418D-AE19-62706E023703}">
                      <ahyp:hlinkClr xmlns:ahyp="http://schemas.microsoft.com/office/drawing/2018/hyperlinkcolor" val="tx"/>
                    </a:ext>
                  </a:extLst>
                </a:hlinkClick>
              </a:rPr>
              <a:t>Guidance on Reporting Incidents to OHRP</a:t>
            </a:r>
            <a:r>
              <a:rPr lang="en-US" i="1" dirty="0">
                <a:solidFill>
                  <a:prstClr val="black"/>
                </a:solidFill>
              </a:rPr>
              <a:t> </a:t>
            </a:r>
            <a:r>
              <a:rPr lang="en-US" dirty="0">
                <a:solidFill>
                  <a:prstClr val="black"/>
                </a:solidFill>
              </a:rPr>
              <a:t>(2014)</a:t>
            </a:r>
          </a:p>
          <a:p>
            <a:pPr marL="0" indent="0">
              <a:spcBef>
                <a:spcPts val="600"/>
              </a:spcBef>
              <a:buNone/>
            </a:pPr>
            <a:endParaRPr lang="en-US" dirty="0"/>
          </a:p>
          <a:p>
            <a:pPr marL="0" indent="0">
              <a:spcBef>
                <a:spcPts val="600"/>
              </a:spcBef>
              <a:buNone/>
            </a:pPr>
            <a:r>
              <a:rPr lang="en-US" dirty="0"/>
              <a:t>OHRP Video: </a:t>
            </a:r>
            <a:r>
              <a:rPr lang="en-US" i="1" dirty="0">
                <a:hlinkClick r:id="rId7"/>
              </a:rPr>
              <a:t>Reporting to OHRP 1: What's Necessary, What's Not  </a:t>
            </a:r>
            <a:r>
              <a:rPr lang="en-US" dirty="0"/>
              <a:t>(2017)</a:t>
            </a:r>
          </a:p>
          <a:p>
            <a:pPr marL="0" indent="0">
              <a:spcBef>
                <a:spcPts val="600"/>
              </a:spcBef>
              <a:buNone/>
            </a:pPr>
            <a:endParaRPr lang="en-US" dirty="0"/>
          </a:p>
          <a:p>
            <a:pPr marL="0" indent="0">
              <a:spcBef>
                <a:spcPts val="600"/>
              </a:spcBef>
              <a:buNone/>
            </a:pPr>
            <a:r>
              <a:rPr lang="en-US" dirty="0">
                <a:solidFill>
                  <a:prstClr val="black"/>
                </a:solidFill>
              </a:rPr>
              <a:t>OHRP Video: </a:t>
            </a:r>
            <a:r>
              <a:rPr lang="en-US" i="1" dirty="0">
                <a:solidFill>
                  <a:prstClr val="black"/>
                </a:solidFill>
                <a:hlinkClick r:id="rId8"/>
              </a:rPr>
              <a:t>Reporting to OHRP 2 </a:t>
            </a:r>
            <a:r>
              <a:rPr lang="en-US" dirty="0">
                <a:solidFill>
                  <a:prstClr val="black"/>
                </a:solidFill>
              </a:rPr>
              <a:t>(2017)</a:t>
            </a:r>
          </a:p>
          <a:p>
            <a:pPr marL="0" indent="0">
              <a:spcBef>
                <a:spcPts val="600"/>
              </a:spcBef>
              <a:buNone/>
            </a:pPr>
            <a:endParaRPr lang="en-US" dirty="0">
              <a:solidFill>
                <a:prstClr val="black"/>
              </a:solidFill>
            </a:endParaRPr>
          </a:p>
          <a:p>
            <a:pPr marL="0" indent="0">
              <a:spcBef>
                <a:spcPts val="600"/>
              </a:spcBef>
              <a:buNone/>
            </a:pPr>
            <a:r>
              <a:rPr lang="en-US" dirty="0"/>
              <a:t>FDA Guidance </a:t>
            </a:r>
            <a:r>
              <a:rPr lang="en-US" i="1" dirty="0">
                <a:hlinkClick r:id="rId9"/>
              </a:rPr>
              <a:t>Adverse Event Reporting to IRBs — Improving Human Subject Protection: Guidance for Clinical Investigators, Sponsors, and IRBs</a:t>
            </a:r>
            <a:endParaRPr lang="en-US" i="1" dirty="0"/>
          </a:p>
          <a:p>
            <a:pPr marL="0" indent="0">
              <a:spcBef>
                <a:spcPts val="600"/>
              </a:spcBef>
              <a:buNone/>
            </a:pPr>
            <a:endParaRPr lang="en-US" dirty="0">
              <a:solidFill>
                <a:prstClr val="black"/>
              </a:solidFill>
            </a:endParaRPr>
          </a:p>
          <a:p>
            <a:pPr marL="0" indent="0">
              <a:buNone/>
            </a:pPr>
            <a:endParaRPr lang="en-US" dirty="0">
              <a:solidFill>
                <a:prstClr val="black"/>
              </a:solidFill>
            </a:endParaRPr>
          </a:p>
          <a:p>
            <a:pPr marL="0" indent="0">
              <a:buNone/>
            </a:pPr>
            <a:endParaRPr lang="en-US" dirty="0">
              <a:solidFill>
                <a:prstClr val="black"/>
              </a:solidFill>
            </a:endParaRPr>
          </a:p>
        </p:txBody>
      </p:sp>
      <p:pic>
        <p:nvPicPr>
          <p:cNvPr id="6" name="Picture 5">
            <a:extLst>
              <a:ext uri="{FF2B5EF4-FFF2-40B4-BE49-F238E27FC236}">
                <a16:creationId xmlns:a16="http://schemas.microsoft.com/office/drawing/2014/main" id="{8559EEFD-1782-413D-80A0-8D9AE6959A4A}"/>
              </a:ext>
            </a:extLst>
          </p:cNvPr>
          <p:cNvPicPr>
            <a:picLocks noChangeAspect="1"/>
          </p:cNvPicPr>
          <p:nvPr/>
        </p:nvPicPr>
        <p:blipFill>
          <a:blip r:embed="rId10"/>
          <a:stretch>
            <a:fillRect/>
          </a:stretch>
        </p:blipFill>
        <p:spPr>
          <a:xfrm>
            <a:off x="0" y="6315080"/>
            <a:ext cx="9144000" cy="542920"/>
          </a:xfrm>
          <a:prstGeom prst="rect">
            <a:avLst/>
          </a:prstGeom>
        </p:spPr>
      </p:pic>
      <p:pic>
        <p:nvPicPr>
          <p:cNvPr id="4" name="Audio 3">
            <a:hlinkClick r:id="" action="ppaction://media"/>
            <a:extLst>
              <a:ext uri="{FF2B5EF4-FFF2-40B4-BE49-F238E27FC236}">
                <a16:creationId xmlns:a16="http://schemas.microsoft.com/office/drawing/2014/main" id="{C6A6E1AA-62C0-49EE-9F99-AEC1C2760F3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61302087"/>
      </p:ext>
    </p:extLst>
  </p:cSld>
  <p:clrMapOvr>
    <a:masterClrMapping/>
  </p:clrMapOvr>
  <mc:AlternateContent xmlns:mc="http://schemas.openxmlformats.org/markup-compatibility/2006" xmlns:p14="http://schemas.microsoft.com/office/powerpoint/2010/main">
    <mc:Choice Requires="p14">
      <p:transition spd="slow" p14:dur="2000" advTm="11640"/>
    </mc:Choice>
    <mc:Fallback xmlns="">
      <p:transition spd="slow" advTm="1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261324-C6A2-4473-9DF2-2DB4129C00BC}"/>
              </a:ext>
            </a:extLst>
          </p:cNvPr>
          <p:cNvPicPr>
            <a:picLocks noChangeAspect="1"/>
          </p:cNvPicPr>
          <p:nvPr/>
        </p:nvPicPr>
        <p:blipFill>
          <a:blip r:embed="rId5"/>
          <a:stretch>
            <a:fillRect/>
          </a:stretch>
        </p:blipFill>
        <p:spPr>
          <a:xfrm>
            <a:off x="0" y="6408822"/>
            <a:ext cx="9144000" cy="449178"/>
          </a:xfrm>
          <a:prstGeom prst="rect">
            <a:avLst/>
          </a:prstGeom>
        </p:spPr>
      </p:pic>
      <p:sp>
        <p:nvSpPr>
          <p:cNvPr id="4" name="Content Placeholder 3">
            <a:extLst>
              <a:ext uri="{FF2B5EF4-FFF2-40B4-BE49-F238E27FC236}">
                <a16:creationId xmlns:a16="http://schemas.microsoft.com/office/drawing/2014/main" id="{463C3A1C-8500-4D9E-9433-274B0E039D01}"/>
              </a:ext>
            </a:extLst>
          </p:cNvPr>
          <p:cNvSpPr>
            <a:spLocks noGrp="1"/>
          </p:cNvSpPr>
          <p:nvPr>
            <p:ph idx="1"/>
          </p:nvPr>
        </p:nvSpPr>
        <p:spPr>
          <a:xfrm>
            <a:off x="628650" y="2077552"/>
            <a:ext cx="7886700" cy="4351338"/>
          </a:xfrm>
        </p:spPr>
        <p:txBody>
          <a:bodyPr>
            <a:normAutofit/>
          </a:bodyPr>
          <a:lstStyle/>
          <a:p>
            <a:pPr marL="0" indent="0" algn="ctr">
              <a:buNone/>
            </a:pPr>
            <a:r>
              <a:rPr lang="en-US" sz="8000" b="1" dirty="0">
                <a:ln>
                  <a:solidFill>
                    <a:sysClr val="windowText" lastClr="000000"/>
                  </a:solidFill>
                </a:ln>
                <a:solidFill>
                  <a:srgbClr val="6699FF"/>
                </a:solidFill>
                <a:latin typeface="Calibri Light" panose="020F0302020204030204"/>
                <a:ea typeface="+mj-ea"/>
                <a:cs typeface="+mj-cs"/>
              </a:rPr>
              <a:t>Thank You</a:t>
            </a:r>
            <a:endParaRPr lang="en-US" sz="8000" dirty="0"/>
          </a:p>
        </p:txBody>
      </p:sp>
      <p:pic>
        <p:nvPicPr>
          <p:cNvPr id="3" name="Audio 2">
            <a:hlinkClick r:id="" action="ppaction://media"/>
            <a:extLst>
              <a:ext uri="{FF2B5EF4-FFF2-40B4-BE49-F238E27FC236}">
                <a16:creationId xmlns:a16="http://schemas.microsoft.com/office/drawing/2014/main" id="{FC96A397-D92E-4972-B973-1FCFCFB7BB4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952351353"/>
      </p:ext>
    </p:extLst>
  </p:cSld>
  <p:clrMapOvr>
    <a:masterClrMapping/>
  </p:clrMapOvr>
  <mc:AlternateContent xmlns:mc="http://schemas.openxmlformats.org/markup-compatibility/2006" xmlns:p14="http://schemas.microsoft.com/office/powerpoint/2010/main">
    <mc:Choice Requires="p14">
      <p:transition spd="slow" p14:dur="2000" advTm="2860"/>
    </mc:Choice>
    <mc:Fallback xmlns="">
      <p:transition spd="slow" advTm="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175690"/>
            <a:ext cx="7886700" cy="1325563"/>
          </a:xfrm>
        </p:spPr>
        <p:txBody>
          <a:bodyPr>
            <a:normAutofit/>
          </a:bodyPr>
          <a:lstStyle/>
          <a:p>
            <a:pPr algn="ctr"/>
            <a:r>
              <a:rPr lang="en-US" sz="3600" b="1" dirty="0">
                <a:solidFill>
                  <a:srgbClr val="0070C0"/>
                </a:solidFill>
              </a:rPr>
              <a:t>What is an Unanticipated Problem? </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462874" y="634482"/>
            <a:ext cx="8257411" cy="6067016"/>
          </a:xfrm>
        </p:spPr>
        <p:txBody>
          <a:bodyPr>
            <a:normAutofit lnSpcReduction="10000"/>
          </a:bodyPr>
          <a:lstStyle/>
          <a:p>
            <a:pPr marL="0" indent="0">
              <a:lnSpc>
                <a:spcPct val="110000"/>
              </a:lnSpc>
              <a:spcBef>
                <a:spcPts val="0"/>
              </a:spcBef>
              <a:buNone/>
            </a:pPr>
            <a:endParaRPr lang="en-US" sz="2400" dirty="0"/>
          </a:p>
          <a:p>
            <a:pPr marL="0" indent="0">
              <a:lnSpc>
                <a:spcPct val="110000"/>
              </a:lnSpc>
              <a:spcBef>
                <a:spcPts val="0"/>
              </a:spcBef>
              <a:spcAft>
                <a:spcPts val="600"/>
              </a:spcAft>
              <a:buNone/>
            </a:pPr>
            <a:r>
              <a:rPr lang="en-US" sz="2400" dirty="0"/>
              <a:t>However, for the event to be determined to be a UP, it must meet ALL 3 of the criteria.  If it is unexpected, it must </a:t>
            </a:r>
            <a:r>
              <a:rPr lang="en-US" sz="2400" b="1" dirty="0"/>
              <a:t>also</a:t>
            </a:r>
            <a:r>
              <a:rPr lang="en-US" sz="2400" dirty="0"/>
              <a:t> meet: </a:t>
            </a:r>
            <a:endParaRPr lang="en-US" sz="2400" b="1" dirty="0">
              <a:solidFill>
                <a:srgbClr val="CC3399"/>
              </a:solidFill>
            </a:endParaRPr>
          </a:p>
          <a:p>
            <a:pPr marL="0" indent="0">
              <a:lnSpc>
                <a:spcPct val="110000"/>
              </a:lnSpc>
              <a:spcBef>
                <a:spcPts val="0"/>
              </a:spcBef>
              <a:buNone/>
            </a:pPr>
            <a:r>
              <a:rPr lang="en-US" sz="2400" b="1" dirty="0">
                <a:solidFill>
                  <a:srgbClr val="CC3399"/>
                </a:solidFill>
              </a:rPr>
              <a:t>Criterion #2</a:t>
            </a:r>
          </a:p>
          <a:p>
            <a:pPr marL="457178" indent="-457178">
              <a:lnSpc>
                <a:spcPct val="100000"/>
              </a:lnSpc>
              <a:spcBef>
                <a:spcPts val="0"/>
              </a:spcBef>
              <a:buNone/>
            </a:pPr>
            <a:r>
              <a:rPr lang="en-US" sz="2400" dirty="0"/>
              <a:t>	The event is related or possibly related to participation in the research (“possibly related” means there is a reasonable possibility that the incident, experience, or outcome may have been caused by the procedures involved in the research), </a:t>
            </a:r>
            <a:r>
              <a:rPr lang="en-US" sz="2400" b="1" dirty="0">
                <a:solidFill>
                  <a:srgbClr val="00B050"/>
                </a:solidFill>
              </a:rPr>
              <a:t>AND</a:t>
            </a:r>
          </a:p>
          <a:p>
            <a:pPr marL="0" indent="0">
              <a:lnSpc>
                <a:spcPct val="110000"/>
              </a:lnSpc>
              <a:spcBef>
                <a:spcPts val="0"/>
              </a:spcBef>
              <a:buNone/>
            </a:pPr>
            <a:r>
              <a:rPr lang="en-US" sz="2400" b="1" dirty="0">
                <a:solidFill>
                  <a:srgbClr val="CC3399"/>
                </a:solidFill>
              </a:rPr>
              <a:t>Criterion #3</a:t>
            </a:r>
          </a:p>
          <a:p>
            <a:pPr marL="457178" indent="0">
              <a:lnSpc>
                <a:spcPct val="100000"/>
              </a:lnSpc>
              <a:spcBef>
                <a:spcPts val="0"/>
              </a:spcBef>
              <a:buNone/>
            </a:pPr>
            <a:r>
              <a:rPr lang="en-US" sz="2400" dirty="0"/>
              <a:t>The event suggests that the research places participants or others (which may include research staff, family members or other individuals not directly participating in the research) at a greater risk of harm (including physical, psychological, economic, or social harm) than was previously known or expected</a:t>
            </a:r>
          </a:p>
          <a:p>
            <a:pPr marL="0" indent="0">
              <a:lnSpc>
                <a:spcPct val="110000"/>
              </a:lnSpc>
              <a:spcBef>
                <a:spcPts val="0"/>
              </a:spcBef>
              <a:buNone/>
            </a:pPr>
            <a:endParaRPr lang="en-US" sz="2400" b="1" dirty="0">
              <a:solidFill>
                <a:srgbClr val="CC3399"/>
              </a:solidFill>
            </a:endParaRP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7" name="Audio 6">
            <a:hlinkClick r:id="" action="ppaction://media"/>
            <a:extLst>
              <a:ext uri="{FF2B5EF4-FFF2-40B4-BE49-F238E27FC236}">
                <a16:creationId xmlns:a16="http://schemas.microsoft.com/office/drawing/2014/main" id="{7FEA416D-E260-48AE-A8BD-5EAEF6399BE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00659467"/>
      </p:ext>
    </p:extLst>
  </p:cSld>
  <p:clrMapOvr>
    <a:masterClrMapping/>
  </p:clrMapOvr>
  <mc:AlternateContent xmlns:mc="http://schemas.openxmlformats.org/markup-compatibility/2006" xmlns:p14="http://schemas.microsoft.com/office/powerpoint/2010/main">
    <mc:Choice Requires="p14">
      <p:transition spd="slow" p14:dur="2000" advTm="52101"/>
    </mc:Choice>
    <mc:Fallback xmlns="">
      <p:transition spd="slow" advTm="52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72539"/>
            <a:ext cx="7886700" cy="1325563"/>
          </a:xfrm>
        </p:spPr>
        <p:txBody>
          <a:bodyPr>
            <a:normAutofit/>
          </a:bodyPr>
          <a:lstStyle/>
          <a:p>
            <a:pPr algn="ctr"/>
            <a:r>
              <a:rPr lang="en-US" sz="3600" b="1" dirty="0">
                <a:solidFill>
                  <a:srgbClr val="0070C0"/>
                </a:solidFill>
              </a:rPr>
              <a:t>What is an Unanticipated Problem? </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289253" y="280802"/>
            <a:ext cx="8556171" cy="6449571"/>
          </a:xfrm>
        </p:spPr>
        <p:txBody>
          <a:bodyPr>
            <a:normAutofit lnSpcReduction="10000"/>
          </a:bodyPr>
          <a:lstStyle/>
          <a:p>
            <a:pPr marL="0" indent="0">
              <a:lnSpc>
                <a:spcPct val="110000"/>
              </a:lnSpc>
              <a:spcBef>
                <a:spcPts val="0"/>
              </a:spcBef>
              <a:buNone/>
            </a:pPr>
            <a:endParaRPr lang="en-US" sz="2400" i="1" dirty="0"/>
          </a:p>
          <a:p>
            <a:pPr marL="0" indent="0">
              <a:lnSpc>
                <a:spcPct val="110000"/>
              </a:lnSpc>
              <a:spcBef>
                <a:spcPts val="0"/>
              </a:spcBef>
              <a:spcAft>
                <a:spcPts val="600"/>
              </a:spcAft>
              <a:buNone/>
            </a:pPr>
            <a:r>
              <a:rPr lang="en-US" sz="2400" b="1" dirty="0">
                <a:solidFill>
                  <a:srgbClr val="CC3399"/>
                </a:solidFill>
              </a:rPr>
              <a:t>Criterion #3</a:t>
            </a:r>
          </a:p>
          <a:p>
            <a:pPr marL="288911" indent="0">
              <a:lnSpc>
                <a:spcPct val="100000"/>
              </a:lnSpc>
              <a:spcBef>
                <a:spcPts val="0"/>
              </a:spcBef>
              <a:buNone/>
            </a:pPr>
            <a:r>
              <a:rPr lang="en-US" sz="2400" dirty="0">
                <a:solidFill>
                  <a:prstClr val="black"/>
                </a:solidFill>
              </a:rPr>
              <a:t>The event suggests that the research places participants </a:t>
            </a:r>
            <a:r>
              <a:rPr lang="en-US" sz="2400" dirty="0">
                <a:solidFill>
                  <a:srgbClr val="FFC000">
                    <a:lumMod val="75000"/>
                  </a:srgbClr>
                </a:solidFill>
              </a:rPr>
              <a:t>or others </a:t>
            </a:r>
            <a:r>
              <a:rPr lang="en-US" sz="2400" dirty="0"/>
              <a:t>(</a:t>
            </a:r>
            <a:r>
              <a:rPr lang="en-US" sz="2400" dirty="0">
                <a:solidFill>
                  <a:prstClr val="black"/>
                </a:solidFill>
              </a:rPr>
              <a:t>which may include research staff, family members or other individuals not directly participating in the research) </a:t>
            </a:r>
          </a:p>
          <a:p>
            <a:pPr marL="288911" indent="0">
              <a:lnSpc>
                <a:spcPct val="100000"/>
              </a:lnSpc>
              <a:spcBef>
                <a:spcPts val="0"/>
              </a:spcBef>
              <a:buNone/>
            </a:pPr>
            <a:r>
              <a:rPr lang="en-US" sz="2400" dirty="0">
                <a:solidFill>
                  <a:prstClr val="black"/>
                </a:solidFill>
              </a:rPr>
              <a:t>at a </a:t>
            </a:r>
            <a:r>
              <a:rPr lang="en-US" sz="2400" dirty="0">
                <a:solidFill>
                  <a:srgbClr val="FFC000">
                    <a:lumMod val="75000"/>
                  </a:srgbClr>
                </a:solidFill>
              </a:rPr>
              <a:t>greater risk of harm </a:t>
            </a:r>
            <a:r>
              <a:rPr lang="en-US" sz="2400" dirty="0">
                <a:solidFill>
                  <a:prstClr val="black"/>
                </a:solidFill>
              </a:rPr>
              <a:t>(including physical, psychological,</a:t>
            </a:r>
          </a:p>
          <a:p>
            <a:pPr marL="288911" indent="0">
              <a:lnSpc>
                <a:spcPct val="100000"/>
              </a:lnSpc>
              <a:spcBef>
                <a:spcPts val="0"/>
              </a:spcBef>
              <a:spcAft>
                <a:spcPts val="600"/>
              </a:spcAft>
              <a:buNone/>
            </a:pPr>
            <a:r>
              <a:rPr lang="en-US" sz="2400" dirty="0">
                <a:solidFill>
                  <a:srgbClr val="FFC000">
                    <a:lumMod val="75000"/>
                  </a:srgbClr>
                </a:solidFill>
              </a:rPr>
              <a:t>economic, or social </a:t>
            </a:r>
            <a:r>
              <a:rPr lang="en-US" sz="2400" dirty="0">
                <a:solidFill>
                  <a:prstClr val="black"/>
                </a:solidFill>
              </a:rPr>
              <a:t>harm) than was previously known or expected</a:t>
            </a:r>
          </a:p>
          <a:p>
            <a:pPr marL="0" indent="0">
              <a:lnSpc>
                <a:spcPct val="100000"/>
              </a:lnSpc>
              <a:spcBef>
                <a:spcPts val="0"/>
              </a:spcBef>
              <a:buNone/>
            </a:pPr>
            <a:r>
              <a:rPr lang="en-US" sz="2400" dirty="0">
                <a:solidFill>
                  <a:prstClr val="black"/>
                </a:solidFill>
              </a:rPr>
              <a:t>Note these additional points for </a:t>
            </a:r>
            <a:r>
              <a:rPr lang="en-US" sz="2400" b="1" dirty="0">
                <a:solidFill>
                  <a:srgbClr val="CC3399"/>
                </a:solidFill>
              </a:rPr>
              <a:t>Criterion #3</a:t>
            </a:r>
            <a:r>
              <a:rPr lang="en-US" sz="2400" dirty="0">
                <a:solidFill>
                  <a:prstClr val="black"/>
                </a:solidFill>
              </a:rPr>
              <a:t>:</a:t>
            </a:r>
          </a:p>
          <a:p>
            <a:pPr marL="571472" indent="-280974">
              <a:lnSpc>
                <a:spcPct val="100000"/>
              </a:lnSpc>
              <a:spcBef>
                <a:spcPts val="0"/>
              </a:spcBef>
            </a:pPr>
            <a:r>
              <a:rPr lang="en-US" sz="2400" dirty="0">
                <a:solidFill>
                  <a:prstClr val="black"/>
                </a:solidFill>
              </a:rPr>
              <a:t>This criterion relates to events that occur not only to study participants but possibly</a:t>
            </a:r>
            <a:r>
              <a:rPr lang="en-US" sz="2400" dirty="0">
                <a:solidFill>
                  <a:srgbClr val="009999"/>
                </a:solidFill>
              </a:rPr>
              <a:t> </a:t>
            </a:r>
            <a:r>
              <a:rPr lang="en-US" sz="2400" dirty="0">
                <a:solidFill>
                  <a:prstClr val="black"/>
                </a:solidFill>
              </a:rPr>
              <a:t>to</a:t>
            </a:r>
            <a:r>
              <a:rPr lang="en-US" sz="2400" dirty="0">
                <a:solidFill>
                  <a:srgbClr val="009999"/>
                </a:solidFill>
              </a:rPr>
              <a:t> </a:t>
            </a:r>
            <a:r>
              <a:rPr lang="en-US" sz="2400" b="1" dirty="0">
                <a:solidFill>
                  <a:srgbClr val="FFC000">
                    <a:lumMod val="75000"/>
                  </a:srgbClr>
                </a:solidFill>
              </a:rPr>
              <a:t>others</a:t>
            </a:r>
            <a:r>
              <a:rPr lang="en-US" sz="2400" dirty="0">
                <a:solidFill>
                  <a:srgbClr val="009999"/>
                </a:solidFill>
              </a:rPr>
              <a:t> </a:t>
            </a:r>
            <a:endParaRPr lang="en-US" sz="2400" dirty="0">
              <a:solidFill>
                <a:prstClr val="black"/>
              </a:solidFill>
            </a:endParaRPr>
          </a:p>
          <a:p>
            <a:pPr marL="571472" indent="-280974">
              <a:lnSpc>
                <a:spcPct val="100000"/>
              </a:lnSpc>
              <a:spcBef>
                <a:spcPts val="0"/>
              </a:spcBef>
            </a:pPr>
            <a:r>
              <a:rPr lang="en-US" sz="2400" dirty="0">
                <a:solidFill>
                  <a:prstClr val="black"/>
                </a:solidFill>
              </a:rPr>
              <a:t>While the event may have caused harm, it is enough to have caused a greater</a:t>
            </a:r>
            <a:r>
              <a:rPr lang="en-US" sz="2400" b="1" dirty="0">
                <a:solidFill>
                  <a:prstClr val="black"/>
                </a:solidFill>
              </a:rPr>
              <a:t> </a:t>
            </a:r>
            <a:r>
              <a:rPr lang="en-US" sz="2400" b="1" dirty="0">
                <a:solidFill>
                  <a:srgbClr val="FFC000">
                    <a:lumMod val="75000"/>
                  </a:srgbClr>
                </a:solidFill>
              </a:rPr>
              <a:t>risk </a:t>
            </a:r>
            <a:r>
              <a:rPr lang="en-US" sz="2400" dirty="0">
                <a:solidFill>
                  <a:prstClr val="black"/>
                </a:solidFill>
              </a:rPr>
              <a:t>of harm to meet this criterion</a:t>
            </a:r>
          </a:p>
          <a:p>
            <a:pPr marL="571472" indent="-280974">
              <a:lnSpc>
                <a:spcPct val="100000"/>
              </a:lnSpc>
              <a:spcBef>
                <a:spcPts val="0"/>
              </a:spcBef>
              <a:spcAft>
                <a:spcPts val="600"/>
              </a:spcAft>
            </a:pPr>
            <a:r>
              <a:rPr lang="en-US" sz="2400" dirty="0">
                <a:solidFill>
                  <a:prstClr val="black"/>
                </a:solidFill>
              </a:rPr>
              <a:t>Increased risk of harm also includes other possible harms that could be </a:t>
            </a:r>
            <a:r>
              <a:rPr lang="en-US" sz="2400" b="1" dirty="0">
                <a:solidFill>
                  <a:srgbClr val="FFC000">
                    <a:lumMod val="75000"/>
                  </a:srgbClr>
                </a:solidFill>
              </a:rPr>
              <a:t>economic or social effects </a:t>
            </a:r>
            <a:r>
              <a:rPr lang="en-US" sz="2400" dirty="0">
                <a:solidFill>
                  <a:prstClr val="black"/>
                </a:solidFill>
              </a:rPr>
              <a:t>as well </a:t>
            </a:r>
          </a:p>
          <a:p>
            <a:pPr marL="571472" indent="-280974">
              <a:lnSpc>
                <a:spcPct val="100000"/>
              </a:lnSpc>
              <a:spcBef>
                <a:spcPts val="0"/>
              </a:spcBef>
              <a:spcAft>
                <a:spcPts val="600"/>
              </a:spcAft>
            </a:pPr>
            <a:r>
              <a:rPr lang="en-US" sz="2400" dirty="0">
                <a:solidFill>
                  <a:prstClr val="black"/>
                </a:solidFill>
              </a:rPr>
              <a:t>The increased risk of harm is </a:t>
            </a:r>
            <a:r>
              <a:rPr lang="en-US" sz="2400" b="1" dirty="0">
                <a:solidFill>
                  <a:schemeClr val="accent4">
                    <a:lumMod val="75000"/>
                  </a:schemeClr>
                </a:solidFill>
              </a:rPr>
              <a:t>relative to what was previously known or expected</a:t>
            </a:r>
          </a:p>
          <a:p>
            <a:pPr marL="0" indent="0">
              <a:lnSpc>
                <a:spcPct val="110000"/>
              </a:lnSpc>
              <a:spcBef>
                <a:spcPts val="0"/>
              </a:spcBef>
              <a:buNone/>
            </a:pPr>
            <a:endParaRPr lang="en-US" sz="2400" b="1" dirty="0">
              <a:solidFill>
                <a:srgbClr val="CC3399"/>
              </a:solidFill>
            </a:endParaRP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7" name="Audio 6">
            <a:hlinkClick r:id="" action="ppaction://media"/>
            <a:extLst>
              <a:ext uri="{FF2B5EF4-FFF2-40B4-BE49-F238E27FC236}">
                <a16:creationId xmlns:a16="http://schemas.microsoft.com/office/drawing/2014/main" id="{BAC9330E-484D-450D-82BB-593D1B2F771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25162510"/>
      </p:ext>
    </p:extLst>
  </p:cSld>
  <p:clrMapOvr>
    <a:masterClrMapping/>
  </p:clrMapOvr>
  <mc:AlternateContent xmlns:mc="http://schemas.openxmlformats.org/markup-compatibility/2006" xmlns:p14="http://schemas.microsoft.com/office/powerpoint/2010/main">
    <mc:Choice Requires="p14">
      <p:transition spd="slow" p14:dur="2000" advTm="44837"/>
    </mc:Choice>
    <mc:Fallback xmlns="">
      <p:transition spd="slow" advTm="4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014"/>
            <a:ext cx="7886700" cy="1325563"/>
          </a:xfrm>
        </p:spPr>
        <p:txBody>
          <a:bodyPr>
            <a:normAutofit/>
          </a:bodyPr>
          <a:lstStyle/>
          <a:p>
            <a:pPr algn="ctr"/>
            <a:r>
              <a:rPr lang="en-US" sz="3600" b="1" dirty="0">
                <a:solidFill>
                  <a:srgbClr val="0070C0"/>
                </a:solidFill>
              </a:rPr>
              <a:t>Is This an Unanticipated Problem? </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1119352" y="1348655"/>
            <a:ext cx="6779172" cy="5129212"/>
          </a:xfrm>
        </p:spPr>
        <p:txBody>
          <a:bodyPr>
            <a:normAutofit/>
          </a:bodyPr>
          <a:lstStyle/>
          <a:p>
            <a:pPr>
              <a:lnSpc>
                <a:spcPct val="100000"/>
              </a:lnSpc>
              <a:spcBef>
                <a:spcPts val="0"/>
              </a:spcBef>
              <a:spcAft>
                <a:spcPts val="1200"/>
              </a:spcAft>
            </a:pPr>
            <a:r>
              <a:rPr lang="en-US" sz="2400" dirty="0"/>
              <a:t>The investigational study drug that is administered intravenously is known to cause mild superficial bleeding or bruising, and this information is listed in the protocol, consent and the investigator brochure (IB)</a:t>
            </a:r>
          </a:p>
          <a:p>
            <a:pPr>
              <a:lnSpc>
                <a:spcPct val="100000"/>
              </a:lnSpc>
              <a:spcBef>
                <a:spcPts val="0"/>
              </a:spcBef>
              <a:spcAft>
                <a:spcPts val="1200"/>
              </a:spcAft>
            </a:pPr>
            <a:r>
              <a:rPr lang="en-US" sz="2400" dirty="0"/>
              <a:t>The drug is not known to result in major bleeding</a:t>
            </a:r>
          </a:p>
          <a:p>
            <a:pPr>
              <a:lnSpc>
                <a:spcPct val="100000"/>
              </a:lnSpc>
              <a:spcBef>
                <a:spcPts val="0"/>
              </a:spcBef>
            </a:pPr>
            <a:r>
              <a:rPr lang="en-US" sz="2400" dirty="0"/>
              <a:t>A participant receiving the investigational study drug experienced major gastrointestinal</a:t>
            </a:r>
          </a:p>
          <a:p>
            <a:pPr marL="0" indent="0">
              <a:lnSpc>
                <a:spcPct val="100000"/>
              </a:lnSpc>
              <a:spcBef>
                <a:spcPts val="0"/>
              </a:spcBef>
              <a:buNone/>
            </a:pPr>
            <a:r>
              <a:rPr lang="en-US" sz="2400" dirty="0"/>
              <a:t>   bleeding within 12 hours of study drug infusion</a:t>
            </a:r>
          </a:p>
          <a:p>
            <a:pPr>
              <a:lnSpc>
                <a:spcPct val="100000"/>
              </a:lnSpc>
              <a:spcBef>
                <a:spcPts val="0"/>
              </a:spcBef>
              <a:buNone/>
            </a:pPr>
            <a:r>
              <a:rPr lang="en-US" sz="2400" dirty="0"/>
              <a:t>   that required subsequent infusion of blood   products</a:t>
            </a:r>
          </a:p>
          <a:p>
            <a:pPr indent="-52388">
              <a:lnSpc>
                <a:spcPct val="110000"/>
              </a:lnSpc>
              <a:spcBef>
                <a:spcPts val="0"/>
              </a:spcBef>
              <a:buNone/>
            </a:pPr>
            <a:endParaRPr lang="en-US" sz="2400" dirty="0"/>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5" name="Picture 4" descr="A picture containing building, red, window&#10;&#10;Description automatically generated">
            <a:extLst>
              <a:ext uri="{FF2B5EF4-FFF2-40B4-BE49-F238E27FC236}">
                <a16:creationId xmlns:a16="http://schemas.microsoft.com/office/drawing/2014/main" id="{65453FAF-6D10-4809-A65B-7AA099AEA42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17264">
            <a:off x="7282945" y="4076713"/>
            <a:ext cx="1851701" cy="2092576"/>
          </a:xfrm>
          <a:prstGeom prst="rect">
            <a:avLst/>
          </a:prstGeom>
        </p:spPr>
      </p:pic>
      <p:sp>
        <p:nvSpPr>
          <p:cNvPr id="9" name="TextBox 8">
            <a:hlinkClick r:id="rId8"/>
            <a:extLst>
              <a:ext uri="{FF2B5EF4-FFF2-40B4-BE49-F238E27FC236}">
                <a16:creationId xmlns:a16="http://schemas.microsoft.com/office/drawing/2014/main" id="{717C493A-FC8A-45A4-A750-77CEC168D5DD}"/>
              </a:ext>
            </a:extLst>
          </p:cNvPr>
          <p:cNvSpPr txBox="1"/>
          <p:nvPr/>
        </p:nvSpPr>
        <p:spPr>
          <a:xfrm flipH="1">
            <a:off x="8591993" y="5900168"/>
            <a:ext cx="682171" cy="215444"/>
          </a:xfrm>
          <a:prstGeom prst="rect">
            <a:avLst/>
          </a:prstGeom>
          <a:noFill/>
        </p:spPr>
        <p:txBody>
          <a:bodyPr wrap="square" rtlCol="0">
            <a:spAutoFit/>
          </a:bodyPr>
          <a:lstStyle/>
          <a:p>
            <a:r>
              <a:rPr lang="en-US" sz="800" dirty="0">
                <a:solidFill>
                  <a:schemeClr val="bg1"/>
                </a:solidFill>
                <a:hlinkClick r:id="rId8">
                  <a:extLst>
                    <a:ext uri="{A12FA001-AC4F-418D-AE19-62706E023703}">
                      <ahyp:hlinkClr xmlns:ahyp="http://schemas.microsoft.com/office/drawing/2018/hyperlinkcolor" val="tx"/>
                    </a:ext>
                  </a:extLst>
                </a:hlinkClick>
              </a:rPr>
              <a:t>*</a:t>
            </a:r>
            <a:endParaRPr lang="en-US" sz="800" dirty="0">
              <a:solidFill>
                <a:schemeClr val="bg1"/>
              </a:solidFill>
            </a:endParaRPr>
          </a:p>
        </p:txBody>
      </p:sp>
      <p:pic>
        <p:nvPicPr>
          <p:cNvPr id="6" name="Audio 5">
            <a:hlinkClick r:id="" action="ppaction://media"/>
            <a:extLst>
              <a:ext uri="{FF2B5EF4-FFF2-40B4-BE49-F238E27FC236}">
                <a16:creationId xmlns:a16="http://schemas.microsoft.com/office/drawing/2014/main" id="{F99C3167-6F10-4BA3-A0EC-B32787F841A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001152125"/>
      </p:ext>
    </p:extLst>
  </p:cSld>
  <p:clrMapOvr>
    <a:masterClrMapping/>
  </p:clrMapOvr>
  <mc:AlternateContent xmlns:mc="http://schemas.openxmlformats.org/markup-compatibility/2006" xmlns:p14="http://schemas.microsoft.com/office/powerpoint/2010/main">
    <mc:Choice Requires="p14">
      <p:transition spd="slow" p14:dur="2000" advTm="37920"/>
    </mc:Choice>
    <mc:Fallback xmlns="">
      <p:transition spd="slow" advTm="3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uiExpand="1"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014"/>
            <a:ext cx="7886700" cy="1325563"/>
          </a:xfrm>
        </p:spPr>
        <p:txBody>
          <a:bodyPr>
            <a:normAutofit/>
          </a:bodyPr>
          <a:lstStyle/>
          <a:p>
            <a:pPr algn="ctr"/>
            <a:r>
              <a:rPr lang="en-US" sz="3600" b="1" dirty="0">
                <a:solidFill>
                  <a:srgbClr val="0070C0"/>
                </a:solidFill>
              </a:rPr>
              <a:t>Is this an Unanticipated Problem? </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730251" y="1334206"/>
            <a:ext cx="7600954" cy="5129212"/>
          </a:xfrm>
        </p:spPr>
        <p:txBody>
          <a:bodyPr>
            <a:normAutofit/>
          </a:bodyPr>
          <a:lstStyle/>
          <a:p>
            <a:pPr marL="0" indent="0">
              <a:lnSpc>
                <a:spcPct val="110000"/>
              </a:lnSpc>
              <a:spcBef>
                <a:spcPts val="0"/>
              </a:spcBef>
              <a:buNone/>
            </a:pPr>
            <a:r>
              <a:rPr lang="en-US" sz="2400" b="1" dirty="0">
                <a:solidFill>
                  <a:srgbClr val="CC3399"/>
                </a:solidFill>
              </a:rPr>
              <a:t>Criterion #1 IS </a:t>
            </a:r>
            <a:r>
              <a:rPr lang="en-US" sz="2400" dirty="0"/>
              <a:t>met</a:t>
            </a:r>
            <a:r>
              <a:rPr lang="en-US" sz="2400" b="1" dirty="0">
                <a:solidFill>
                  <a:srgbClr val="CC3399"/>
                </a:solidFill>
              </a:rPr>
              <a:t> </a:t>
            </a:r>
            <a:r>
              <a:rPr lang="en-US" sz="2400" dirty="0"/>
              <a:t>because the </a:t>
            </a:r>
            <a:r>
              <a:rPr lang="en-US" sz="2400" b="1" dirty="0"/>
              <a:t>severity</a:t>
            </a:r>
            <a:r>
              <a:rPr lang="en-US" sz="2400" dirty="0"/>
              <a:t> of the </a:t>
            </a:r>
          </a:p>
          <a:p>
            <a:pPr marL="0" indent="0">
              <a:lnSpc>
                <a:spcPct val="110000"/>
              </a:lnSpc>
              <a:spcBef>
                <a:spcPts val="0"/>
              </a:spcBef>
              <a:buNone/>
            </a:pPr>
            <a:r>
              <a:rPr lang="en-US" sz="2400" dirty="0"/>
              <a:t>bleeding was unexpected </a:t>
            </a:r>
            <a:r>
              <a:rPr lang="en-US" sz="2400" dirty="0">
                <a:solidFill>
                  <a:prstClr val="black"/>
                </a:solidFill>
              </a:rPr>
              <a:t>in</a:t>
            </a:r>
            <a:r>
              <a:rPr lang="en-US" sz="2400" dirty="0"/>
              <a:t> this case</a:t>
            </a:r>
          </a:p>
          <a:p>
            <a:pPr marL="0" indent="0">
              <a:lnSpc>
                <a:spcPct val="110000"/>
              </a:lnSpc>
              <a:spcBef>
                <a:spcPts val="0"/>
              </a:spcBef>
              <a:buNone/>
            </a:pPr>
            <a:endParaRPr lang="en-US" sz="2400" dirty="0"/>
          </a:p>
          <a:p>
            <a:pPr marL="0" indent="0">
              <a:lnSpc>
                <a:spcPct val="110000"/>
              </a:lnSpc>
              <a:spcBef>
                <a:spcPts val="0"/>
              </a:spcBef>
              <a:buNone/>
            </a:pPr>
            <a:r>
              <a:rPr lang="en-US" sz="2400" b="1" dirty="0">
                <a:solidFill>
                  <a:srgbClr val="CC3399"/>
                </a:solidFill>
              </a:rPr>
              <a:t>Criterion #2 IS </a:t>
            </a:r>
            <a:r>
              <a:rPr lang="en-US" sz="2400" dirty="0"/>
              <a:t>met because the GI bleeding was temporally related to the study drug infusion</a:t>
            </a:r>
          </a:p>
          <a:p>
            <a:pPr marL="0" indent="0">
              <a:lnSpc>
                <a:spcPct val="110000"/>
              </a:lnSpc>
              <a:spcBef>
                <a:spcPts val="0"/>
              </a:spcBef>
              <a:buNone/>
            </a:pPr>
            <a:endParaRPr lang="en-US" sz="2400" dirty="0"/>
          </a:p>
          <a:p>
            <a:pPr marL="0" indent="0">
              <a:lnSpc>
                <a:spcPct val="110000"/>
              </a:lnSpc>
              <a:spcBef>
                <a:spcPts val="0"/>
              </a:spcBef>
              <a:buNone/>
            </a:pPr>
            <a:r>
              <a:rPr lang="en-US" sz="2400" b="1" dirty="0">
                <a:solidFill>
                  <a:srgbClr val="CC3399"/>
                </a:solidFill>
              </a:rPr>
              <a:t>Criterion #3 IS</a:t>
            </a:r>
            <a:r>
              <a:rPr lang="en-US" sz="2400" dirty="0"/>
              <a:t> met because the participant experienced harm</a:t>
            </a:r>
          </a:p>
          <a:p>
            <a:pPr marL="0" indent="0">
              <a:lnSpc>
                <a:spcPct val="110000"/>
              </a:lnSpc>
              <a:spcBef>
                <a:spcPts val="0"/>
              </a:spcBef>
              <a:buNone/>
            </a:pPr>
            <a:endParaRPr lang="en-US" sz="2400" dirty="0"/>
          </a:p>
          <a:p>
            <a:pPr marL="0" indent="0">
              <a:lnSpc>
                <a:spcPct val="110000"/>
              </a:lnSpc>
              <a:spcBef>
                <a:spcPts val="0"/>
              </a:spcBef>
              <a:buNone/>
            </a:pPr>
            <a:r>
              <a:rPr lang="en-US" sz="2400" dirty="0"/>
              <a:t>This</a:t>
            </a:r>
            <a:r>
              <a:rPr lang="en-US" sz="2400" b="1" dirty="0">
                <a:solidFill>
                  <a:srgbClr val="CC3399"/>
                </a:solidFill>
              </a:rPr>
              <a:t> IS </a:t>
            </a:r>
            <a:r>
              <a:rPr lang="en-US" sz="2400" dirty="0"/>
              <a:t>an Unanticipated Problem since all 3 criteria </a:t>
            </a:r>
          </a:p>
          <a:p>
            <a:pPr marL="0" indent="0">
              <a:lnSpc>
                <a:spcPct val="110000"/>
              </a:lnSpc>
              <a:spcBef>
                <a:spcPts val="0"/>
              </a:spcBef>
              <a:buNone/>
            </a:pPr>
            <a:r>
              <a:rPr lang="en-US" sz="2400" dirty="0"/>
              <a:t>have been met</a:t>
            </a:r>
          </a:p>
          <a:p>
            <a:pPr marL="176215" indent="0">
              <a:lnSpc>
                <a:spcPct val="110000"/>
              </a:lnSpc>
              <a:spcBef>
                <a:spcPts val="0"/>
              </a:spcBef>
              <a:buNone/>
            </a:pPr>
            <a:endParaRPr lang="en-US" sz="2400" dirty="0"/>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5" name="Picture 4" descr="A picture containing building, red, window&#10;&#10;Description automatically generated">
            <a:extLst>
              <a:ext uri="{FF2B5EF4-FFF2-40B4-BE49-F238E27FC236}">
                <a16:creationId xmlns:a16="http://schemas.microsoft.com/office/drawing/2014/main" id="{65453FAF-6D10-4809-A65B-7AA099AEA42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37517">
            <a:off x="7150099" y="4279074"/>
            <a:ext cx="1841501" cy="1964770"/>
          </a:xfrm>
          <a:prstGeom prst="rect">
            <a:avLst/>
          </a:prstGeom>
        </p:spPr>
      </p:pic>
      <p:sp>
        <p:nvSpPr>
          <p:cNvPr id="9" name="TextBox 8">
            <a:hlinkClick r:id="rId8"/>
            <a:extLst>
              <a:ext uri="{FF2B5EF4-FFF2-40B4-BE49-F238E27FC236}">
                <a16:creationId xmlns:a16="http://schemas.microsoft.com/office/drawing/2014/main" id="{717C493A-FC8A-45A4-A750-77CEC168D5DD}"/>
              </a:ext>
            </a:extLst>
          </p:cNvPr>
          <p:cNvSpPr txBox="1"/>
          <p:nvPr/>
        </p:nvSpPr>
        <p:spPr>
          <a:xfrm flipH="1">
            <a:off x="8591993" y="5900168"/>
            <a:ext cx="682171" cy="215444"/>
          </a:xfrm>
          <a:prstGeom prst="rect">
            <a:avLst/>
          </a:prstGeom>
          <a:noFill/>
        </p:spPr>
        <p:txBody>
          <a:bodyPr wrap="square" rtlCol="0">
            <a:spAutoFit/>
          </a:bodyPr>
          <a:lstStyle/>
          <a:p>
            <a:r>
              <a:rPr lang="en-US" sz="800" dirty="0">
                <a:solidFill>
                  <a:schemeClr val="bg1"/>
                </a:solidFill>
                <a:hlinkClick r:id="rId8">
                  <a:extLst>
                    <a:ext uri="{A12FA001-AC4F-418D-AE19-62706E023703}">
                      <ahyp:hlinkClr xmlns:ahyp="http://schemas.microsoft.com/office/drawing/2018/hyperlinkcolor" val="tx"/>
                    </a:ext>
                  </a:extLst>
                </a:hlinkClick>
              </a:rPr>
              <a:t>*</a:t>
            </a:r>
            <a:endParaRPr lang="en-US" sz="800" dirty="0">
              <a:solidFill>
                <a:schemeClr val="bg1"/>
              </a:solidFill>
            </a:endParaRPr>
          </a:p>
        </p:txBody>
      </p:sp>
      <p:pic>
        <p:nvPicPr>
          <p:cNvPr id="4" name="Audio 3">
            <a:hlinkClick r:id="" action="ppaction://media"/>
            <a:extLst>
              <a:ext uri="{FF2B5EF4-FFF2-40B4-BE49-F238E27FC236}">
                <a16:creationId xmlns:a16="http://schemas.microsoft.com/office/drawing/2014/main" id="{2655FF6F-0ABF-4DFD-930B-865386A6F6C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89449303"/>
      </p:ext>
    </p:extLst>
  </p:cSld>
  <p:clrMapOvr>
    <a:masterClrMapping/>
  </p:clrMapOvr>
  <mc:AlternateContent xmlns:mc="http://schemas.openxmlformats.org/markup-compatibility/2006" xmlns:p14="http://schemas.microsoft.com/office/powerpoint/2010/main">
    <mc:Choice Requires="p14">
      <p:transition spd="slow" p14:dur="2000" advTm="36672"/>
    </mc:Choice>
    <mc:Fallback xmlns="">
      <p:transition spd="slow" advTm="3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uiExpand="1"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596900" y="0"/>
            <a:ext cx="7918450" cy="1323549"/>
          </a:xfrm>
        </p:spPr>
        <p:txBody>
          <a:bodyPr>
            <a:normAutofit/>
          </a:bodyPr>
          <a:lstStyle/>
          <a:p>
            <a:pPr algn="ctr"/>
            <a:r>
              <a:rPr lang="en-US" sz="3600" b="1" dirty="0">
                <a:solidFill>
                  <a:srgbClr val="0070C0"/>
                </a:solidFill>
              </a:rPr>
              <a:t>Is this an Unanticipated Problem? </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628650" y="1450255"/>
            <a:ext cx="7499350" cy="5129212"/>
          </a:xfrm>
        </p:spPr>
        <p:txBody>
          <a:bodyPr>
            <a:normAutofit/>
          </a:bodyPr>
          <a:lstStyle/>
          <a:p>
            <a:pPr marL="520700" indent="-292100">
              <a:lnSpc>
                <a:spcPct val="110000"/>
              </a:lnSpc>
              <a:spcBef>
                <a:spcPts val="0"/>
              </a:spcBef>
              <a:spcAft>
                <a:spcPts val="1800"/>
              </a:spcAft>
            </a:pPr>
            <a:r>
              <a:rPr lang="en-US" sz="2400" dirty="0"/>
              <a:t>The investigational product used in this Phase 1 study is not known to cause neurotoxicity</a:t>
            </a:r>
          </a:p>
          <a:p>
            <a:pPr marL="520700" indent="-292100">
              <a:lnSpc>
                <a:spcPct val="110000"/>
              </a:lnSpc>
              <a:spcBef>
                <a:spcPts val="0"/>
              </a:spcBef>
              <a:spcAft>
                <a:spcPts val="1200"/>
              </a:spcAft>
            </a:pPr>
            <a:r>
              <a:rPr lang="en-US" sz="2400" dirty="0"/>
              <a:t>During the five days after infusion of the investigational drug, the participant developed peripheral neuropathy followed by worsening muscle weakness requiring plasma exchange per recommendation from the Neurology Consult Service who indicated that the participant’s presentation was consistent with Guillain Barré syndrome</a:t>
            </a:r>
          </a:p>
          <a:p>
            <a:pPr marL="0" indent="0">
              <a:lnSpc>
                <a:spcPct val="110000"/>
              </a:lnSpc>
              <a:spcBef>
                <a:spcPts val="0"/>
              </a:spcBef>
              <a:buNone/>
            </a:pPr>
            <a:endParaRPr lang="en-US" sz="2400" dirty="0"/>
          </a:p>
          <a:p>
            <a:pPr marL="176204" indent="0">
              <a:lnSpc>
                <a:spcPct val="110000"/>
              </a:lnSpc>
              <a:spcBef>
                <a:spcPts val="0"/>
              </a:spcBef>
              <a:buNone/>
            </a:pPr>
            <a:endParaRPr lang="en-US" sz="2400" dirty="0"/>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5" name="Audio 4">
            <a:hlinkClick r:id="" action="ppaction://media"/>
            <a:extLst>
              <a:ext uri="{FF2B5EF4-FFF2-40B4-BE49-F238E27FC236}">
                <a16:creationId xmlns:a16="http://schemas.microsoft.com/office/drawing/2014/main" id="{84898FB1-8606-4CE8-AF47-B5EDDBE9505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94526982"/>
      </p:ext>
    </p:extLst>
  </p:cSld>
  <p:clrMapOvr>
    <a:masterClrMapping/>
  </p:clrMapOvr>
  <mc:AlternateContent xmlns:mc="http://schemas.openxmlformats.org/markup-compatibility/2006" xmlns:p14="http://schemas.microsoft.com/office/powerpoint/2010/main">
    <mc:Choice Requires="p14">
      <p:transition spd="slow" p14:dur="2000" advTm="27733"/>
    </mc:Choice>
    <mc:Fallback xmlns="">
      <p:transition spd="slow" advTm="27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596900" y="0"/>
            <a:ext cx="7918450" cy="1323549"/>
          </a:xfrm>
        </p:spPr>
        <p:txBody>
          <a:bodyPr>
            <a:normAutofit/>
          </a:bodyPr>
          <a:lstStyle/>
          <a:p>
            <a:pPr algn="ctr"/>
            <a:r>
              <a:rPr lang="en-US" sz="3600" b="1" dirty="0">
                <a:solidFill>
                  <a:srgbClr val="0070C0"/>
                </a:solidFill>
              </a:rPr>
              <a:t>Is this an Unanticipated Problem? </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1066800" y="1201634"/>
            <a:ext cx="7642804" cy="5129212"/>
          </a:xfrm>
        </p:spPr>
        <p:txBody>
          <a:bodyPr>
            <a:normAutofit lnSpcReduction="10000"/>
          </a:bodyPr>
          <a:lstStyle/>
          <a:p>
            <a:pPr marL="0" indent="0">
              <a:lnSpc>
                <a:spcPct val="110000"/>
              </a:lnSpc>
              <a:spcBef>
                <a:spcPts val="0"/>
              </a:spcBef>
              <a:buNone/>
            </a:pPr>
            <a:r>
              <a:rPr lang="en-US" sz="2400" b="1" dirty="0">
                <a:solidFill>
                  <a:srgbClr val="CC3399"/>
                </a:solidFill>
              </a:rPr>
              <a:t>Criterion #1 IS </a:t>
            </a:r>
            <a:r>
              <a:rPr lang="en-US" sz="2400" dirty="0"/>
              <a:t>met since the </a:t>
            </a:r>
            <a:r>
              <a:rPr lang="en-US" sz="2400" b="1" dirty="0"/>
              <a:t>nature</a:t>
            </a:r>
            <a:r>
              <a:rPr lang="en-US" sz="2400" dirty="0"/>
              <a:t> of the event was unexpected in this case</a:t>
            </a:r>
          </a:p>
          <a:p>
            <a:pPr>
              <a:lnSpc>
                <a:spcPct val="110000"/>
              </a:lnSpc>
              <a:spcBef>
                <a:spcPts val="0"/>
              </a:spcBef>
            </a:pPr>
            <a:endParaRPr lang="en-US" sz="2400" dirty="0"/>
          </a:p>
          <a:p>
            <a:pPr marL="0" indent="0">
              <a:lnSpc>
                <a:spcPct val="100000"/>
              </a:lnSpc>
              <a:spcBef>
                <a:spcPts val="0"/>
              </a:spcBef>
              <a:buNone/>
            </a:pPr>
            <a:r>
              <a:rPr lang="en-US" sz="2400" b="1" dirty="0">
                <a:solidFill>
                  <a:srgbClr val="CC3399"/>
                </a:solidFill>
              </a:rPr>
              <a:t>Criterion #2 IS </a:t>
            </a:r>
            <a:r>
              <a:rPr lang="en-US" sz="2400" dirty="0"/>
              <a:t>met because the peripheral neuropathy and worsening muscle weakness consistent with Guillain Barré syndrome were temporally related to the study drug infusion</a:t>
            </a:r>
          </a:p>
          <a:p>
            <a:pPr marL="0" indent="0">
              <a:lnSpc>
                <a:spcPct val="100000"/>
              </a:lnSpc>
              <a:spcBef>
                <a:spcPts val="0"/>
              </a:spcBef>
              <a:buNone/>
            </a:pPr>
            <a:endParaRPr lang="en-US" sz="2400" dirty="0"/>
          </a:p>
          <a:p>
            <a:pPr marL="0" indent="0">
              <a:lnSpc>
                <a:spcPct val="110000"/>
              </a:lnSpc>
              <a:spcBef>
                <a:spcPts val="0"/>
              </a:spcBef>
              <a:buNone/>
            </a:pPr>
            <a:r>
              <a:rPr lang="en-US" sz="2400" b="1" dirty="0">
                <a:solidFill>
                  <a:srgbClr val="CC3399"/>
                </a:solidFill>
              </a:rPr>
              <a:t>Criterion #3 IS</a:t>
            </a:r>
            <a:r>
              <a:rPr lang="en-US" sz="2400" dirty="0"/>
              <a:t> met because the participant experienced harm</a:t>
            </a:r>
          </a:p>
          <a:p>
            <a:pPr marL="0" indent="0">
              <a:lnSpc>
                <a:spcPct val="110000"/>
              </a:lnSpc>
              <a:spcBef>
                <a:spcPts val="0"/>
              </a:spcBef>
              <a:spcAft>
                <a:spcPts val="1200"/>
              </a:spcAft>
              <a:buNone/>
            </a:pPr>
            <a:endParaRPr lang="en-US" sz="2400" dirty="0"/>
          </a:p>
          <a:p>
            <a:pPr marL="0" indent="0">
              <a:lnSpc>
                <a:spcPct val="110000"/>
              </a:lnSpc>
              <a:spcBef>
                <a:spcPts val="0"/>
              </a:spcBef>
              <a:buNone/>
            </a:pPr>
            <a:r>
              <a:rPr lang="en-US" sz="2400" dirty="0"/>
              <a:t>This</a:t>
            </a:r>
            <a:r>
              <a:rPr lang="en-US" sz="2400" b="1" dirty="0">
                <a:solidFill>
                  <a:srgbClr val="CC3399"/>
                </a:solidFill>
              </a:rPr>
              <a:t> IS </a:t>
            </a:r>
            <a:r>
              <a:rPr lang="en-US" sz="2400" dirty="0"/>
              <a:t>an Unanticipated Problem since all 3 criteria </a:t>
            </a:r>
          </a:p>
          <a:p>
            <a:pPr marL="0" indent="0">
              <a:lnSpc>
                <a:spcPct val="110000"/>
              </a:lnSpc>
              <a:spcBef>
                <a:spcPts val="0"/>
              </a:spcBef>
              <a:buNone/>
            </a:pPr>
            <a:r>
              <a:rPr lang="en-US" sz="2400" dirty="0"/>
              <a:t>have been met</a:t>
            </a:r>
          </a:p>
          <a:p>
            <a:pPr marL="0" indent="0">
              <a:lnSpc>
                <a:spcPct val="110000"/>
              </a:lnSpc>
              <a:spcBef>
                <a:spcPts val="0"/>
              </a:spcBef>
              <a:buNone/>
            </a:pPr>
            <a:endParaRPr lang="en-US" sz="2400" dirty="0"/>
          </a:p>
          <a:p>
            <a:pPr marL="176204" indent="0">
              <a:lnSpc>
                <a:spcPct val="110000"/>
              </a:lnSpc>
              <a:spcBef>
                <a:spcPts val="0"/>
              </a:spcBef>
              <a:buNone/>
            </a:pPr>
            <a:endParaRPr lang="en-US" sz="2400" dirty="0"/>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4" name="Audio 3">
            <a:hlinkClick r:id="" action="ppaction://media"/>
            <a:extLst>
              <a:ext uri="{FF2B5EF4-FFF2-40B4-BE49-F238E27FC236}">
                <a16:creationId xmlns:a16="http://schemas.microsoft.com/office/drawing/2014/main" id="{1F90891B-B7D6-4380-BA52-CD5CE2BE492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56811105"/>
      </p:ext>
    </p:extLst>
  </p:cSld>
  <p:clrMapOvr>
    <a:masterClrMapping/>
  </p:clrMapOvr>
  <mc:AlternateContent xmlns:mc="http://schemas.openxmlformats.org/markup-compatibility/2006" xmlns:p14="http://schemas.microsoft.com/office/powerpoint/2010/main">
    <mc:Choice Requires="p14">
      <p:transition spd="slow" p14:dur="2000" advTm="33862"/>
    </mc:Choice>
    <mc:Fallback xmlns="">
      <p:transition spd="slow" advTm="33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8|5.7|7.6|24.2"/>
</p:tagLst>
</file>

<file path=ppt/tags/tag10.xml><?xml version="1.0" encoding="utf-8"?>
<p:tagLst xmlns:a="http://schemas.openxmlformats.org/drawingml/2006/main" xmlns:r="http://schemas.openxmlformats.org/officeDocument/2006/relationships" xmlns:p="http://schemas.openxmlformats.org/presentationml/2006/main">
  <p:tag name="TIMING" val="|4.8|14.8|15.9|13.9"/>
</p:tagLst>
</file>

<file path=ppt/tags/tag11.xml><?xml version="1.0" encoding="utf-8"?>
<p:tagLst xmlns:a="http://schemas.openxmlformats.org/drawingml/2006/main" xmlns:r="http://schemas.openxmlformats.org/officeDocument/2006/relationships" xmlns:p="http://schemas.openxmlformats.org/presentationml/2006/main">
  <p:tag name="TIMING" val="|5.7|6.1|6.9|10.2"/>
</p:tagLst>
</file>

<file path=ppt/tags/tag12.xml><?xml version="1.0" encoding="utf-8"?>
<p:tagLst xmlns:a="http://schemas.openxmlformats.org/drawingml/2006/main" xmlns:r="http://schemas.openxmlformats.org/officeDocument/2006/relationships" xmlns:p="http://schemas.openxmlformats.org/presentationml/2006/main">
  <p:tag name="TIMING" val="|11.9|14.9|10"/>
</p:tagLst>
</file>

<file path=ppt/tags/tag13.xml><?xml version="1.0" encoding="utf-8"?>
<p:tagLst xmlns:a="http://schemas.openxmlformats.org/drawingml/2006/main" xmlns:r="http://schemas.openxmlformats.org/officeDocument/2006/relationships" xmlns:p="http://schemas.openxmlformats.org/presentationml/2006/main">
  <p:tag name="TIMING" val="|3.6|18.4"/>
</p:tagLst>
</file>

<file path=ppt/tags/tag14.xml><?xml version="1.0" encoding="utf-8"?>
<p:tagLst xmlns:a="http://schemas.openxmlformats.org/drawingml/2006/main" xmlns:r="http://schemas.openxmlformats.org/officeDocument/2006/relationships" xmlns:p="http://schemas.openxmlformats.org/presentationml/2006/main">
  <p:tag name="TIMING" val="|6|1.5|7.4|5.6|4.8|3.9"/>
</p:tagLst>
</file>

<file path=ppt/tags/tag15.xml><?xml version="1.0" encoding="utf-8"?>
<p:tagLst xmlns:a="http://schemas.openxmlformats.org/drawingml/2006/main" xmlns:r="http://schemas.openxmlformats.org/officeDocument/2006/relationships" xmlns:p="http://schemas.openxmlformats.org/presentationml/2006/main">
  <p:tag name="TIMING" val="|2.9|5.1|5.7|11|5.4"/>
</p:tagLst>
</file>

<file path=ppt/tags/tag16.xml><?xml version="1.0" encoding="utf-8"?>
<p:tagLst xmlns:a="http://schemas.openxmlformats.org/drawingml/2006/main" xmlns:r="http://schemas.openxmlformats.org/officeDocument/2006/relationships" xmlns:p="http://schemas.openxmlformats.org/presentationml/2006/main">
  <p:tag name="TIMING" val="|8.3|16.2|13"/>
</p:tagLst>
</file>

<file path=ppt/tags/tag17.xml><?xml version="1.0" encoding="utf-8"?>
<p:tagLst xmlns:a="http://schemas.openxmlformats.org/drawingml/2006/main" xmlns:r="http://schemas.openxmlformats.org/officeDocument/2006/relationships" xmlns:p="http://schemas.openxmlformats.org/presentationml/2006/main">
  <p:tag name="TIMING" val="|0.7|4.7|6.9|5.5|5.4|4.8|5.3|16.8"/>
</p:tagLst>
</file>

<file path=ppt/tags/tag18.xml><?xml version="1.0" encoding="utf-8"?>
<p:tagLst xmlns:a="http://schemas.openxmlformats.org/drawingml/2006/main" xmlns:r="http://schemas.openxmlformats.org/officeDocument/2006/relationships" xmlns:p="http://schemas.openxmlformats.org/presentationml/2006/main">
  <p:tag name="TIMING" val="|6.9|13.2|9.6|4.9"/>
</p:tagLst>
</file>

<file path=ppt/tags/tag19.xml><?xml version="1.0" encoding="utf-8"?>
<p:tagLst xmlns:a="http://schemas.openxmlformats.org/drawingml/2006/main" xmlns:r="http://schemas.openxmlformats.org/officeDocument/2006/relationships" xmlns:p="http://schemas.openxmlformats.org/presentationml/2006/main">
  <p:tag name="TIMING" val="|4.9|22.2|13.5"/>
</p:tagLst>
</file>

<file path=ppt/tags/tag2.xml><?xml version="1.0" encoding="utf-8"?>
<p:tagLst xmlns:a="http://schemas.openxmlformats.org/drawingml/2006/main" xmlns:r="http://schemas.openxmlformats.org/officeDocument/2006/relationships" xmlns:p="http://schemas.openxmlformats.org/presentationml/2006/main">
  <p:tag name="TIMING" val="|0.8|15.4|4.4|1.9|3.1|7.4"/>
</p:tagLst>
</file>

<file path=ppt/tags/tag20.xml><?xml version="1.0" encoding="utf-8"?>
<p:tagLst xmlns:a="http://schemas.openxmlformats.org/drawingml/2006/main" xmlns:r="http://schemas.openxmlformats.org/officeDocument/2006/relationships" xmlns:p="http://schemas.openxmlformats.org/presentationml/2006/main">
  <p:tag name="TIMING" val="|3.9|8.4|4.3|5.9|11.3|10"/>
</p:tagLst>
</file>

<file path=ppt/tags/tag21.xml><?xml version="1.0" encoding="utf-8"?>
<p:tagLst xmlns:a="http://schemas.openxmlformats.org/drawingml/2006/main" xmlns:r="http://schemas.openxmlformats.org/officeDocument/2006/relationships" xmlns:p="http://schemas.openxmlformats.org/presentationml/2006/main">
  <p:tag name="TIMING" val="|2.3|12.9|7.6|14.1|5.5"/>
</p:tagLst>
</file>

<file path=ppt/tags/tag22.xml><?xml version="1.0" encoding="utf-8"?>
<p:tagLst xmlns:a="http://schemas.openxmlformats.org/drawingml/2006/main" xmlns:r="http://schemas.openxmlformats.org/officeDocument/2006/relationships" xmlns:p="http://schemas.openxmlformats.org/presentationml/2006/main">
  <p:tag name="TIMING" val="|3.1|9.1|10.2"/>
</p:tagLst>
</file>

<file path=ppt/tags/tag23.xml><?xml version="1.0" encoding="utf-8"?>
<p:tagLst xmlns:a="http://schemas.openxmlformats.org/drawingml/2006/main" xmlns:r="http://schemas.openxmlformats.org/officeDocument/2006/relationships" xmlns:p="http://schemas.openxmlformats.org/presentationml/2006/main">
  <p:tag name="TIMING" val="|4|5.2|4.9|0.9|2.4|3.5|5|3.8"/>
</p:tagLst>
</file>

<file path=ppt/tags/tag24.xml><?xml version="1.0" encoding="utf-8"?>
<p:tagLst xmlns:a="http://schemas.openxmlformats.org/drawingml/2006/main" xmlns:r="http://schemas.openxmlformats.org/officeDocument/2006/relationships" xmlns:p="http://schemas.openxmlformats.org/presentationml/2006/main">
  <p:tag name="TIMING" val="|0.8|15.1"/>
</p:tagLst>
</file>

<file path=ppt/tags/tag25.xml><?xml version="1.0" encoding="utf-8"?>
<p:tagLst xmlns:a="http://schemas.openxmlformats.org/drawingml/2006/main" xmlns:r="http://schemas.openxmlformats.org/officeDocument/2006/relationships" xmlns:p="http://schemas.openxmlformats.org/presentationml/2006/main">
  <p:tag name="TIMING" val="|4.9|5.8|4.5"/>
</p:tagLst>
</file>

<file path=ppt/tags/tag26.xml><?xml version="1.0" encoding="utf-8"?>
<p:tagLst xmlns:a="http://schemas.openxmlformats.org/drawingml/2006/main" xmlns:r="http://schemas.openxmlformats.org/officeDocument/2006/relationships" xmlns:p="http://schemas.openxmlformats.org/presentationml/2006/main">
  <p:tag name="TIMING" val="|0.9|3.7|4.8|5.2|8.9|2.7|11.1|10.7"/>
</p:tagLst>
</file>

<file path=ppt/tags/tag27.xml><?xml version="1.0" encoding="utf-8"?>
<p:tagLst xmlns:a="http://schemas.openxmlformats.org/drawingml/2006/main" xmlns:r="http://schemas.openxmlformats.org/officeDocument/2006/relationships" xmlns:p="http://schemas.openxmlformats.org/presentationml/2006/main">
  <p:tag name="TIMING" val="|3.3|8.4|11.8|6.7|6.2"/>
</p:tagLst>
</file>

<file path=ppt/tags/tag28.xml><?xml version="1.0" encoding="utf-8"?>
<p:tagLst xmlns:a="http://schemas.openxmlformats.org/drawingml/2006/main" xmlns:r="http://schemas.openxmlformats.org/officeDocument/2006/relationships" xmlns:p="http://schemas.openxmlformats.org/presentationml/2006/main">
  <p:tag name="TIMING" val="|7.3|8.4|10.9"/>
</p:tagLst>
</file>

<file path=ppt/tags/tag29.xml><?xml version="1.0" encoding="utf-8"?>
<p:tagLst xmlns:a="http://schemas.openxmlformats.org/drawingml/2006/main" xmlns:r="http://schemas.openxmlformats.org/officeDocument/2006/relationships" xmlns:p="http://schemas.openxmlformats.org/presentationml/2006/main">
  <p:tag name="TIMING" val="|0.7|4.8|9.4|11.1"/>
</p:tagLst>
</file>

<file path=ppt/tags/tag3.xml><?xml version="1.0" encoding="utf-8"?>
<p:tagLst xmlns:a="http://schemas.openxmlformats.org/drawingml/2006/main" xmlns:r="http://schemas.openxmlformats.org/officeDocument/2006/relationships" xmlns:p="http://schemas.openxmlformats.org/presentationml/2006/main">
  <p:tag name="TIMING" val="|2|5.5|9|4.4"/>
</p:tagLst>
</file>

<file path=ppt/tags/tag30.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12.1|2.1|16.1|1.4"/>
</p:tagLst>
</file>

<file path=ppt/tags/tag5.xml><?xml version="1.0" encoding="utf-8"?>
<p:tagLst xmlns:a="http://schemas.openxmlformats.org/drawingml/2006/main" xmlns:r="http://schemas.openxmlformats.org/officeDocument/2006/relationships" xmlns:p="http://schemas.openxmlformats.org/presentationml/2006/main">
  <p:tag name="TIMING" val="|1|4.6|10.9|15.2|5.6"/>
</p:tagLst>
</file>

<file path=ppt/tags/tag6.xml><?xml version="1.0" encoding="utf-8"?>
<p:tagLst xmlns:a="http://schemas.openxmlformats.org/drawingml/2006/main" xmlns:r="http://schemas.openxmlformats.org/officeDocument/2006/relationships" xmlns:p="http://schemas.openxmlformats.org/presentationml/2006/main">
  <p:tag name="TIMING" val="|8.8|12.2|3.1"/>
</p:tagLst>
</file>

<file path=ppt/tags/tag7.xml><?xml version="1.0" encoding="utf-8"?>
<p:tagLst xmlns:a="http://schemas.openxmlformats.org/drawingml/2006/main" xmlns:r="http://schemas.openxmlformats.org/officeDocument/2006/relationships" xmlns:p="http://schemas.openxmlformats.org/presentationml/2006/main">
  <p:tag name="TIMING" val="|4.4|11.9|6.5|9.1"/>
</p:tagLst>
</file>

<file path=ppt/tags/tag8.xml><?xml version="1.0" encoding="utf-8"?>
<p:tagLst xmlns:a="http://schemas.openxmlformats.org/drawingml/2006/main" xmlns:r="http://schemas.openxmlformats.org/officeDocument/2006/relationships" xmlns:p="http://schemas.openxmlformats.org/presentationml/2006/main">
  <p:tag name="TIMING" val="|2.2|5.3"/>
</p:tagLst>
</file>

<file path=ppt/tags/tag9.xml><?xml version="1.0" encoding="utf-8"?>
<p:tagLst xmlns:a="http://schemas.openxmlformats.org/drawingml/2006/main" xmlns:r="http://schemas.openxmlformats.org/officeDocument/2006/relationships" xmlns:p="http://schemas.openxmlformats.org/presentationml/2006/main">
  <p:tag name="TIMING" val="|7.4|5.7|9.9|6.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4862</TotalTime>
  <Words>2197</Words>
  <Application>Microsoft Office PowerPoint</Application>
  <PresentationFormat>On-screen Show (4:3)</PresentationFormat>
  <Paragraphs>242</Paragraphs>
  <Slides>32</Slides>
  <Notes>3</Notes>
  <HiddenSlides>0</HiddenSlides>
  <MMClips>32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Calibri Light</vt:lpstr>
      <vt:lpstr>Wingdings</vt:lpstr>
      <vt:lpstr>1_Office Theme</vt:lpstr>
      <vt:lpstr>Office Theme</vt:lpstr>
      <vt:lpstr>PowerPoint Presentation</vt:lpstr>
      <vt:lpstr>What is an Unanticipated Problem?</vt:lpstr>
      <vt:lpstr>What is an Unanticipated Problem?</vt:lpstr>
      <vt:lpstr>What is an Unanticipated Problem? </vt:lpstr>
      <vt:lpstr>What is an Unanticipated Problem? </vt:lpstr>
      <vt:lpstr>Is This an Unanticipated Problem? </vt:lpstr>
      <vt:lpstr>Is this an Unanticipated Problem? </vt:lpstr>
      <vt:lpstr>Is this an Unanticipated Problem? </vt:lpstr>
      <vt:lpstr>Is this an Unanticipated Problem? </vt:lpstr>
      <vt:lpstr>Is This an Unanticipated Problem? </vt:lpstr>
      <vt:lpstr>Is This an Unanticipated Problem? </vt:lpstr>
      <vt:lpstr>How do Adverse Events Relate to UPs?</vt:lpstr>
      <vt:lpstr>Adverse Events</vt:lpstr>
      <vt:lpstr>PowerPoint Presentation</vt:lpstr>
      <vt:lpstr>PowerPoint Presentation</vt:lpstr>
      <vt:lpstr>Is This Event a UP?</vt:lpstr>
      <vt:lpstr>Is This Event a UP?</vt:lpstr>
      <vt:lpstr>Is This Event a UP?</vt:lpstr>
      <vt:lpstr>Is This Event a UP?</vt:lpstr>
      <vt:lpstr>Is This Event a UP?</vt:lpstr>
      <vt:lpstr>Is This Event a UP?</vt:lpstr>
      <vt:lpstr>Is This Event a UP?</vt:lpstr>
      <vt:lpstr>Is This Event a UP?</vt:lpstr>
      <vt:lpstr>Is This Event a UP?</vt:lpstr>
      <vt:lpstr>Is This Event a UP?</vt:lpstr>
      <vt:lpstr>Is This Event a UP?</vt:lpstr>
      <vt:lpstr>Is This Event a UP?</vt:lpstr>
      <vt:lpstr>Is This Event a UP?</vt:lpstr>
      <vt:lpstr>Is This Event a UP?</vt:lpstr>
      <vt:lpstr>Is This Event a UP?</vt:lpstr>
      <vt:lpstr>References and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Sanders, Margaret (NIH/OD) [E]</dc:creator>
  <cp:lastModifiedBy>Sanders, Margaret (NIH/OD) [E]</cp:lastModifiedBy>
  <cp:revision>102</cp:revision>
  <dcterms:created xsi:type="dcterms:W3CDTF">2020-06-03T13:59:37Z</dcterms:created>
  <dcterms:modified xsi:type="dcterms:W3CDTF">2020-06-11T21:43:04Z</dcterms:modified>
</cp:coreProperties>
</file>