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60" r:id="rId3"/>
    <p:sldId id="261" r:id="rId4"/>
    <p:sldId id="288" r:id="rId5"/>
    <p:sldId id="284" r:id="rId6"/>
    <p:sldId id="290" r:id="rId7"/>
    <p:sldId id="264" r:id="rId8"/>
    <p:sldId id="279" r:id="rId9"/>
    <p:sldId id="280" r:id="rId10"/>
    <p:sldId id="281" r:id="rId11"/>
    <p:sldId id="265" r:id="rId12"/>
    <p:sldId id="295" r:id="rId13"/>
    <p:sldId id="297" r:id="rId14"/>
    <p:sldId id="266" r:id="rId15"/>
    <p:sldId id="267" r:id="rId16"/>
    <p:sldId id="269" r:id="rId17"/>
    <p:sldId id="299" r:id="rId18"/>
    <p:sldId id="303" r:id="rId19"/>
    <p:sldId id="301" r:id="rId20"/>
    <p:sldId id="302" r:id="rId21"/>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en, Jonathan (NIH/OD) [E]" initials="GJ([" lastIdx="5" clrIdx="0">
    <p:extLst>
      <p:ext uri="{19B8F6BF-5375-455C-9EA6-DF929625EA0E}">
        <p15:presenceInfo xmlns:p15="http://schemas.microsoft.com/office/powerpoint/2012/main" userId="S::greenjom@nih.gov::452f11b1-cca0-43e4-98dd-716f11391c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99FF"/>
    <a:srgbClr val="9999FF"/>
    <a:srgbClr val="990033"/>
    <a:srgbClr val="660033"/>
    <a:srgbClr val="190DB3"/>
    <a:srgbClr val="033DBD"/>
    <a:srgbClr val="413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26" autoAdjust="0"/>
    <p:restoredTop sz="94450" autoAdjust="0"/>
  </p:normalViewPr>
  <p:slideViewPr>
    <p:cSldViewPr snapToGrid="0">
      <p:cViewPr varScale="1">
        <p:scale>
          <a:sx n="100" d="100"/>
          <a:sy n="100" d="100"/>
        </p:scale>
        <p:origin x="216" y="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0C376339-0A3C-47DB-A1E7-0FEF0F82107E}" type="datetimeFigureOut">
              <a:rPr lang="en-US" smtClean="0"/>
              <a:t>4/14/2020</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8FFD26CB-9169-4E2F-A362-9B05D39520F6}" type="slidenum">
              <a:rPr lang="en-US" smtClean="0"/>
              <a:t>‹#›</a:t>
            </a:fld>
            <a:endParaRPr lang="en-US"/>
          </a:p>
        </p:txBody>
      </p:sp>
    </p:spTree>
    <p:extLst>
      <p:ext uri="{BB962C8B-B14F-4D97-AF65-F5344CB8AC3E}">
        <p14:creationId xmlns:p14="http://schemas.microsoft.com/office/powerpoint/2010/main" val="1336395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FD26CB-9169-4E2F-A362-9B05D39520F6}" type="slidenum">
              <a:rPr lang="en-US" smtClean="0"/>
              <a:t>2</a:t>
            </a:fld>
            <a:endParaRPr lang="en-US"/>
          </a:p>
        </p:txBody>
      </p:sp>
    </p:spTree>
    <p:extLst>
      <p:ext uri="{BB962C8B-B14F-4D97-AF65-F5344CB8AC3E}">
        <p14:creationId xmlns:p14="http://schemas.microsoft.com/office/powerpoint/2010/main" val="177224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1F273D-A916-4BAA-BE3E-C990CBCDECCF}" type="datetime1">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2718577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408F0-DB8E-429D-B632-57F3395F4453}" type="datetime1">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233705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0A4C66-477F-4F81-B165-D86E2A6FF238}" type="datetime1">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2679916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F51926-C292-439E-97F8-5CE9EAC2D4FF}" type="datetime1">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22969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18D4E9-2EB5-4A74-8B5E-8CCF3A5AC54E}" type="datetime1">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3265032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A79398-2457-4308-B0FB-444CC8B1BF4A}" type="datetime1">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2634211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CA89C9-7DE8-48EE-AE2B-05A3474DC11E}" type="datetime1">
              <a:rPr lang="en-US" smtClean="0"/>
              <a:t>4/14/2020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1904649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708886-8610-4C40-AA59-33B26EA8D11C}" type="datetime1">
              <a:rPr lang="en-US" smtClean="0"/>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387136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2B0145-4BFB-460A-BBCE-3F6D3EF34CB3}" type="datetime1">
              <a:rPr lang="en-US" smtClean="0"/>
              <a:t>4/14/2020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34279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AFF70B-0E8A-42A4-AF4A-E512A2333CDB}" type="datetime1">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3352877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DD1CC1-CC9A-4913-B624-8D31AA1B51AB}" type="datetime1">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1347973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CCC20-A420-4624-B9BC-C81C4A21BA80}" type="datetime1">
              <a:rPr lang="en-US" smtClean="0"/>
              <a:t>4/14/2020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D4AECB-5063-4F77-9BBA-9382DBB4F717}" type="slidenum">
              <a:rPr lang="en-US" smtClean="0"/>
              <a:t>‹#›</a:t>
            </a:fld>
            <a:endParaRPr lang="en-US"/>
          </a:p>
        </p:txBody>
      </p:sp>
    </p:spTree>
    <p:extLst>
      <p:ext uri="{BB962C8B-B14F-4D97-AF65-F5344CB8AC3E}">
        <p14:creationId xmlns:p14="http://schemas.microsoft.com/office/powerpoint/2010/main" val="3594806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https://pixabay.com/en/background-big-concept-expectation-2410669/"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hyperlink" Target="https://www.hhs.gov/ohrp/regulations-and-policy/guidance/faq/children-research/index.html#nodequeue_14-page_2-16" TargetMode="Externa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4.wmf"/><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pubmed.ncbi.nlm.nih.gov/25144026-women-and-health-research-ethical-and-legal-issues-of-including-women-in-clinical-studies/" TargetMode="Externa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doi.org/10.17226/2304" TargetMode="External"/><Relationship Id="rId12" Type="http://schemas.openxmlformats.org/officeDocument/2006/relationships/hyperlink" Target="https://www.nichd.nih.gov/sites/default/files/2018-09/PRGLAC_Report.pdf"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ecfr.gov/cgi-bin/retrieveECFR?gp=&amp;SID=83cd09e1c0f5c6937cd9d7513160fc3f&amp;pitd=20180719&amp;n=pt45.1.46&amp;r=PART&amp;ty=HTML" TargetMode="External"/><Relationship Id="rId11" Type="http://schemas.openxmlformats.org/officeDocument/2006/relationships/hyperlink" Target="https://orwh.od.nih.gov/sites/orwh/files/docs/ORWH-EPW-Report-2010.pdf" TargetMode="External"/><Relationship Id="rId5" Type="http://schemas.openxmlformats.org/officeDocument/2006/relationships/hyperlink" Target="https://www.hhs.gov/ohrp/sites/default/files/the-belmont-report-508c_FINAL.pdf" TargetMode="External"/><Relationship Id="rId10" Type="http://schemas.openxmlformats.org/officeDocument/2006/relationships/hyperlink" Target="https://doi.org/10.1080/15265161.2011.560353" TargetMode="External"/><Relationship Id="rId4" Type="http://schemas.openxmlformats.org/officeDocument/2006/relationships/image" Target="../media/image2.png"/><Relationship Id="rId9" Type="http://schemas.openxmlformats.org/officeDocument/2006/relationships/hyperlink" Target="https://doi.org/10.1089/jwh.2011.3118"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4.wmf"/><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audio" Target="../media/media20.m4a"/><Relationship Id="rId7" Type="http://schemas.openxmlformats.org/officeDocument/2006/relationships/hyperlink" Target="https://pixabay.com/en/background-big-concept-expectation-2410669/" TargetMode="External"/><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wmf"/><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337FE4E-6A90-4C1A-AD35-EBC82B72E866}"/>
              </a:ext>
            </a:extLst>
          </p:cNvPr>
          <p:cNvSpPr>
            <a:spLocks noGrp="1"/>
          </p:cNvSpPr>
          <p:nvPr>
            <p:ph type="title"/>
          </p:nvPr>
        </p:nvSpPr>
        <p:spPr>
          <a:xfrm>
            <a:off x="130627" y="-315686"/>
            <a:ext cx="9013373" cy="6607629"/>
          </a:xfrm>
        </p:spPr>
        <p:txBody>
          <a:bodyPr/>
          <a:lstStyle/>
          <a:p>
            <a:pPr lvl="0" algn="ctr" defTabSz="685800">
              <a:spcBef>
                <a:spcPts val="1000"/>
              </a:spcBef>
            </a:pPr>
            <a:r>
              <a:rPr lang="en-US" sz="4000" dirty="0">
                <a:solidFill>
                  <a:srgbClr val="0070C0"/>
                </a:solidFill>
                <a:latin typeface="Calibri" panose="020F0502020204030204" pitchFamily="34" charset="0"/>
                <a:ea typeface="ＭＳ Ｐゴシック" pitchFamily="-109" charset="-128"/>
                <a:cs typeface="Calibri" panose="020F0502020204030204" pitchFamily="34" charset="0"/>
              </a:rPr>
              <a:t>Research Involving Pregnant Women</a:t>
            </a:r>
            <a:br>
              <a:rPr lang="en-US" sz="4000" dirty="0">
                <a:solidFill>
                  <a:srgbClr val="0070C0"/>
                </a:solidFill>
                <a:latin typeface="Calibri" panose="020F0502020204030204" pitchFamily="34" charset="0"/>
                <a:ea typeface="ＭＳ Ｐゴシック" pitchFamily="-109" charset="-128"/>
                <a:cs typeface="Calibri" panose="020F0502020204030204" pitchFamily="34" charset="0"/>
              </a:rPr>
            </a:br>
            <a:br>
              <a:rPr lang="en-US" sz="4000" dirty="0">
                <a:solidFill>
                  <a:srgbClr val="0070C0"/>
                </a:solidFill>
                <a:latin typeface="Calibri" panose="020F0502020204030204" pitchFamily="34" charset="0"/>
                <a:ea typeface="ＭＳ Ｐゴシック" pitchFamily="-109" charset="-128"/>
                <a:cs typeface="Calibri" panose="020F0502020204030204" pitchFamily="34" charset="0"/>
              </a:rPr>
            </a:br>
            <a:br>
              <a:rPr lang="en-US" sz="4000" dirty="0">
                <a:solidFill>
                  <a:srgbClr val="0070C0"/>
                </a:solidFill>
                <a:latin typeface="Calibri" panose="020F0502020204030204" pitchFamily="34" charset="0"/>
                <a:ea typeface="ＭＳ Ｐゴシック" pitchFamily="-109" charset="-128"/>
                <a:cs typeface="Calibri" panose="020F0502020204030204" pitchFamily="34" charset="0"/>
              </a:rPr>
            </a:br>
            <a:r>
              <a:rPr lang="en-US" sz="3000" dirty="0">
                <a:latin typeface="Calibri" panose="020F0502020204030204"/>
                <a:ea typeface="+mn-ea"/>
                <a:cs typeface="+mn-cs"/>
              </a:rPr>
              <a:t>What Should the IRB Consider When </a:t>
            </a:r>
            <a:br>
              <a:rPr lang="en-US" sz="3000" dirty="0">
                <a:latin typeface="Calibri" panose="020F0502020204030204"/>
                <a:ea typeface="+mn-ea"/>
                <a:cs typeface="+mn-cs"/>
              </a:rPr>
            </a:br>
            <a:r>
              <a:rPr lang="en-US" sz="3000" dirty="0">
                <a:latin typeface="Calibri" panose="020F0502020204030204"/>
                <a:ea typeface="+mn-ea"/>
                <a:cs typeface="+mn-cs"/>
              </a:rPr>
              <a:t>Reviewing Research Involving Pregnant Women?</a:t>
            </a:r>
            <a:br>
              <a:rPr lang="en-US" sz="3000" dirty="0">
                <a:latin typeface="Calibri" panose="020F0502020204030204"/>
                <a:ea typeface="+mn-ea"/>
                <a:cs typeface="+mn-cs"/>
              </a:rPr>
            </a:br>
            <a:endParaRPr lang="en-US" dirty="0"/>
          </a:p>
        </p:txBody>
      </p:sp>
      <p:pic>
        <p:nvPicPr>
          <p:cNvPr id="3" name="Picture 2">
            <a:extLst>
              <a:ext uri="{FF2B5EF4-FFF2-40B4-BE49-F238E27FC236}">
                <a16:creationId xmlns:a16="http://schemas.microsoft.com/office/drawing/2014/main" id="{47821A35-BE93-41BF-9AEF-4983EC47EEF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12834" y="4058651"/>
            <a:ext cx="2231573" cy="2231573"/>
          </a:xfrm>
          <a:prstGeom prst="rect">
            <a:avLst/>
          </a:prstGeom>
        </p:spPr>
      </p:pic>
      <p:pic>
        <p:nvPicPr>
          <p:cNvPr id="5" name="Picture 4">
            <a:extLst>
              <a:ext uri="{FF2B5EF4-FFF2-40B4-BE49-F238E27FC236}">
                <a16:creationId xmlns:a16="http://schemas.microsoft.com/office/drawing/2014/main" id="{538C65EB-BAC7-43D6-B339-512BB904CDC3}"/>
              </a:ext>
            </a:extLst>
          </p:cNvPr>
          <p:cNvPicPr>
            <a:picLocks noChangeAspect="1"/>
          </p:cNvPicPr>
          <p:nvPr/>
        </p:nvPicPr>
        <p:blipFill>
          <a:blip r:embed="rId6"/>
          <a:stretch>
            <a:fillRect/>
          </a:stretch>
        </p:blipFill>
        <p:spPr>
          <a:xfrm>
            <a:off x="0" y="6291943"/>
            <a:ext cx="9144000" cy="555247"/>
          </a:xfrm>
          <a:prstGeom prst="rect">
            <a:avLst/>
          </a:prstGeom>
        </p:spPr>
      </p:pic>
      <p:pic>
        <p:nvPicPr>
          <p:cNvPr id="2" name="Audio 1">
            <a:hlinkClick r:id="" action="ppaction://media"/>
            <a:extLst>
              <a:ext uri="{FF2B5EF4-FFF2-40B4-BE49-F238E27FC236}">
                <a16:creationId xmlns:a16="http://schemas.microsoft.com/office/drawing/2014/main" id="{15213017-3042-4098-ADED-ABFFFFA1AF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6779514"/>
      </p:ext>
    </p:extLst>
  </p:cSld>
  <p:clrMapOvr>
    <a:masterClrMapping/>
  </p:clrMapOvr>
  <mc:AlternateContent xmlns:mc="http://schemas.openxmlformats.org/markup-compatibility/2006" xmlns:p14="http://schemas.microsoft.com/office/powerpoint/2010/main">
    <mc:Choice Requires="p14">
      <p:transition spd="slow" p14:dur="2000" advTm="7665"/>
    </mc:Choice>
    <mc:Fallback xmlns="">
      <p:transition spd="slow" advTm="7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365126"/>
            <a:ext cx="8515350" cy="741185"/>
          </a:xfrm>
        </p:spPr>
        <p:txBody>
          <a:bodyPr>
            <a:noAutofit/>
          </a:bodyPr>
          <a:lstStyle/>
          <a:p>
            <a:pPr algn="ctr"/>
            <a:r>
              <a:rPr lang="en-US" sz="2800" dirty="0">
                <a:solidFill>
                  <a:srgbClr val="0070C0"/>
                </a:solidFill>
              </a:rPr>
              <a:t>45 CFR 46 (Subpart B): Enrollment of Pregnant Women or Fetuses in Trials Supported or Conducted by HHS</a:t>
            </a:r>
            <a:endParaRPr lang="en-US" sz="2800" dirty="0"/>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338667" y="1203222"/>
            <a:ext cx="8176683" cy="5289652"/>
          </a:xfrm>
        </p:spPr>
        <p:txBody>
          <a:bodyPr>
            <a:normAutofit lnSpcReduction="10000"/>
          </a:bodyPr>
          <a:lstStyle/>
          <a:p>
            <a:pPr marL="971550" lvl="1" indent="-508000">
              <a:spcBef>
                <a:spcPts val="0"/>
              </a:spcBef>
              <a:buFont typeface="+mj-lt"/>
              <a:buAutoNum type="arabicPeriod"/>
            </a:pPr>
            <a:endParaRPr lang="en-US" dirty="0"/>
          </a:p>
          <a:p>
            <a:pPr marL="971550" lvl="1" indent="-508000" defTabSz="685800">
              <a:spcBef>
                <a:spcPts val="0"/>
              </a:spcBef>
              <a:buNone/>
            </a:pPr>
            <a:r>
              <a:rPr lang="en-US" dirty="0">
                <a:solidFill>
                  <a:prstClr val="black"/>
                </a:solidFill>
              </a:rPr>
              <a:t>7.	For children as defined in §46.402(a) who are pregnant, assent and permission are obtained in accord with the provisions of 45 CFR part 46, subpart D “</a:t>
            </a:r>
            <a:r>
              <a:rPr lang="en-US" i="1" dirty="0">
                <a:solidFill>
                  <a:prstClr val="black"/>
                </a:solidFill>
              </a:rPr>
              <a:t>Additional Protections for Children Involved as Subjects in Research</a:t>
            </a:r>
            <a:r>
              <a:rPr lang="en-US" dirty="0">
                <a:solidFill>
                  <a:prstClr val="black"/>
                </a:solidFill>
              </a:rPr>
              <a:t>”</a:t>
            </a:r>
          </a:p>
          <a:p>
            <a:pPr marL="971550" lvl="1" indent="-508000" defTabSz="685800">
              <a:spcBef>
                <a:spcPts val="0"/>
              </a:spcBef>
              <a:buNone/>
            </a:pPr>
            <a:endParaRPr lang="en-US" dirty="0">
              <a:solidFill>
                <a:prstClr val="black"/>
              </a:solidFill>
            </a:endParaRPr>
          </a:p>
          <a:p>
            <a:pPr marL="971550" lvl="1" indent="-508000" defTabSz="685800">
              <a:spcBef>
                <a:spcPts val="0"/>
              </a:spcBef>
              <a:buNone/>
            </a:pPr>
            <a:r>
              <a:rPr lang="en-US" dirty="0">
                <a:solidFill>
                  <a:prstClr val="black"/>
                </a:solidFill>
              </a:rPr>
              <a:t>8.	No inducements, monetary or otherwise, will be offered to terminate a pregnancy</a:t>
            </a:r>
          </a:p>
          <a:p>
            <a:pPr marL="971550" lvl="1" indent="-508000" defTabSz="685800">
              <a:spcBef>
                <a:spcPts val="0"/>
              </a:spcBef>
            </a:pPr>
            <a:endParaRPr lang="en-US" dirty="0">
              <a:solidFill>
                <a:prstClr val="black"/>
              </a:solidFill>
            </a:endParaRPr>
          </a:p>
          <a:p>
            <a:pPr marL="971550" lvl="1" indent="-508000" defTabSz="685800">
              <a:spcBef>
                <a:spcPts val="0"/>
              </a:spcBef>
              <a:buNone/>
            </a:pPr>
            <a:r>
              <a:rPr lang="en-US" dirty="0">
                <a:solidFill>
                  <a:prstClr val="black"/>
                </a:solidFill>
              </a:rPr>
              <a:t>9.	Individuals engaged in the research will have no part in any decisions as to the timing, method, or procedures used to terminate a pregnancy</a:t>
            </a:r>
          </a:p>
          <a:p>
            <a:pPr marL="971550" lvl="1" indent="-508000" defTabSz="685800">
              <a:spcBef>
                <a:spcPts val="0"/>
              </a:spcBef>
            </a:pPr>
            <a:endParaRPr lang="en-US" dirty="0">
              <a:solidFill>
                <a:prstClr val="black"/>
              </a:solidFill>
            </a:endParaRPr>
          </a:p>
          <a:p>
            <a:pPr marL="971550" lvl="1" indent="-508000" defTabSz="685800">
              <a:spcBef>
                <a:spcPts val="0"/>
              </a:spcBef>
              <a:buAutoNum type="arabicPeriod" startAt="10"/>
            </a:pPr>
            <a:r>
              <a:rPr lang="en-US" dirty="0">
                <a:solidFill>
                  <a:prstClr val="black"/>
                </a:solidFill>
              </a:rPr>
              <a:t>Individuals engaged in the research will have no part in determining the viability of a neonate</a:t>
            </a:r>
          </a:p>
          <a:p>
            <a:pPr marL="463550" lvl="1" indent="0" defTabSz="685800">
              <a:spcBef>
                <a:spcPts val="0"/>
              </a:spcBef>
              <a:buNone/>
            </a:pPr>
            <a:r>
              <a:rPr lang="en-US" dirty="0">
                <a:solidFill>
                  <a:prstClr val="black"/>
                </a:solidFill>
              </a:rPr>
              <a:t>											</a:t>
            </a:r>
          </a:p>
          <a:p>
            <a:pPr marL="0" indent="0">
              <a:buNone/>
            </a:pPr>
            <a:endParaRPr lang="en-US" dirty="0"/>
          </a:p>
        </p:txBody>
      </p:sp>
      <p:pic>
        <p:nvPicPr>
          <p:cNvPr id="8" name="Picture 7">
            <a:extLst>
              <a:ext uri="{FF2B5EF4-FFF2-40B4-BE49-F238E27FC236}">
                <a16:creationId xmlns:a16="http://schemas.microsoft.com/office/drawing/2014/main" id="{C395749C-3836-4AD6-A943-C67612E86D35}"/>
              </a:ext>
            </a:extLst>
          </p:cNvPr>
          <p:cNvPicPr>
            <a:picLocks noChangeAspect="1"/>
          </p:cNvPicPr>
          <p:nvPr/>
        </p:nvPicPr>
        <p:blipFill>
          <a:blip r:embed="rId5"/>
          <a:stretch>
            <a:fillRect/>
          </a:stretch>
        </p:blipFill>
        <p:spPr>
          <a:xfrm>
            <a:off x="0" y="6328064"/>
            <a:ext cx="9144000" cy="529936"/>
          </a:xfrm>
          <a:prstGeom prst="rect">
            <a:avLst/>
          </a:prstGeom>
        </p:spPr>
      </p:pic>
      <p:pic>
        <p:nvPicPr>
          <p:cNvPr id="5" name="Audio 4">
            <a:hlinkClick r:id="" action="ppaction://media"/>
            <a:extLst>
              <a:ext uri="{FF2B5EF4-FFF2-40B4-BE49-F238E27FC236}">
                <a16:creationId xmlns:a16="http://schemas.microsoft.com/office/drawing/2014/main" id="{B89BDD63-C613-44FD-98EB-BCEFB75025F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370860499"/>
      </p:ext>
    </p:extLst>
  </p:cSld>
  <p:clrMapOvr>
    <a:masterClrMapping/>
  </p:clrMapOvr>
  <mc:AlternateContent xmlns:mc="http://schemas.openxmlformats.org/markup-compatibility/2006" xmlns:p14="http://schemas.microsoft.com/office/powerpoint/2010/main">
    <mc:Choice Requires="p14">
      <p:transition spd="slow" p14:dur="2000" advTm="41462"/>
    </mc:Choice>
    <mc:Fallback xmlns="">
      <p:transition spd="slow" advTm="41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48127"/>
            <a:ext cx="7886700" cy="943755"/>
          </a:xfrm>
        </p:spPr>
        <p:txBody>
          <a:bodyPr>
            <a:normAutofit/>
          </a:bodyPr>
          <a:lstStyle/>
          <a:p>
            <a:r>
              <a:rPr lang="en-US" sz="4000" dirty="0">
                <a:solidFill>
                  <a:srgbClr val="0070C0"/>
                </a:solidFill>
              </a:rPr>
              <a:t>Research Involving Pregnant Minors</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481263" y="991882"/>
            <a:ext cx="7828548" cy="5248497"/>
          </a:xfrm>
        </p:spPr>
        <p:txBody>
          <a:bodyPr>
            <a:noAutofit/>
          </a:bodyPr>
          <a:lstStyle/>
          <a:p>
            <a:pPr>
              <a:spcBef>
                <a:spcPts val="0"/>
              </a:spcBef>
              <a:spcAft>
                <a:spcPts val="1200"/>
              </a:spcAft>
            </a:pPr>
            <a:r>
              <a:rPr lang="en-US" sz="2400" dirty="0"/>
              <a:t>Subpart D defines </a:t>
            </a:r>
            <a:r>
              <a:rPr lang="en-US" sz="2400" b="1" dirty="0"/>
              <a:t>children </a:t>
            </a:r>
            <a:r>
              <a:rPr lang="en-US" sz="2400" i="1" dirty="0"/>
              <a:t>as </a:t>
            </a:r>
            <a:r>
              <a:rPr lang="en-US" sz="2400" i="1" dirty="0">
                <a:solidFill>
                  <a:srgbClr val="000000"/>
                </a:solidFill>
              </a:rPr>
              <a:t>persons who have not attained the legal age for consent to treatments or procedures involved in the research, under the applicable law of the jurisdiction in which the research will be conducted</a:t>
            </a:r>
          </a:p>
          <a:p>
            <a:pPr lvl="0">
              <a:spcBef>
                <a:spcPts val="0"/>
              </a:spcBef>
              <a:spcAft>
                <a:spcPts val="1200"/>
              </a:spcAft>
            </a:pPr>
            <a:r>
              <a:rPr lang="en-US" sz="2400" dirty="0"/>
              <a:t>The IRB should be familiar with applicable law of the jurisdiction in which a study will be conducted </a:t>
            </a:r>
          </a:p>
          <a:p>
            <a:pPr marL="746125" lvl="0" indent="-344488">
              <a:spcBef>
                <a:spcPts val="0"/>
              </a:spcBef>
              <a:spcAft>
                <a:spcPts val="1200"/>
              </a:spcAft>
              <a:buFont typeface="Wingdings" panose="05000000000000000000" pitchFamily="2" charset="2"/>
              <a:buChar char="Ø"/>
              <a:tabLst>
                <a:tab pos="746125" algn="l"/>
              </a:tabLst>
            </a:pPr>
            <a:r>
              <a:rPr lang="en-US" sz="2400" dirty="0">
                <a:solidFill>
                  <a:srgbClr val="000000"/>
                </a:solidFill>
              </a:rPr>
              <a:t>Non-US sites may define “children” differently</a:t>
            </a:r>
          </a:p>
          <a:p>
            <a:pPr marL="746125" lvl="0" indent="-344488">
              <a:spcBef>
                <a:spcPts val="0"/>
              </a:spcBef>
              <a:spcAft>
                <a:spcPts val="1200"/>
              </a:spcAft>
              <a:buFont typeface="Wingdings" panose="05000000000000000000" pitchFamily="2" charset="2"/>
              <a:buChar char="Ø"/>
              <a:tabLst>
                <a:tab pos="746125" algn="l"/>
              </a:tabLst>
            </a:pPr>
            <a:r>
              <a:rPr lang="en-US" sz="2400" dirty="0">
                <a:solidFill>
                  <a:srgbClr val="000000"/>
                </a:solidFill>
              </a:rPr>
              <a:t>This age also varies in a few US states</a:t>
            </a:r>
          </a:p>
          <a:p>
            <a:pPr>
              <a:spcBef>
                <a:spcPts val="0"/>
              </a:spcBef>
              <a:spcAft>
                <a:spcPts val="1200"/>
              </a:spcAft>
            </a:pPr>
            <a:r>
              <a:rPr lang="en-US" sz="2400" b="1" dirty="0">
                <a:solidFill>
                  <a:srgbClr val="000000"/>
                </a:solidFill>
              </a:rPr>
              <a:t>MAS policy (M77-2)</a:t>
            </a:r>
            <a:r>
              <a:rPr lang="en-US" sz="2400" i="1" dirty="0">
                <a:solidFill>
                  <a:srgbClr val="000000"/>
                </a:solidFill>
              </a:rPr>
              <a:t>: </a:t>
            </a:r>
            <a:r>
              <a:rPr lang="en-US" sz="2400" dirty="0">
                <a:solidFill>
                  <a:srgbClr val="000000"/>
                </a:solidFill>
              </a:rPr>
              <a:t>Defines an adult as </a:t>
            </a:r>
            <a:r>
              <a:rPr lang="en-US" sz="2400" dirty="0"/>
              <a:t>anyone 18 years of age or older. </a:t>
            </a:r>
            <a:r>
              <a:rPr lang="en-US" sz="2400" i="1" dirty="0">
                <a:solidFill>
                  <a:srgbClr val="000000"/>
                </a:solidFill>
              </a:rPr>
              <a:t> “</a:t>
            </a:r>
            <a:r>
              <a:rPr lang="en-US" sz="2400" i="1" dirty="0"/>
              <a:t>For purposes of providing consent, a minor who is married or a parent may also be considered an adult at the Clinical Center” </a:t>
            </a:r>
          </a:p>
        </p:txBody>
      </p:sp>
      <p:pic>
        <p:nvPicPr>
          <p:cNvPr id="8" name="Picture 7">
            <a:extLst>
              <a:ext uri="{FF2B5EF4-FFF2-40B4-BE49-F238E27FC236}">
                <a16:creationId xmlns:a16="http://schemas.microsoft.com/office/drawing/2014/main" id="{44A03663-CCAE-442B-B4B8-98804B773422}"/>
              </a:ext>
            </a:extLst>
          </p:cNvPr>
          <p:cNvPicPr>
            <a:picLocks noChangeAspect="1"/>
          </p:cNvPicPr>
          <p:nvPr/>
        </p:nvPicPr>
        <p:blipFill>
          <a:blip r:embed="rId5"/>
          <a:stretch>
            <a:fillRect/>
          </a:stretch>
        </p:blipFill>
        <p:spPr>
          <a:xfrm>
            <a:off x="0" y="6262613"/>
            <a:ext cx="9144000" cy="595386"/>
          </a:xfrm>
          <a:prstGeom prst="rect">
            <a:avLst/>
          </a:prstGeom>
        </p:spPr>
      </p:pic>
      <p:pic>
        <p:nvPicPr>
          <p:cNvPr id="10" name="Audio 9">
            <a:hlinkClick r:id="" action="ppaction://media"/>
            <a:extLst>
              <a:ext uri="{FF2B5EF4-FFF2-40B4-BE49-F238E27FC236}">
                <a16:creationId xmlns:a16="http://schemas.microsoft.com/office/drawing/2014/main" id="{28C191F1-104A-45DD-9452-1B602439A1B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580237289"/>
      </p:ext>
    </p:extLst>
  </p:cSld>
  <p:clrMapOvr>
    <a:masterClrMapping/>
  </p:clrMapOvr>
  <mc:AlternateContent xmlns:mc="http://schemas.openxmlformats.org/markup-compatibility/2006" xmlns:p14="http://schemas.microsoft.com/office/powerpoint/2010/main">
    <mc:Choice Requires="p14">
      <p:transition spd="slow" p14:dur="2000" advTm="49943"/>
    </mc:Choice>
    <mc:Fallback xmlns="">
      <p:transition spd="slow" advTm="4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53380"/>
            <a:ext cx="7886700" cy="1269665"/>
          </a:xfrm>
        </p:spPr>
        <p:txBody>
          <a:bodyPr>
            <a:normAutofit/>
          </a:bodyPr>
          <a:lstStyle/>
          <a:p>
            <a:pPr algn="ctr"/>
            <a:r>
              <a:rPr lang="en-US" sz="3600" dirty="0">
                <a:solidFill>
                  <a:srgbClr val="0070C0"/>
                </a:solidFill>
              </a:rPr>
              <a:t>Need for Parental Permission vs. </a:t>
            </a:r>
            <a:br>
              <a:rPr lang="en-US" sz="3600" dirty="0">
                <a:solidFill>
                  <a:srgbClr val="0070C0"/>
                </a:solidFill>
              </a:rPr>
            </a:br>
            <a:r>
              <a:rPr lang="en-US" sz="3600" dirty="0">
                <a:solidFill>
                  <a:srgbClr val="0070C0"/>
                </a:solidFill>
              </a:rPr>
              <a:t>Consent Provided by a Pregnant Minor</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292657" y="1434710"/>
            <a:ext cx="8077619" cy="5166109"/>
          </a:xfrm>
        </p:spPr>
        <p:txBody>
          <a:bodyPr>
            <a:normAutofit fontScale="92500" lnSpcReduction="20000"/>
          </a:bodyPr>
          <a:lstStyle/>
          <a:p>
            <a:pPr marL="1325563" indent="-1325563">
              <a:spcAft>
                <a:spcPts val="1800"/>
              </a:spcAft>
              <a:buNone/>
            </a:pPr>
            <a:r>
              <a:rPr lang="en-US" sz="2600" b="1" dirty="0">
                <a:solidFill>
                  <a:srgbClr val="FF0000"/>
                </a:solidFill>
              </a:rPr>
              <a:t>Question: </a:t>
            </a:r>
            <a:r>
              <a:rPr lang="en-US" sz="2600" dirty="0"/>
              <a:t>“If by law a child is able to consent to treatment without parental permission, can they also consent to participate in research related to that treatment?” </a:t>
            </a:r>
          </a:p>
          <a:p>
            <a:pPr marL="1270000" indent="-1270000">
              <a:spcAft>
                <a:spcPts val="1800"/>
              </a:spcAft>
              <a:buNone/>
            </a:pPr>
            <a:r>
              <a:rPr lang="en-US" sz="2600" b="1" dirty="0">
                <a:solidFill>
                  <a:srgbClr val="FF0000"/>
                </a:solidFill>
              </a:rPr>
              <a:t>Answer:    </a:t>
            </a:r>
            <a:r>
              <a:rPr lang="en-US" sz="2600" dirty="0"/>
              <a:t>“. . .  If research on a specific treatment involves </a:t>
            </a:r>
            <a:r>
              <a:rPr lang="en-US" sz="2600" b="1" dirty="0"/>
              <a:t>solely</a:t>
            </a:r>
            <a:r>
              <a:rPr lang="en-US" sz="2600" b="1" i="1" dirty="0"/>
              <a:t> </a:t>
            </a:r>
            <a:r>
              <a:rPr lang="en-US" sz="2600" dirty="0"/>
              <a:t>[</a:t>
            </a:r>
            <a:r>
              <a:rPr lang="en-US" sz="2600" i="1" dirty="0"/>
              <a:t>emphasis added</a:t>
            </a:r>
            <a:r>
              <a:rPr lang="en-US" sz="2600" dirty="0"/>
              <a:t>] treatments or procedures for which minors can give consent outside the research context (under applicable state and local laws, for example, research on sexually transmitted diseases or pregnancy), such individuals would not meet the definition of children as defined at 45 CFR 46.402(a). Thus, subpart D would not apply to the research and parental permission (or waiver thereof) is not a consideration for these minors. Under these circumstances, minors may provide their own informed consent.” </a:t>
            </a:r>
            <a:endParaRPr lang="en-US" sz="2600" i="1" dirty="0"/>
          </a:p>
          <a:p>
            <a:pPr marL="341313" indent="-341313">
              <a:buNone/>
            </a:pPr>
            <a:r>
              <a:rPr lang="en-US" sz="2600" i="1" dirty="0"/>
              <a:t>OHRP </a:t>
            </a:r>
            <a:r>
              <a:rPr lang="en-US" sz="2600" i="1" dirty="0">
                <a:hlinkClick r:id="rId5"/>
              </a:rPr>
              <a:t>Research with Children FAQs</a:t>
            </a:r>
            <a:endParaRPr lang="en-US" sz="2600" i="1" dirty="0"/>
          </a:p>
          <a:p>
            <a:pPr marL="0" lvl="0" indent="0">
              <a:spcAft>
                <a:spcPts val="1800"/>
              </a:spcAft>
              <a:buNone/>
            </a:pPr>
            <a:endParaRPr lang="en-US" sz="2400" dirty="0"/>
          </a:p>
        </p:txBody>
      </p:sp>
      <p:pic>
        <p:nvPicPr>
          <p:cNvPr id="8" name="Picture 7">
            <a:extLst>
              <a:ext uri="{FF2B5EF4-FFF2-40B4-BE49-F238E27FC236}">
                <a16:creationId xmlns:a16="http://schemas.microsoft.com/office/drawing/2014/main" id="{59E14782-D075-4813-ADAC-851BA6C2FDCF}"/>
              </a:ext>
            </a:extLst>
          </p:cNvPr>
          <p:cNvPicPr>
            <a:picLocks noChangeAspect="1"/>
          </p:cNvPicPr>
          <p:nvPr/>
        </p:nvPicPr>
        <p:blipFill>
          <a:blip r:embed="rId6"/>
          <a:stretch>
            <a:fillRect/>
          </a:stretch>
        </p:blipFill>
        <p:spPr>
          <a:xfrm>
            <a:off x="0" y="6307282"/>
            <a:ext cx="9144000" cy="550717"/>
          </a:xfrm>
          <a:prstGeom prst="rect">
            <a:avLst/>
          </a:prstGeom>
        </p:spPr>
      </p:pic>
      <p:pic>
        <p:nvPicPr>
          <p:cNvPr id="6" name="Audio 5">
            <a:hlinkClick r:id="" action="ppaction://media"/>
            <a:extLst>
              <a:ext uri="{FF2B5EF4-FFF2-40B4-BE49-F238E27FC236}">
                <a16:creationId xmlns:a16="http://schemas.microsoft.com/office/drawing/2014/main" id="{D42BDAB9-0D5F-4E1B-ABF5-9AAA4EE9ED4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34543541"/>
      </p:ext>
    </p:extLst>
  </p:cSld>
  <p:clrMapOvr>
    <a:masterClrMapping/>
  </p:clrMapOvr>
  <mc:AlternateContent xmlns:mc="http://schemas.openxmlformats.org/markup-compatibility/2006" xmlns:p14="http://schemas.microsoft.com/office/powerpoint/2010/main">
    <mc:Choice Requires="p14">
      <p:transition spd="slow" p14:dur="2000" advTm="79764"/>
    </mc:Choice>
    <mc:Fallback xmlns="">
      <p:transition spd="slow" advTm="79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46754"/>
            <a:ext cx="7886700" cy="1325563"/>
          </a:xfrm>
        </p:spPr>
        <p:txBody>
          <a:bodyPr>
            <a:normAutofit/>
          </a:bodyPr>
          <a:lstStyle/>
          <a:p>
            <a:pPr algn="ctr"/>
            <a:r>
              <a:rPr lang="en-US" dirty="0">
                <a:solidFill>
                  <a:srgbClr val="0070C0"/>
                </a:solidFill>
              </a:rPr>
              <a:t>IRB Responsibilities</a:t>
            </a:r>
            <a:endParaRPr lang="en-US" sz="3600" dirty="0">
              <a:solidFill>
                <a:srgbClr val="0070C0"/>
              </a:solidFill>
            </a:endParaRP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349624" y="1268991"/>
            <a:ext cx="7140388" cy="5129212"/>
          </a:xfrm>
        </p:spPr>
        <p:txBody>
          <a:bodyPr>
            <a:normAutofit fontScale="85000" lnSpcReduction="20000"/>
          </a:bodyPr>
          <a:lstStyle/>
          <a:p>
            <a:pPr marL="0" lvl="0" indent="0">
              <a:lnSpc>
                <a:spcPct val="110000"/>
              </a:lnSpc>
              <a:spcBef>
                <a:spcPts val="0"/>
              </a:spcBef>
              <a:spcAft>
                <a:spcPts val="1800"/>
              </a:spcAft>
              <a:buNone/>
            </a:pPr>
            <a:r>
              <a:rPr lang="en-US" dirty="0">
                <a:solidFill>
                  <a:prstClr val="black"/>
                </a:solidFill>
              </a:rPr>
              <a:t>The IRB should first determine:</a:t>
            </a:r>
          </a:p>
          <a:p>
            <a:pPr marL="635000" lvl="0" indent="-395288">
              <a:lnSpc>
                <a:spcPct val="110000"/>
              </a:lnSpc>
              <a:spcBef>
                <a:spcPts val="0"/>
              </a:spcBef>
            </a:pPr>
            <a:r>
              <a:rPr lang="en-US" dirty="0">
                <a:solidFill>
                  <a:prstClr val="black"/>
                </a:solidFill>
              </a:rPr>
              <a:t>Does the research have the </a:t>
            </a:r>
          </a:p>
          <a:p>
            <a:pPr marL="631825" lvl="0" indent="0">
              <a:lnSpc>
                <a:spcPct val="110000"/>
              </a:lnSpc>
              <a:spcBef>
                <a:spcPts val="0"/>
              </a:spcBef>
              <a:buNone/>
            </a:pPr>
            <a:r>
              <a:rPr lang="en-US" dirty="0">
                <a:solidFill>
                  <a:prstClr val="black"/>
                </a:solidFill>
              </a:rPr>
              <a:t>prospect of direct benefit to the </a:t>
            </a:r>
          </a:p>
          <a:p>
            <a:pPr marL="631825" lvl="0" indent="0">
              <a:lnSpc>
                <a:spcPct val="110000"/>
              </a:lnSpc>
              <a:spcBef>
                <a:spcPts val="0"/>
              </a:spcBef>
              <a:spcAft>
                <a:spcPts val="1200"/>
              </a:spcAft>
              <a:buNone/>
            </a:pPr>
            <a:r>
              <a:rPr lang="en-US" dirty="0">
                <a:solidFill>
                  <a:prstClr val="black"/>
                </a:solidFill>
              </a:rPr>
              <a:t>mother and/or to the fetus?*</a:t>
            </a:r>
          </a:p>
          <a:p>
            <a:pPr marL="635000" lvl="0" indent="-395288">
              <a:lnSpc>
                <a:spcPct val="120000"/>
              </a:lnSpc>
              <a:spcBef>
                <a:spcPts val="0"/>
              </a:spcBef>
            </a:pPr>
            <a:r>
              <a:rPr lang="en-US" dirty="0">
                <a:solidFill>
                  <a:prstClr val="black"/>
                </a:solidFill>
              </a:rPr>
              <a:t>Is the research no greater than </a:t>
            </a:r>
          </a:p>
          <a:p>
            <a:pPr marL="631825" lvl="0" indent="0">
              <a:lnSpc>
                <a:spcPct val="120000"/>
              </a:lnSpc>
              <a:spcBef>
                <a:spcPts val="0"/>
              </a:spcBef>
              <a:buNone/>
            </a:pPr>
            <a:r>
              <a:rPr lang="en-US" dirty="0">
                <a:solidFill>
                  <a:prstClr val="black"/>
                </a:solidFill>
              </a:rPr>
              <a:t>minimal risk or does the research have </a:t>
            </a:r>
          </a:p>
          <a:p>
            <a:pPr marL="631825" lvl="0" indent="0">
              <a:lnSpc>
                <a:spcPct val="120000"/>
              </a:lnSpc>
              <a:spcBef>
                <a:spcPts val="0"/>
              </a:spcBef>
              <a:buNone/>
            </a:pPr>
            <a:r>
              <a:rPr lang="en-US" dirty="0">
                <a:solidFill>
                  <a:prstClr val="black"/>
                </a:solidFill>
              </a:rPr>
              <a:t>a greater than minimal risk to the mother </a:t>
            </a:r>
          </a:p>
          <a:p>
            <a:pPr marL="631825" lvl="0" indent="0">
              <a:lnSpc>
                <a:spcPct val="120000"/>
              </a:lnSpc>
              <a:spcBef>
                <a:spcPts val="0"/>
              </a:spcBef>
              <a:buNone/>
            </a:pPr>
            <a:r>
              <a:rPr lang="en-US" dirty="0">
                <a:solidFill>
                  <a:prstClr val="black"/>
                </a:solidFill>
              </a:rPr>
              <a:t>and/or the fetus?**</a:t>
            </a:r>
          </a:p>
          <a:p>
            <a:pPr marL="0" indent="0">
              <a:buNone/>
            </a:pPr>
            <a:endParaRPr lang="en-US" sz="1900" dirty="0"/>
          </a:p>
          <a:p>
            <a:pPr marL="0" indent="0">
              <a:buNone/>
            </a:pPr>
            <a:endParaRPr lang="en-US" sz="1900" dirty="0"/>
          </a:p>
          <a:p>
            <a:pPr marL="0" lvl="0" indent="0">
              <a:buNone/>
            </a:pPr>
            <a:r>
              <a:rPr lang="en-US" sz="1600" dirty="0">
                <a:solidFill>
                  <a:prstClr val="black"/>
                </a:solidFill>
              </a:rPr>
              <a:t>*</a:t>
            </a:r>
            <a:r>
              <a:rPr lang="en-US" sz="1700" dirty="0">
                <a:solidFill>
                  <a:prstClr val="black"/>
                </a:solidFill>
              </a:rPr>
              <a:t>Clinical Care is not considered a benefit of research</a:t>
            </a:r>
            <a:endParaRPr lang="en-US" sz="1700" dirty="0"/>
          </a:p>
          <a:p>
            <a:pPr marL="0" indent="0">
              <a:buNone/>
            </a:pPr>
            <a:r>
              <a:rPr lang="en-US" sz="1700" dirty="0"/>
              <a:t>**Unlike HHS Subpart D regulations (research involving children), regulations for research involving pregnant women do not include consideration of research that represents a “minor increase over minimal risk,” though addition of such a category was recommended in the 2018 report to the Secretary of HHS by the Task </a:t>
            </a:r>
            <a:r>
              <a:rPr lang="en-US" sz="1800" dirty="0"/>
              <a:t>Force on Research Specific to Pregnant Women and Lactating Women </a:t>
            </a:r>
            <a:r>
              <a:rPr lang="en-US" sz="1700" dirty="0"/>
              <a:t>(established by the 21</a:t>
            </a:r>
            <a:r>
              <a:rPr lang="en-US" sz="1700" baseline="30000" dirty="0"/>
              <a:t>st</a:t>
            </a:r>
            <a:r>
              <a:rPr lang="en-US" sz="1700" dirty="0"/>
              <a:t> Century Cures Act)</a:t>
            </a: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9" name="Picture 14" descr="MCj02328670000[1]">
            <a:extLst>
              <a:ext uri="{FF2B5EF4-FFF2-40B4-BE49-F238E27FC236}">
                <a16:creationId xmlns:a16="http://schemas.microsoft.com/office/drawing/2014/main" id="{0761B309-C159-4826-A58F-5086B0682D68}"/>
              </a:ext>
            </a:extLst>
          </p:cNvPr>
          <p:cNvPicPr>
            <a:picLocks noChangeAspect="1" noChangeArrowheads="1"/>
          </p:cNvPicPr>
          <p:nvPr/>
        </p:nvPicPr>
        <p:blipFill>
          <a:blip r:embed="rId6">
            <a:lum bright="28000" contrast="-22000"/>
          </a:blip>
          <a:srcRect/>
          <a:stretch>
            <a:fillRect/>
          </a:stretch>
        </p:blipFill>
        <p:spPr bwMode="auto">
          <a:xfrm>
            <a:off x="5372100" y="948018"/>
            <a:ext cx="3970555" cy="2568345"/>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10" name="TextBox 9">
            <a:extLst>
              <a:ext uri="{FF2B5EF4-FFF2-40B4-BE49-F238E27FC236}">
                <a16:creationId xmlns:a16="http://schemas.microsoft.com/office/drawing/2014/main" id="{96B02D80-6FAB-482B-87E7-32879D283DC1}"/>
              </a:ext>
            </a:extLst>
          </p:cNvPr>
          <p:cNvSpPr txBox="1"/>
          <p:nvPr/>
        </p:nvSpPr>
        <p:spPr>
          <a:xfrm>
            <a:off x="5698836" y="2935503"/>
            <a:ext cx="1381041" cy="377190"/>
          </a:xfrm>
          <a:prstGeom prst="rect">
            <a:avLst/>
          </a:prstGeom>
          <a:noFill/>
        </p:spPr>
        <p:txBody>
          <a:bodyPr wrap="square" rtlCol="0">
            <a:spAutoFit/>
          </a:bodyPr>
          <a:lstStyle/>
          <a:p>
            <a:r>
              <a:rPr lang="en-US" dirty="0"/>
              <a:t>Autonomy</a:t>
            </a:r>
          </a:p>
        </p:txBody>
      </p:sp>
      <p:sp>
        <p:nvSpPr>
          <p:cNvPr id="11" name="TextBox 10">
            <a:extLst>
              <a:ext uri="{FF2B5EF4-FFF2-40B4-BE49-F238E27FC236}">
                <a16:creationId xmlns:a16="http://schemas.microsoft.com/office/drawing/2014/main" id="{CC2F8D5B-D86E-4AFA-9F25-3279A150CD79}"/>
              </a:ext>
            </a:extLst>
          </p:cNvPr>
          <p:cNvSpPr txBox="1"/>
          <p:nvPr/>
        </p:nvSpPr>
        <p:spPr>
          <a:xfrm>
            <a:off x="6650182" y="2566171"/>
            <a:ext cx="853418" cy="369332"/>
          </a:xfrm>
          <a:prstGeom prst="rect">
            <a:avLst/>
          </a:prstGeom>
          <a:noFill/>
        </p:spPr>
        <p:txBody>
          <a:bodyPr wrap="square" rtlCol="0">
            <a:spAutoFit/>
          </a:bodyPr>
          <a:lstStyle/>
          <a:p>
            <a:r>
              <a:rPr lang="en-US" dirty="0"/>
              <a:t>Justice</a:t>
            </a:r>
          </a:p>
        </p:txBody>
      </p:sp>
      <p:sp>
        <p:nvSpPr>
          <p:cNvPr id="12" name="TextBox 11">
            <a:extLst>
              <a:ext uri="{FF2B5EF4-FFF2-40B4-BE49-F238E27FC236}">
                <a16:creationId xmlns:a16="http://schemas.microsoft.com/office/drawing/2014/main" id="{F663EF2D-E22A-42D3-B28D-FB2F6D917907}"/>
              </a:ext>
            </a:extLst>
          </p:cNvPr>
          <p:cNvSpPr txBox="1"/>
          <p:nvPr/>
        </p:nvSpPr>
        <p:spPr>
          <a:xfrm>
            <a:off x="7038109" y="2918691"/>
            <a:ext cx="1931086" cy="461665"/>
          </a:xfrm>
          <a:prstGeom prst="rect">
            <a:avLst/>
          </a:prstGeom>
          <a:noFill/>
        </p:spPr>
        <p:txBody>
          <a:bodyPr wrap="square" rtlCol="0">
            <a:spAutoFit/>
          </a:bodyPr>
          <a:lstStyle/>
          <a:p>
            <a:r>
              <a:rPr lang="en-US" sz="2400" b="1" dirty="0">
                <a:solidFill>
                  <a:srgbClr val="FF0000"/>
                </a:solidFill>
              </a:rPr>
              <a:t> Beneficence</a:t>
            </a:r>
          </a:p>
        </p:txBody>
      </p:sp>
      <p:pic>
        <p:nvPicPr>
          <p:cNvPr id="16" name="Audio 15">
            <a:hlinkClick r:id="" action="ppaction://media"/>
            <a:extLst>
              <a:ext uri="{FF2B5EF4-FFF2-40B4-BE49-F238E27FC236}">
                <a16:creationId xmlns:a16="http://schemas.microsoft.com/office/drawing/2014/main" id="{282A2EDB-E1DE-4F03-ADB9-90E59C0D325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48995596"/>
      </p:ext>
    </p:extLst>
  </p:cSld>
  <p:clrMapOvr>
    <a:masterClrMapping/>
  </p:clrMapOvr>
  <mc:AlternateContent xmlns:mc="http://schemas.openxmlformats.org/markup-compatibility/2006" xmlns:p14="http://schemas.microsoft.com/office/powerpoint/2010/main">
    <mc:Choice Requires="p14">
      <p:transition spd="slow" p14:dur="2000" advTm="56915"/>
    </mc:Choice>
    <mc:Fallback xmlns="">
      <p:transition spd="slow" advTm="56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6"/>
                </p:tgtEl>
              </p:cMediaNode>
            </p:audio>
          </p:childTnLst>
        </p:cTn>
      </p:par>
    </p:tnLst>
    <p:bldLst>
      <p:bldP spid="3" grpId="0" uiExpand="1" build="p"/>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596566" y="132568"/>
            <a:ext cx="8207922" cy="1185705"/>
          </a:xfrm>
        </p:spPr>
        <p:txBody>
          <a:bodyPr>
            <a:normAutofit/>
          </a:bodyPr>
          <a:lstStyle/>
          <a:p>
            <a:pPr algn="ctr"/>
            <a:r>
              <a:rPr lang="en-US" sz="3200" kern="0" dirty="0">
                <a:solidFill>
                  <a:srgbClr val="137FC3"/>
                </a:solidFill>
                <a:latin typeface="+mn-lt"/>
                <a:ea typeface="ＭＳ Ｐゴシック" charset="0"/>
              </a:rPr>
              <a:t>When Research Involves Pregnant Women and Has Prospect of Direct Benefit</a:t>
            </a:r>
            <a:endParaRPr lang="en-US" sz="3200" dirty="0">
              <a:latin typeface="+mn-lt"/>
            </a:endParaRP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628650" y="1497204"/>
            <a:ext cx="7886700" cy="4679759"/>
          </a:xfrm>
        </p:spPr>
        <p:txBody>
          <a:bodyPr>
            <a:normAutofit/>
          </a:bodyPr>
          <a:lstStyle/>
          <a:p>
            <a:pPr marL="0" indent="0">
              <a:buNone/>
            </a:pPr>
            <a:r>
              <a:rPr lang="en-US" sz="2400" dirty="0"/>
              <a:t>Research that has the prospect of direct benefit (DB) to the pregnant woman and/or the fetus is generally approvable even if greater than minimal risk when the other Subpart B requirements are also met</a:t>
            </a:r>
          </a:p>
          <a:p>
            <a:pPr marL="803275" indent="-341313"/>
            <a:r>
              <a:rPr lang="en-US" sz="2400" dirty="0"/>
              <a:t>Consent of the pregnant woman alone is sufficient in this case </a:t>
            </a:r>
            <a:r>
              <a:rPr lang="en-US" sz="2400" u="sng" dirty="0"/>
              <a:t>unless </a:t>
            </a:r>
            <a:r>
              <a:rPr lang="en-US" sz="2400" dirty="0"/>
              <a:t>the research has the prospect of DB</a:t>
            </a:r>
            <a:r>
              <a:rPr lang="en-US" sz="2400" i="1" dirty="0"/>
              <a:t> only </a:t>
            </a:r>
            <a:r>
              <a:rPr lang="en-US" sz="2400" dirty="0"/>
              <a:t>for the fetus</a:t>
            </a:r>
          </a:p>
          <a:p>
            <a:pPr marL="803275" indent="-341313"/>
            <a:r>
              <a:rPr lang="en-US" sz="2400" dirty="0"/>
              <a:t>If the DB is </a:t>
            </a:r>
            <a:r>
              <a:rPr lang="en-US" sz="2400" i="1" dirty="0"/>
              <a:t>only </a:t>
            </a:r>
            <a:r>
              <a:rPr lang="en-US" sz="2400" dirty="0"/>
              <a:t>for the fetus, the consent of both the pregnant woman and the father is required unless the father is unable to provide consent because of </a:t>
            </a:r>
            <a:r>
              <a:rPr lang="en-US" sz="2400" dirty="0">
                <a:solidFill>
                  <a:srgbClr val="000000"/>
                </a:solidFill>
              </a:rPr>
              <a:t>unavailability, incompetence, or temporary incapacity or the pregnancy resulted from rape or incest</a:t>
            </a:r>
          </a:p>
        </p:txBody>
      </p:sp>
      <p:pic>
        <p:nvPicPr>
          <p:cNvPr id="8" name="Picture 7">
            <a:extLst>
              <a:ext uri="{FF2B5EF4-FFF2-40B4-BE49-F238E27FC236}">
                <a16:creationId xmlns:a16="http://schemas.microsoft.com/office/drawing/2014/main" id="{2E45D9E8-D694-414D-8C19-B36B69163F6B}"/>
              </a:ext>
            </a:extLst>
          </p:cNvPr>
          <p:cNvPicPr>
            <a:picLocks noChangeAspect="1"/>
          </p:cNvPicPr>
          <p:nvPr/>
        </p:nvPicPr>
        <p:blipFill>
          <a:blip r:embed="rId5"/>
          <a:stretch>
            <a:fillRect/>
          </a:stretch>
        </p:blipFill>
        <p:spPr>
          <a:xfrm>
            <a:off x="0" y="6286500"/>
            <a:ext cx="9144000" cy="571500"/>
          </a:xfrm>
          <a:prstGeom prst="rect">
            <a:avLst/>
          </a:prstGeom>
        </p:spPr>
      </p:pic>
      <p:pic>
        <p:nvPicPr>
          <p:cNvPr id="7" name="Audio 6">
            <a:hlinkClick r:id="" action="ppaction://media"/>
            <a:extLst>
              <a:ext uri="{FF2B5EF4-FFF2-40B4-BE49-F238E27FC236}">
                <a16:creationId xmlns:a16="http://schemas.microsoft.com/office/drawing/2014/main" id="{CA4A8DE3-AA89-4617-9B53-F8065A84C4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45473029"/>
      </p:ext>
    </p:extLst>
  </p:cSld>
  <p:clrMapOvr>
    <a:masterClrMapping/>
  </p:clrMapOvr>
  <mc:AlternateContent xmlns:mc="http://schemas.openxmlformats.org/markup-compatibility/2006" xmlns:p14="http://schemas.microsoft.com/office/powerpoint/2010/main">
    <mc:Choice Requires="p14">
      <p:transition spd="slow" p14:dur="2000" advTm="43790"/>
    </mc:Choice>
    <mc:Fallback xmlns="">
      <p:transition spd="slow" advTm="4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215900"/>
            <a:ext cx="8200040" cy="1690706"/>
          </a:xfrm>
        </p:spPr>
        <p:txBody>
          <a:bodyPr/>
          <a:lstStyle/>
          <a:p>
            <a:pPr algn="ctr"/>
            <a:r>
              <a:rPr lang="en-US" sz="3200" kern="0" dirty="0">
                <a:solidFill>
                  <a:srgbClr val="137FC3"/>
                </a:solidFill>
                <a:latin typeface="Calibri" panose="020F0502020204030204"/>
                <a:ea typeface="ＭＳ Ｐゴシック" charset="0"/>
              </a:rPr>
              <a:t>When Research Involves Pregnant Women and There is </a:t>
            </a:r>
            <a:r>
              <a:rPr lang="en-US" sz="3200" u="sng" kern="0" dirty="0">
                <a:solidFill>
                  <a:srgbClr val="137FC3"/>
                </a:solidFill>
                <a:latin typeface="Calibri" panose="020F0502020204030204"/>
                <a:ea typeface="ＭＳ Ｐゴシック" charset="0"/>
              </a:rPr>
              <a:t>NO</a:t>
            </a:r>
            <a:r>
              <a:rPr lang="en-US" sz="3200" kern="0" dirty="0">
                <a:solidFill>
                  <a:srgbClr val="137FC3"/>
                </a:solidFill>
                <a:latin typeface="Calibri" panose="020F0502020204030204"/>
                <a:ea typeface="ＭＳ Ｐゴシック" charset="0"/>
              </a:rPr>
              <a:t> Prospect of Direct Benefit</a:t>
            </a:r>
            <a:endParaRPr lang="en-US" dirty="0"/>
          </a:p>
        </p:txBody>
      </p:sp>
      <p:pic>
        <p:nvPicPr>
          <p:cNvPr id="8" name="Picture 7">
            <a:extLst>
              <a:ext uri="{FF2B5EF4-FFF2-40B4-BE49-F238E27FC236}">
                <a16:creationId xmlns:a16="http://schemas.microsoft.com/office/drawing/2014/main" id="{9682D92E-8CD0-438F-9B44-1278F28F2B43}"/>
              </a:ext>
            </a:extLst>
          </p:cNvPr>
          <p:cNvPicPr>
            <a:picLocks noChangeAspect="1"/>
          </p:cNvPicPr>
          <p:nvPr/>
        </p:nvPicPr>
        <p:blipFill>
          <a:blip r:embed="rId5"/>
          <a:stretch>
            <a:fillRect/>
          </a:stretch>
        </p:blipFill>
        <p:spPr>
          <a:xfrm>
            <a:off x="0" y="6348846"/>
            <a:ext cx="9144000" cy="509154"/>
          </a:xfrm>
          <a:prstGeom prst="rect">
            <a:avLst/>
          </a:prstGeom>
        </p:spPr>
      </p:pic>
      <p:sp>
        <p:nvSpPr>
          <p:cNvPr id="6" name="Content Placeholder 2">
            <a:extLst>
              <a:ext uri="{FF2B5EF4-FFF2-40B4-BE49-F238E27FC236}">
                <a16:creationId xmlns:a16="http://schemas.microsoft.com/office/drawing/2014/main" id="{99C12928-EE2D-4558-97F1-3B234C6E521C}"/>
              </a:ext>
            </a:extLst>
          </p:cNvPr>
          <p:cNvSpPr>
            <a:spLocks noGrp="1"/>
          </p:cNvSpPr>
          <p:nvPr>
            <p:ph idx="1"/>
          </p:nvPr>
        </p:nvSpPr>
        <p:spPr>
          <a:xfrm>
            <a:off x="863600" y="1825625"/>
            <a:ext cx="7651750" cy="4351338"/>
          </a:xfrm>
        </p:spPr>
        <p:txBody>
          <a:bodyPr>
            <a:normAutofit/>
          </a:bodyPr>
          <a:lstStyle/>
          <a:p>
            <a:r>
              <a:rPr lang="en-US" sz="2400" dirty="0">
                <a:solidFill>
                  <a:schemeClr val="tx1"/>
                </a:solidFill>
              </a:rPr>
              <a:t>When there is no prospect of DB to the mother or fetus, the IRB may only approve the research if the risk is no greater than minimal, and the “</a:t>
            </a:r>
            <a:r>
              <a:rPr lang="en-US" sz="2400" i="1" dirty="0">
                <a:solidFill>
                  <a:schemeClr val="tx1"/>
                </a:solidFill>
              </a:rPr>
              <a:t>purpose of the research is the development of important biomedical knowledge that cannot be obtained by any other</a:t>
            </a:r>
            <a:r>
              <a:rPr lang="en-US" sz="2400" dirty="0">
                <a:solidFill>
                  <a:schemeClr val="tx1"/>
                </a:solidFill>
              </a:rPr>
              <a:t> </a:t>
            </a:r>
            <a:r>
              <a:rPr lang="en-US" sz="2400" i="1" dirty="0">
                <a:solidFill>
                  <a:schemeClr val="tx1"/>
                </a:solidFill>
              </a:rPr>
              <a:t>means.”</a:t>
            </a:r>
          </a:p>
          <a:p>
            <a:r>
              <a:rPr lang="en-US" sz="2400" dirty="0">
                <a:solidFill>
                  <a:schemeClr val="tx1"/>
                </a:solidFill>
              </a:rPr>
              <a:t>For such a protocol</a:t>
            </a:r>
            <a:r>
              <a:rPr lang="en-US" sz="2400" dirty="0"/>
              <a:t>, in order to gain the important biomedical knowledge that is the intent of the protocol, enrollment </a:t>
            </a:r>
            <a:r>
              <a:rPr lang="en-US" sz="2400" dirty="0">
                <a:solidFill>
                  <a:schemeClr val="tx1"/>
                </a:solidFill>
              </a:rPr>
              <a:t>of pregnant women </a:t>
            </a:r>
            <a:r>
              <a:rPr lang="en-US" sz="2400" dirty="0"/>
              <a:t>will be</a:t>
            </a:r>
            <a:r>
              <a:rPr lang="en-US" sz="2400" dirty="0">
                <a:solidFill>
                  <a:schemeClr val="tx1"/>
                </a:solidFill>
              </a:rPr>
              <a:t> needed</a:t>
            </a:r>
          </a:p>
          <a:p>
            <a:r>
              <a:rPr lang="en-US" sz="2400" dirty="0">
                <a:solidFill>
                  <a:schemeClr val="tx1"/>
                </a:solidFill>
              </a:rPr>
              <a:t>The PI must provide a justification in the protocol and the IRB must subsequently determine that the aim of gaining such knowledge cannot be achieved by enrolling only nonpregnant participants</a:t>
            </a:r>
          </a:p>
          <a:p>
            <a:pPr marL="0" indent="0">
              <a:buNone/>
            </a:pPr>
            <a:endParaRPr lang="en-US" sz="2400" dirty="0">
              <a:solidFill>
                <a:schemeClr val="tx1"/>
              </a:solidFill>
            </a:endParaRPr>
          </a:p>
        </p:txBody>
      </p:sp>
      <p:pic>
        <p:nvPicPr>
          <p:cNvPr id="10" name="Audio 9">
            <a:hlinkClick r:id="" action="ppaction://media"/>
            <a:extLst>
              <a:ext uri="{FF2B5EF4-FFF2-40B4-BE49-F238E27FC236}">
                <a16:creationId xmlns:a16="http://schemas.microsoft.com/office/drawing/2014/main" id="{C21F8652-05BD-42BC-B912-14302E21CD3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57830700"/>
      </p:ext>
    </p:extLst>
  </p:cSld>
  <p:clrMapOvr>
    <a:masterClrMapping/>
  </p:clrMapOvr>
  <mc:AlternateContent xmlns:mc="http://schemas.openxmlformats.org/markup-compatibility/2006" xmlns:p14="http://schemas.microsoft.com/office/powerpoint/2010/main">
    <mc:Choice Requires="p14">
      <p:transition spd="slow" p14:dur="2000" advTm="41935"/>
    </mc:Choice>
    <mc:Fallback xmlns="">
      <p:transition spd="slow" advTm="41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80484" y="-38476"/>
            <a:ext cx="8040004" cy="1325563"/>
          </a:xfrm>
        </p:spPr>
        <p:txBody>
          <a:bodyPr>
            <a:normAutofit/>
          </a:bodyPr>
          <a:lstStyle/>
          <a:p>
            <a:pPr algn="ctr"/>
            <a:r>
              <a:rPr lang="en-US" sz="3200" dirty="0">
                <a:solidFill>
                  <a:srgbClr val="0070C0"/>
                </a:solidFill>
              </a:rPr>
              <a:t>Research &gt; </a:t>
            </a:r>
            <a:r>
              <a:rPr lang="en-US" sz="3200" b="1" dirty="0">
                <a:solidFill>
                  <a:srgbClr val="0070C0"/>
                </a:solidFill>
              </a:rPr>
              <a:t>Minimal Risk </a:t>
            </a:r>
            <a:r>
              <a:rPr lang="en-US" sz="3200" dirty="0">
                <a:solidFill>
                  <a:srgbClr val="0070C0"/>
                </a:solidFill>
              </a:rPr>
              <a:t>with </a:t>
            </a:r>
            <a:br>
              <a:rPr lang="en-US" sz="3200" dirty="0">
                <a:solidFill>
                  <a:srgbClr val="0070C0"/>
                </a:solidFill>
              </a:rPr>
            </a:br>
            <a:r>
              <a:rPr lang="en-US" sz="3200" dirty="0">
                <a:solidFill>
                  <a:srgbClr val="0070C0"/>
                </a:solidFill>
              </a:rPr>
              <a:t>No Prospect of Direct Benefit</a:t>
            </a:r>
          </a:p>
        </p:txBody>
      </p:sp>
      <p:pic>
        <p:nvPicPr>
          <p:cNvPr id="8" name="Picture 7">
            <a:extLst>
              <a:ext uri="{FF2B5EF4-FFF2-40B4-BE49-F238E27FC236}">
                <a16:creationId xmlns:a16="http://schemas.microsoft.com/office/drawing/2014/main" id="{D9751050-FB54-4FAE-86FA-CD5EDBF0E167}"/>
              </a:ext>
            </a:extLst>
          </p:cNvPr>
          <p:cNvPicPr>
            <a:picLocks noChangeAspect="1"/>
          </p:cNvPicPr>
          <p:nvPr/>
        </p:nvPicPr>
        <p:blipFill>
          <a:blip r:embed="rId5"/>
          <a:stretch>
            <a:fillRect/>
          </a:stretch>
        </p:blipFill>
        <p:spPr>
          <a:xfrm>
            <a:off x="0" y="6312568"/>
            <a:ext cx="9144000" cy="545431"/>
          </a:xfrm>
          <a:prstGeom prst="rect">
            <a:avLst/>
          </a:prstGeom>
        </p:spPr>
      </p:pic>
      <p:sp>
        <p:nvSpPr>
          <p:cNvPr id="6" name="Content Placeholder 2">
            <a:extLst>
              <a:ext uri="{FF2B5EF4-FFF2-40B4-BE49-F238E27FC236}">
                <a16:creationId xmlns:a16="http://schemas.microsoft.com/office/drawing/2014/main" id="{E04BACDC-91FE-44A4-BE34-9DBC1353B0DD}"/>
              </a:ext>
            </a:extLst>
          </p:cNvPr>
          <p:cNvSpPr>
            <a:spLocks noGrp="1"/>
          </p:cNvSpPr>
          <p:nvPr>
            <p:ph idx="1"/>
          </p:nvPr>
        </p:nvSpPr>
        <p:spPr>
          <a:xfrm>
            <a:off x="595996" y="1009508"/>
            <a:ext cx="8040004" cy="5917765"/>
          </a:xfrm>
        </p:spPr>
        <p:txBody>
          <a:bodyPr>
            <a:normAutofit fontScale="55000" lnSpcReduction="20000"/>
          </a:bodyPr>
          <a:lstStyle/>
          <a:p>
            <a:pPr marL="0" indent="0" algn="ctr">
              <a:buNone/>
            </a:pPr>
            <a:endParaRPr lang="en-US" sz="2400" dirty="0">
              <a:solidFill>
                <a:schemeClr val="tx1"/>
              </a:solidFill>
            </a:endParaRPr>
          </a:p>
          <a:p>
            <a:pPr>
              <a:spcBef>
                <a:spcPts val="0"/>
              </a:spcBef>
              <a:spcAft>
                <a:spcPts val="1200"/>
              </a:spcAft>
            </a:pPr>
            <a:r>
              <a:rPr lang="en-US" sz="4400" dirty="0">
                <a:ea typeface="+mj-ea"/>
                <a:cs typeface="+mj-cs"/>
              </a:rPr>
              <a:t>Research involving pregnant women that is greater than minimal risk with no prospect of direct benefit to the pregnant woman or the fetus cannot be approved by the IRB</a:t>
            </a:r>
          </a:p>
          <a:p>
            <a:pPr marL="280988" indent="-280988">
              <a:spcBef>
                <a:spcPts val="0"/>
              </a:spcBef>
              <a:spcAft>
                <a:spcPts val="600"/>
              </a:spcAft>
            </a:pPr>
            <a:r>
              <a:rPr lang="en-US" sz="4400" dirty="0">
                <a:solidFill>
                  <a:schemeClr val="tx1"/>
                </a:solidFill>
              </a:rPr>
              <a:t>For studies that do not enroll pregnan</a:t>
            </a:r>
            <a:r>
              <a:rPr lang="en-US" sz="4400" dirty="0"/>
              <a:t>t women and </a:t>
            </a:r>
            <a:r>
              <a:rPr lang="en-US" sz="4400" dirty="0">
                <a:solidFill>
                  <a:schemeClr val="tx1"/>
                </a:solidFill>
              </a:rPr>
              <a:t>that are greater than minimal risk, the </a:t>
            </a:r>
            <a:r>
              <a:rPr lang="en-US" sz="4400" dirty="0"/>
              <a:t>protocol</a:t>
            </a:r>
            <a:r>
              <a:rPr lang="en-US" sz="4400" dirty="0">
                <a:solidFill>
                  <a:schemeClr val="tx1"/>
                </a:solidFill>
              </a:rPr>
              <a:t> should address what will happen if participants become pregnant during the course of the study</a:t>
            </a:r>
          </a:p>
          <a:p>
            <a:pPr marL="803275" indent="-341313">
              <a:spcBef>
                <a:spcPts val="0"/>
              </a:spcBef>
              <a:spcAft>
                <a:spcPts val="600"/>
              </a:spcAft>
              <a:buFont typeface="Wingdings" panose="05000000000000000000" pitchFamily="2" charset="2"/>
              <a:buChar char="Ø"/>
            </a:pPr>
            <a:r>
              <a:rPr lang="en-US" sz="4400" dirty="0">
                <a:ea typeface="Calibri" panose="020F0502020204030204" pitchFamily="34" charset="0"/>
              </a:rPr>
              <a:t>For treatment studies: </a:t>
            </a:r>
          </a:p>
          <a:p>
            <a:pPr marL="1489075" indent="-571500" defTabSz="628650">
              <a:spcBef>
                <a:spcPts val="0"/>
              </a:spcBef>
              <a:spcAft>
                <a:spcPts val="600"/>
              </a:spcAft>
              <a:buFont typeface="Wingdings" panose="05000000000000000000" pitchFamily="2" charset="2"/>
              <a:buChar char="§"/>
              <a:tabLst>
                <a:tab pos="1371600" algn="l"/>
              </a:tabLst>
            </a:pPr>
            <a:r>
              <a:rPr lang="en-US" sz="4400" dirty="0">
                <a:ea typeface="Calibri" panose="020F0502020204030204" pitchFamily="34" charset="0"/>
              </a:rPr>
              <a:t>The protocol should indicate if pregnancy is an off-treatment criterion </a:t>
            </a:r>
          </a:p>
          <a:p>
            <a:pPr marL="1485900" indent="-571500" defTabSz="655638">
              <a:spcBef>
                <a:spcPts val="0"/>
              </a:spcBef>
              <a:spcAft>
                <a:spcPts val="1200"/>
              </a:spcAft>
              <a:buFont typeface="Wingdings" panose="05000000000000000000" pitchFamily="2" charset="2"/>
              <a:buChar char="§"/>
            </a:pPr>
            <a:r>
              <a:rPr lang="en-US" sz="4400" dirty="0">
                <a:solidFill>
                  <a:prstClr val="black"/>
                </a:solidFill>
                <a:ea typeface="Calibri" panose="020F0502020204030204" pitchFamily="34" charset="0"/>
              </a:rPr>
              <a:t>If the participant’s partner becomes pregnant, the IRB must review and approve a consent form allows the partner to provide consent to have pregnancy outcome data collected, and the protocol should be revised to include a pregnant partner cohort</a:t>
            </a:r>
            <a:endParaRPr lang="en-US" sz="4400" dirty="0">
              <a:ea typeface="Calibri" panose="020F0502020204030204" pitchFamily="34" charset="0"/>
            </a:endParaRPr>
          </a:p>
          <a:p>
            <a:pPr marL="803275" indent="-341313">
              <a:spcBef>
                <a:spcPts val="0"/>
              </a:spcBef>
              <a:spcAft>
                <a:spcPts val="600"/>
              </a:spcAft>
              <a:buFont typeface="Wingdings" panose="05000000000000000000" pitchFamily="2" charset="2"/>
              <a:buChar char="Ø"/>
            </a:pPr>
            <a:r>
              <a:rPr lang="en-US" sz="4400" dirty="0">
                <a:ea typeface="Calibri" panose="020F0502020204030204" pitchFamily="34" charset="0"/>
              </a:rPr>
              <a:t>For FDA regulated research, pregnancy outcome should be collected and reported</a:t>
            </a:r>
          </a:p>
          <a:p>
            <a:pPr marL="461962" indent="0">
              <a:spcBef>
                <a:spcPts val="0"/>
              </a:spcBef>
              <a:spcAft>
                <a:spcPts val="1200"/>
              </a:spcAft>
              <a:buNone/>
            </a:pPr>
            <a:r>
              <a:rPr lang="en-US" sz="2100" dirty="0">
                <a:ea typeface="Calibri" panose="020F0502020204030204" pitchFamily="34" charset="0"/>
              </a:rPr>
              <a:t>                                                               </a:t>
            </a:r>
            <a:r>
              <a:rPr lang="en-US" sz="2100" dirty="0"/>
              <a:t>                                                                                                                </a:t>
            </a:r>
          </a:p>
          <a:p>
            <a:pPr marL="461962" indent="0">
              <a:spcBef>
                <a:spcPts val="0"/>
              </a:spcBef>
              <a:spcAft>
                <a:spcPts val="3000"/>
              </a:spcAft>
              <a:buNone/>
            </a:pPr>
            <a:r>
              <a:rPr lang="en-US" sz="2100" dirty="0"/>
              <a:t>						</a:t>
            </a:r>
          </a:p>
        </p:txBody>
      </p:sp>
      <p:pic>
        <p:nvPicPr>
          <p:cNvPr id="3" name="Audio 2">
            <a:hlinkClick r:id="" action="ppaction://media"/>
            <a:extLst>
              <a:ext uri="{FF2B5EF4-FFF2-40B4-BE49-F238E27FC236}">
                <a16:creationId xmlns:a16="http://schemas.microsoft.com/office/drawing/2014/main" id="{5062A542-70AA-406A-9F20-14583865485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0130578"/>
      </p:ext>
    </p:extLst>
  </p:cSld>
  <p:clrMapOvr>
    <a:masterClrMapping/>
  </p:clrMapOvr>
  <mc:AlternateContent xmlns:mc="http://schemas.openxmlformats.org/markup-compatibility/2006" xmlns:p14="http://schemas.microsoft.com/office/powerpoint/2010/main">
    <mc:Choice Requires="p14">
      <p:transition spd="slow" p14:dur="2000" advTm="54846"/>
    </mc:Choice>
    <mc:Fallback xmlns="">
      <p:transition spd="slow" advTm="54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0" y="-62655"/>
            <a:ext cx="9053565" cy="1325563"/>
          </a:xfrm>
        </p:spPr>
        <p:txBody>
          <a:bodyPr>
            <a:normAutofit fontScale="90000"/>
          </a:bodyPr>
          <a:lstStyle/>
          <a:p>
            <a:pPr algn="ctr"/>
            <a:r>
              <a:rPr lang="en-US" sz="3200" dirty="0">
                <a:solidFill>
                  <a:srgbClr val="0070C0"/>
                </a:solidFill>
              </a:rPr>
              <a:t>What if a Participant Becomes Pregnant While on a Study with no Prospect of DB for the Pregnant Woman or Fetus?</a:t>
            </a:r>
          </a:p>
        </p:txBody>
      </p:sp>
      <p:pic>
        <p:nvPicPr>
          <p:cNvPr id="8" name="Picture 7">
            <a:extLst>
              <a:ext uri="{FF2B5EF4-FFF2-40B4-BE49-F238E27FC236}">
                <a16:creationId xmlns:a16="http://schemas.microsoft.com/office/drawing/2014/main" id="{33261324-C6A2-4473-9DF2-2DB4129C00BC}"/>
              </a:ext>
            </a:extLst>
          </p:cNvPr>
          <p:cNvPicPr>
            <a:picLocks noChangeAspect="1"/>
          </p:cNvPicPr>
          <p:nvPr/>
        </p:nvPicPr>
        <p:blipFill>
          <a:blip r:embed="rId5"/>
          <a:stretch>
            <a:fillRect/>
          </a:stretch>
        </p:blipFill>
        <p:spPr>
          <a:xfrm>
            <a:off x="0" y="6408822"/>
            <a:ext cx="9144000" cy="449178"/>
          </a:xfrm>
          <a:prstGeom prst="rect">
            <a:avLst/>
          </a:prstGeom>
        </p:spPr>
      </p:pic>
      <p:sp>
        <p:nvSpPr>
          <p:cNvPr id="6" name="Content Placeholder 2">
            <a:extLst>
              <a:ext uri="{FF2B5EF4-FFF2-40B4-BE49-F238E27FC236}">
                <a16:creationId xmlns:a16="http://schemas.microsoft.com/office/drawing/2014/main" id="{E04BACDC-91FE-44A4-BE34-9DBC1353B0DD}"/>
              </a:ext>
            </a:extLst>
          </p:cNvPr>
          <p:cNvSpPr>
            <a:spLocks noGrp="1"/>
          </p:cNvSpPr>
          <p:nvPr>
            <p:ph idx="1"/>
          </p:nvPr>
        </p:nvSpPr>
        <p:spPr>
          <a:xfrm>
            <a:off x="394854" y="1314828"/>
            <a:ext cx="8271775" cy="5563903"/>
          </a:xfrm>
        </p:spPr>
        <p:txBody>
          <a:bodyPr>
            <a:normAutofit fontScale="92500" lnSpcReduction="10000"/>
          </a:bodyPr>
          <a:lstStyle/>
          <a:p>
            <a:pPr marL="0" indent="0">
              <a:spcBef>
                <a:spcPts val="0"/>
              </a:spcBef>
              <a:spcAft>
                <a:spcPts val="1200"/>
              </a:spcAft>
              <a:buNone/>
            </a:pPr>
            <a:r>
              <a:rPr lang="en-US" sz="2600" dirty="0">
                <a:solidFill>
                  <a:schemeClr val="tx1"/>
                </a:solidFill>
              </a:rPr>
              <a:t>If a participant becomes pregnant during the course of the </a:t>
            </a:r>
            <a:r>
              <a:rPr lang="en-US" sz="2600" dirty="0"/>
              <a:t>study that provides no direct benefit and the protocol indicates that the participant will remain on study, the IRB should make a Subpart B determination based on the PI’s plan as documented in the protocol to include the following information:</a:t>
            </a:r>
            <a:endParaRPr lang="en-US" sz="2600" dirty="0">
              <a:solidFill>
                <a:schemeClr val="tx1"/>
              </a:solidFill>
            </a:endParaRPr>
          </a:p>
          <a:p>
            <a:pPr marL="633413" indent="-393700">
              <a:spcBef>
                <a:spcPts val="0"/>
              </a:spcBef>
              <a:spcAft>
                <a:spcPts val="600"/>
              </a:spcAft>
              <a:tabLst>
                <a:tab pos="633413" algn="l"/>
              </a:tabLst>
            </a:pPr>
            <a:r>
              <a:rPr lang="en-US" sz="2600" dirty="0"/>
              <a:t>While pregnant, neither research interventions nor research tests or procedures that are greater than minimal risk will occur (because per the regulations, research with pregnant women that is &gt; minimal risk is not approvable unless there is potential for direct benefit to the pregnant woman or fetus)</a:t>
            </a:r>
          </a:p>
          <a:p>
            <a:pPr marL="239712" indent="0">
              <a:spcBef>
                <a:spcPts val="0"/>
              </a:spcBef>
              <a:spcAft>
                <a:spcPts val="600"/>
              </a:spcAft>
              <a:buNone/>
            </a:pPr>
            <a:r>
              <a:rPr lang="en-US" sz="2600" b="1" dirty="0">
                <a:solidFill>
                  <a:srgbClr val="FF0000"/>
                </a:solidFill>
              </a:rPr>
              <a:t>and</a:t>
            </a:r>
          </a:p>
          <a:p>
            <a:pPr marL="633413" indent="-393700">
              <a:spcBef>
                <a:spcPts val="0"/>
              </a:spcBef>
              <a:spcAft>
                <a:spcPts val="1200"/>
              </a:spcAft>
            </a:pPr>
            <a:r>
              <a:rPr lang="en-US" sz="2600" dirty="0"/>
              <a:t>Explain the justification in </a:t>
            </a:r>
            <a:r>
              <a:rPr lang="en-US" sz="2600"/>
              <a:t>the protocol for </a:t>
            </a:r>
            <a:r>
              <a:rPr lang="en-US" sz="2600" dirty="0"/>
              <a:t>why the biomedical knowledge to be obtained cannot be obtained from nonpregnant women</a:t>
            </a:r>
          </a:p>
          <a:p>
            <a:pPr marL="685800" indent="0">
              <a:spcBef>
                <a:spcPts val="0"/>
              </a:spcBef>
              <a:spcAft>
                <a:spcPts val="600"/>
              </a:spcAft>
              <a:buNone/>
            </a:pPr>
            <a:r>
              <a:rPr lang="en-US" sz="2600" dirty="0"/>
              <a:t>			</a:t>
            </a:r>
            <a:endParaRPr lang="en-US" dirty="0"/>
          </a:p>
          <a:p>
            <a:pPr marL="0" indent="0">
              <a:buNone/>
            </a:pPr>
            <a:endParaRPr lang="en-US" dirty="0"/>
          </a:p>
        </p:txBody>
      </p:sp>
      <p:pic>
        <p:nvPicPr>
          <p:cNvPr id="7" name="Audio 6">
            <a:hlinkClick r:id="" action="ppaction://media"/>
            <a:extLst>
              <a:ext uri="{FF2B5EF4-FFF2-40B4-BE49-F238E27FC236}">
                <a16:creationId xmlns:a16="http://schemas.microsoft.com/office/drawing/2014/main" id="{82AB1E82-C103-449C-9503-BC9F05E80D0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978126834"/>
      </p:ext>
    </p:extLst>
  </p:cSld>
  <p:clrMapOvr>
    <a:masterClrMapping/>
  </p:clrMapOvr>
  <mc:AlternateContent xmlns:mc="http://schemas.openxmlformats.org/markup-compatibility/2006" xmlns:p14="http://schemas.microsoft.com/office/powerpoint/2010/main">
    <mc:Choice Requires="p14">
      <p:transition spd="slow" p14:dur="2000" advTm="44369"/>
    </mc:Choice>
    <mc:Fallback xmlns="">
      <p:transition spd="slow" advTm="44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0" y="-62655"/>
            <a:ext cx="9053565" cy="1325563"/>
          </a:xfrm>
        </p:spPr>
        <p:txBody>
          <a:bodyPr>
            <a:normAutofit fontScale="90000"/>
          </a:bodyPr>
          <a:lstStyle/>
          <a:p>
            <a:pPr algn="ctr"/>
            <a:r>
              <a:rPr lang="en-US" sz="3200" dirty="0">
                <a:solidFill>
                  <a:srgbClr val="0070C0"/>
                </a:solidFill>
              </a:rPr>
              <a:t>What if a Participant Becomes Pregnant While on a Study with no Prospect of DB for the Pregnant Woman or Fetus?</a:t>
            </a:r>
          </a:p>
        </p:txBody>
      </p:sp>
      <p:pic>
        <p:nvPicPr>
          <p:cNvPr id="8" name="Picture 7">
            <a:extLst>
              <a:ext uri="{FF2B5EF4-FFF2-40B4-BE49-F238E27FC236}">
                <a16:creationId xmlns:a16="http://schemas.microsoft.com/office/drawing/2014/main" id="{33261324-C6A2-4473-9DF2-2DB4129C00BC}"/>
              </a:ext>
            </a:extLst>
          </p:cNvPr>
          <p:cNvPicPr>
            <a:picLocks noChangeAspect="1"/>
          </p:cNvPicPr>
          <p:nvPr/>
        </p:nvPicPr>
        <p:blipFill>
          <a:blip r:embed="rId5"/>
          <a:stretch>
            <a:fillRect/>
          </a:stretch>
        </p:blipFill>
        <p:spPr>
          <a:xfrm>
            <a:off x="0" y="6408822"/>
            <a:ext cx="9144000" cy="449178"/>
          </a:xfrm>
          <a:prstGeom prst="rect">
            <a:avLst/>
          </a:prstGeom>
        </p:spPr>
      </p:pic>
      <p:sp>
        <p:nvSpPr>
          <p:cNvPr id="6" name="Content Placeholder 2">
            <a:extLst>
              <a:ext uri="{FF2B5EF4-FFF2-40B4-BE49-F238E27FC236}">
                <a16:creationId xmlns:a16="http://schemas.microsoft.com/office/drawing/2014/main" id="{E04BACDC-91FE-44A4-BE34-9DBC1353B0DD}"/>
              </a:ext>
            </a:extLst>
          </p:cNvPr>
          <p:cNvSpPr>
            <a:spLocks noGrp="1"/>
          </p:cNvSpPr>
          <p:nvPr>
            <p:ph idx="1"/>
          </p:nvPr>
        </p:nvSpPr>
        <p:spPr>
          <a:xfrm>
            <a:off x="152400" y="1179745"/>
            <a:ext cx="8514230" cy="5563903"/>
          </a:xfrm>
        </p:spPr>
        <p:txBody>
          <a:bodyPr>
            <a:normAutofit/>
          </a:bodyPr>
          <a:lstStyle/>
          <a:p>
            <a:pPr marL="457200" indent="-52388">
              <a:spcBef>
                <a:spcPts val="0"/>
              </a:spcBef>
              <a:spcAft>
                <a:spcPts val="600"/>
              </a:spcAft>
              <a:buNone/>
            </a:pPr>
            <a:r>
              <a:rPr lang="en-US" sz="2600" dirty="0"/>
              <a:t>Example:</a:t>
            </a:r>
          </a:p>
          <a:p>
            <a:pPr marL="914400" indent="-457200">
              <a:spcBef>
                <a:spcPts val="0"/>
              </a:spcBef>
              <a:spcAft>
                <a:spcPts val="600"/>
              </a:spcAft>
            </a:pPr>
            <a:r>
              <a:rPr lang="en-US" sz="2600" dirty="0"/>
              <a:t>In a natural history study of individuals with Lupus, the PI explains that the only way to learn about critical biological differences between pregnant and nonpregnant participants with this disease is to continue to follow pregnant women on study</a:t>
            </a:r>
            <a:r>
              <a:rPr lang="en-US" sz="2400" dirty="0"/>
              <a:t>	</a:t>
            </a:r>
          </a:p>
          <a:p>
            <a:pPr marL="914400" indent="-457200">
              <a:spcBef>
                <a:spcPts val="0"/>
              </a:spcBef>
              <a:spcAft>
                <a:spcPts val="1200"/>
              </a:spcAft>
            </a:pPr>
            <a:r>
              <a:rPr lang="en-US" dirty="0">
                <a:latin typeface="Calibri" panose="020F0502020204030204" pitchFamily="34" charset="0"/>
                <a:ea typeface="Calibri" panose="020F0502020204030204" pitchFamily="34" charset="0"/>
                <a:cs typeface="Times New Roman" panose="02020603050405020304" pitchFamily="18" charset="0"/>
              </a:rPr>
              <a:t>While pregnant, no research interventions, tests or procedures that are &gt; minimal risk will be performed on the pregnant woman</a:t>
            </a:r>
          </a:p>
          <a:p>
            <a:pPr marL="457200" indent="0">
              <a:spcBef>
                <a:spcPts val="0"/>
              </a:spcBef>
              <a:spcAft>
                <a:spcPts val="600"/>
              </a:spcAft>
              <a:buNone/>
            </a:pPr>
            <a:r>
              <a:rPr lang="en-US" dirty="0">
                <a:latin typeface="Calibri" panose="020F0502020204030204" pitchFamily="34" charset="0"/>
                <a:ea typeface="Calibri" panose="020F0502020204030204" pitchFamily="34" charset="0"/>
                <a:cs typeface="Times New Roman" panose="02020603050405020304" pitchFamily="18" charset="0"/>
              </a:rPr>
              <a:t>In this case, continued participation of a woman who becomes pregnant can be approved by the IRB under the Subpart B regulations </a:t>
            </a:r>
            <a:r>
              <a:rPr lang="en-US" sz="2600" dirty="0"/>
              <a:t>			</a:t>
            </a:r>
            <a:endParaRPr lang="en-US" dirty="0"/>
          </a:p>
          <a:p>
            <a:pPr marL="0" indent="0">
              <a:buNone/>
            </a:pPr>
            <a:endParaRPr lang="en-US" dirty="0"/>
          </a:p>
        </p:txBody>
      </p:sp>
      <p:pic>
        <p:nvPicPr>
          <p:cNvPr id="7" name="Audio 6">
            <a:hlinkClick r:id="" action="ppaction://media"/>
            <a:extLst>
              <a:ext uri="{FF2B5EF4-FFF2-40B4-BE49-F238E27FC236}">
                <a16:creationId xmlns:a16="http://schemas.microsoft.com/office/drawing/2014/main" id="{9CE9CF83-4F91-412D-B834-6D6DBB573C7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562031682"/>
      </p:ext>
    </p:extLst>
  </p:cSld>
  <p:clrMapOvr>
    <a:masterClrMapping/>
  </p:clrMapOvr>
  <mc:AlternateContent xmlns:mc="http://schemas.openxmlformats.org/markup-compatibility/2006" xmlns:p14="http://schemas.microsoft.com/office/powerpoint/2010/main">
    <mc:Choice Requires="p14">
      <p:transition spd="slow" p14:dur="2000" advTm="33519"/>
    </mc:Choice>
    <mc:Fallback xmlns="">
      <p:transition spd="slow" advTm="3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311499" y="-114610"/>
            <a:ext cx="8742066" cy="1069351"/>
          </a:xfrm>
        </p:spPr>
        <p:txBody>
          <a:bodyPr>
            <a:normAutofit/>
          </a:bodyPr>
          <a:lstStyle/>
          <a:p>
            <a:pPr algn="ctr"/>
            <a:r>
              <a:rPr lang="en-US" sz="3200" dirty="0">
                <a:solidFill>
                  <a:srgbClr val="0070C0"/>
                </a:solidFill>
              </a:rPr>
              <a:t>References and Links</a:t>
            </a:r>
          </a:p>
        </p:txBody>
      </p:sp>
      <p:pic>
        <p:nvPicPr>
          <p:cNvPr id="8" name="Picture 7">
            <a:extLst>
              <a:ext uri="{FF2B5EF4-FFF2-40B4-BE49-F238E27FC236}">
                <a16:creationId xmlns:a16="http://schemas.microsoft.com/office/drawing/2014/main" id="{33261324-C6A2-4473-9DF2-2DB4129C00BC}"/>
              </a:ext>
            </a:extLst>
          </p:cNvPr>
          <p:cNvPicPr>
            <a:picLocks noChangeAspect="1"/>
          </p:cNvPicPr>
          <p:nvPr/>
        </p:nvPicPr>
        <p:blipFill>
          <a:blip r:embed="rId4"/>
          <a:stretch>
            <a:fillRect/>
          </a:stretch>
        </p:blipFill>
        <p:spPr>
          <a:xfrm>
            <a:off x="0" y="6408822"/>
            <a:ext cx="9144000" cy="449178"/>
          </a:xfrm>
          <a:prstGeom prst="rect">
            <a:avLst/>
          </a:prstGeom>
        </p:spPr>
      </p:pic>
      <p:sp>
        <p:nvSpPr>
          <p:cNvPr id="6" name="Content Placeholder 2">
            <a:extLst>
              <a:ext uri="{FF2B5EF4-FFF2-40B4-BE49-F238E27FC236}">
                <a16:creationId xmlns:a16="http://schemas.microsoft.com/office/drawing/2014/main" id="{E04BACDC-91FE-44A4-BE34-9DBC1353B0DD}"/>
              </a:ext>
            </a:extLst>
          </p:cNvPr>
          <p:cNvSpPr>
            <a:spLocks noGrp="1"/>
          </p:cNvSpPr>
          <p:nvPr>
            <p:ph idx="1"/>
          </p:nvPr>
        </p:nvSpPr>
        <p:spPr>
          <a:xfrm>
            <a:off x="495300" y="729050"/>
            <a:ext cx="8426278" cy="5921080"/>
          </a:xfrm>
        </p:spPr>
        <p:txBody>
          <a:bodyPr>
            <a:noAutofit/>
          </a:bodyPr>
          <a:lstStyle/>
          <a:p>
            <a:pPr marL="0" indent="0">
              <a:spcBef>
                <a:spcPts val="0"/>
              </a:spcBef>
              <a:spcAft>
                <a:spcPts val="1800"/>
              </a:spcAft>
              <a:buNone/>
            </a:pPr>
            <a:r>
              <a:rPr lang="en-US" sz="2000" dirty="0">
                <a:hlinkClick r:id="rId5"/>
              </a:rPr>
              <a:t>Belmont Report </a:t>
            </a:r>
            <a:r>
              <a:rPr lang="en-US" sz="2000" dirty="0"/>
              <a:t>(1978)</a:t>
            </a:r>
          </a:p>
          <a:p>
            <a:pPr marL="0" indent="0">
              <a:spcBef>
                <a:spcPts val="0"/>
              </a:spcBef>
              <a:spcAft>
                <a:spcPts val="1800"/>
              </a:spcAft>
              <a:buNone/>
            </a:pPr>
            <a:r>
              <a:rPr lang="en-US" sz="2000" dirty="0">
                <a:hlinkClick r:id="rId6"/>
              </a:rPr>
              <a:t>45 CFR 46 (2018 Requirements)</a:t>
            </a:r>
            <a:endParaRPr lang="en-US" sz="2000" dirty="0"/>
          </a:p>
          <a:p>
            <a:pPr marL="0" indent="0">
              <a:spcBef>
                <a:spcPts val="0"/>
              </a:spcBef>
              <a:spcAft>
                <a:spcPts val="1800"/>
              </a:spcAft>
              <a:buNone/>
            </a:pPr>
            <a:r>
              <a:rPr lang="en-US" sz="2000" dirty="0"/>
              <a:t>Institute of Medicine.  </a:t>
            </a:r>
            <a:r>
              <a:rPr lang="en-US" sz="2000" i="1" dirty="0"/>
              <a:t>Women and Health Research: Ethical and Legal Issues of Including Women in Clinical Studies, Volume 1</a:t>
            </a:r>
            <a:r>
              <a:rPr lang="en-US" sz="2000" dirty="0"/>
              <a:t>. Washington, DC: The National Academies Press. </a:t>
            </a:r>
            <a:r>
              <a:rPr lang="en-US" sz="2000" dirty="0">
                <a:solidFill>
                  <a:prstClr val="black"/>
                </a:solidFill>
              </a:rPr>
              <a:t>1994 </a:t>
            </a:r>
            <a:r>
              <a:rPr lang="en-US" sz="2000" dirty="0">
                <a:hlinkClick r:id="rId7"/>
              </a:rPr>
              <a:t>https://doi.org/10.17226/2304</a:t>
            </a:r>
            <a:r>
              <a:rPr lang="en-US" sz="2000" dirty="0"/>
              <a:t> or via PubMed </a:t>
            </a:r>
            <a:r>
              <a:rPr lang="en-US" sz="2000" dirty="0">
                <a:hlinkClick r:id="rId8"/>
              </a:rPr>
              <a:t>here</a:t>
            </a:r>
            <a:r>
              <a:rPr lang="en-US" sz="2000" dirty="0"/>
              <a:t> 	</a:t>
            </a:r>
          </a:p>
          <a:p>
            <a:pPr marL="0" indent="0">
              <a:spcBef>
                <a:spcPts val="0"/>
              </a:spcBef>
              <a:spcAft>
                <a:spcPts val="1800"/>
              </a:spcAft>
              <a:buNone/>
            </a:pPr>
            <a:r>
              <a:rPr lang="en-US" sz="2000" dirty="0"/>
              <a:t>Foulkes MA, Grady C, </a:t>
            </a:r>
            <a:r>
              <a:rPr lang="en-US" sz="2000" dirty="0" err="1"/>
              <a:t>Spong</a:t>
            </a:r>
            <a:r>
              <a:rPr lang="en-US" sz="2000" dirty="0"/>
              <a:t> C. Bates A, Clayton JA. Clinical research enrolling pregnant women: a workshop summary. </a:t>
            </a:r>
            <a:r>
              <a:rPr lang="en-US" sz="2000" i="1" dirty="0"/>
              <a:t>J </a:t>
            </a:r>
            <a:r>
              <a:rPr lang="en-US" sz="2000" i="1" dirty="0" err="1"/>
              <a:t>Womens</a:t>
            </a:r>
            <a:r>
              <a:rPr lang="en-US" sz="2000" i="1" dirty="0"/>
              <a:t> Health </a:t>
            </a:r>
            <a:r>
              <a:rPr lang="en-US" sz="2000" dirty="0"/>
              <a:t>2011;20: 1429-1432. DOI: </a:t>
            </a:r>
            <a:r>
              <a:rPr lang="en-US" sz="2000" dirty="0">
                <a:hlinkClick r:id="rId9"/>
              </a:rPr>
              <a:t>https://doi.org/10.1089/jwh.2011.3118</a:t>
            </a:r>
            <a:r>
              <a:rPr lang="en-US" sz="2000" dirty="0"/>
              <a:t> </a:t>
            </a:r>
          </a:p>
          <a:p>
            <a:pPr marL="0" indent="0">
              <a:spcBef>
                <a:spcPts val="0"/>
              </a:spcBef>
              <a:spcAft>
                <a:spcPts val="1800"/>
              </a:spcAft>
              <a:buNone/>
            </a:pPr>
            <a:r>
              <a:rPr lang="en-US" sz="2000" dirty="0"/>
              <a:t>Lyerly AD, Little MO, </a:t>
            </a:r>
            <a:r>
              <a:rPr lang="en-US" sz="2000" dirty="0" err="1"/>
              <a:t>Faden</a:t>
            </a:r>
            <a:r>
              <a:rPr lang="en-US" sz="2000" dirty="0"/>
              <a:t> RR. Reframing the framework: toward fair inclusion of pregnant women as participants in research. </a:t>
            </a:r>
            <a:r>
              <a:rPr lang="en-US" sz="2000" i="1" dirty="0">
                <a:solidFill>
                  <a:srgbClr val="3C4043"/>
                </a:solidFill>
              </a:rPr>
              <a:t>Am J </a:t>
            </a:r>
            <a:r>
              <a:rPr lang="en-US" sz="2000" i="1" dirty="0" err="1">
                <a:solidFill>
                  <a:srgbClr val="3C4043"/>
                </a:solidFill>
              </a:rPr>
              <a:t>Bioeth</a:t>
            </a:r>
            <a:r>
              <a:rPr lang="en-US" sz="2000" i="1" dirty="0">
                <a:solidFill>
                  <a:srgbClr val="3C4043"/>
                </a:solidFill>
              </a:rPr>
              <a:t> </a:t>
            </a:r>
            <a:r>
              <a:rPr lang="en-US" sz="2000" dirty="0">
                <a:solidFill>
                  <a:srgbClr val="3C4043"/>
                </a:solidFill>
              </a:rPr>
              <a:t>2011;</a:t>
            </a:r>
            <a:r>
              <a:rPr lang="en-US" sz="2000" dirty="0"/>
              <a:t> 11(5): 50–68. DOI: </a:t>
            </a:r>
            <a:r>
              <a:rPr lang="en-US" sz="2000" dirty="0">
                <a:hlinkClick r:id="rId10"/>
              </a:rPr>
              <a:t>https://doi.org/10.1080/15265161.2011.560353</a:t>
            </a:r>
            <a:r>
              <a:rPr lang="en-US" sz="2000" dirty="0"/>
              <a:t> </a:t>
            </a:r>
          </a:p>
          <a:p>
            <a:pPr marL="0" indent="0">
              <a:spcBef>
                <a:spcPts val="0"/>
              </a:spcBef>
              <a:spcAft>
                <a:spcPts val="1800"/>
              </a:spcAft>
              <a:buNone/>
            </a:pPr>
            <a:r>
              <a:rPr lang="en-US" sz="2000" dirty="0">
                <a:solidFill>
                  <a:prstClr val="black"/>
                </a:solidFill>
              </a:rPr>
              <a:t>NIH Office of Research on Women’s Health, </a:t>
            </a:r>
            <a:r>
              <a:rPr lang="en-US" sz="2000" i="1" dirty="0">
                <a:hlinkClick r:id="rId11"/>
              </a:rPr>
              <a:t>Enrolling Pregnant Women: Issues in Clinical Research</a:t>
            </a:r>
            <a:r>
              <a:rPr lang="en-US" sz="2000" i="1" dirty="0"/>
              <a:t> </a:t>
            </a:r>
            <a:r>
              <a:rPr lang="en-US" sz="2000" dirty="0"/>
              <a:t>(2010)</a:t>
            </a:r>
          </a:p>
          <a:p>
            <a:pPr marL="0" indent="0">
              <a:spcBef>
                <a:spcPts val="0"/>
              </a:spcBef>
              <a:spcAft>
                <a:spcPts val="1800"/>
              </a:spcAft>
              <a:buNone/>
            </a:pPr>
            <a:r>
              <a:rPr lang="en-US" sz="2000" dirty="0"/>
              <a:t>Task Force on Research Specific to Pregnant Women and Lactating Women, </a:t>
            </a:r>
            <a:r>
              <a:rPr lang="en-US" sz="2000" dirty="0">
                <a:hlinkClick r:id="rId12"/>
              </a:rPr>
              <a:t>Report to Secretary, Health and Human Services Congress </a:t>
            </a:r>
            <a:r>
              <a:rPr lang="en-US" sz="2000" dirty="0"/>
              <a:t>(September 2018)</a:t>
            </a:r>
          </a:p>
          <a:p>
            <a:pPr marL="0" indent="0">
              <a:spcBef>
                <a:spcPts val="0"/>
              </a:spcBef>
              <a:spcAft>
                <a:spcPts val="1800"/>
              </a:spcAft>
              <a:buNone/>
            </a:pPr>
            <a:r>
              <a:rPr lang="en-US" sz="2000" dirty="0"/>
              <a:t> </a:t>
            </a:r>
          </a:p>
        </p:txBody>
      </p:sp>
      <p:pic>
        <p:nvPicPr>
          <p:cNvPr id="4" name="Audio 3">
            <a:hlinkClick r:id="" action="ppaction://media"/>
            <a:extLst>
              <a:ext uri="{FF2B5EF4-FFF2-40B4-BE49-F238E27FC236}">
                <a16:creationId xmlns:a16="http://schemas.microsoft.com/office/drawing/2014/main" id="{31DA7800-6B79-4A86-B01F-9FCFBD6708F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7290780"/>
      </p:ext>
    </p:extLst>
  </p:cSld>
  <p:clrMapOvr>
    <a:masterClrMapping/>
  </p:clrMapOvr>
  <mc:AlternateContent xmlns:mc="http://schemas.openxmlformats.org/markup-compatibility/2006" xmlns:p14="http://schemas.microsoft.com/office/powerpoint/2010/main">
    <mc:Choice Requires="p14">
      <p:transition spd="slow" p14:dur="2000" advTm="3131"/>
    </mc:Choice>
    <mc:Fallback xmlns="">
      <p:transition spd="slow" advTm="3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569495" y="43544"/>
            <a:ext cx="7945855" cy="1407660"/>
          </a:xfrm>
        </p:spPr>
        <p:txBody>
          <a:bodyPr>
            <a:normAutofit/>
          </a:bodyPr>
          <a:lstStyle/>
          <a:p>
            <a:pPr algn="ctr"/>
            <a:r>
              <a:rPr lang="en-US" sz="4000" dirty="0">
                <a:solidFill>
                  <a:srgbClr val="0070C0"/>
                </a:solidFill>
              </a:rPr>
              <a:t>Why Enroll Pregnant Women </a:t>
            </a:r>
            <a:br>
              <a:rPr lang="en-US" sz="4000" dirty="0">
                <a:solidFill>
                  <a:srgbClr val="0070C0"/>
                </a:solidFill>
              </a:rPr>
            </a:br>
            <a:r>
              <a:rPr lang="en-US" sz="4000" dirty="0">
                <a:solidFill>
                  <a:srgbClr val="0070C0"/>
                </a:solidFill>
              </a:rPr>
              <a:t>in Clinical Trials?</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370114" y="1320801"/>
            <a:ext cx="8145236" cy="5071301"/>
          </a:xfrm>
        </p:spPr>
        <p:txBody>
          <a:bodyPr>
            <a:normAutofit fontScale="92500" lnSpcReduction="10000"/>
          </a:bodyPr>
          <a:lstStyle/>
          <a:p>
            <a:pPr marL="0" indent="0">
              <a:spcBef>
                <a:spcPts val="0"/>
              </a:spcBef>
              <a:buNone/>
            </a:pPr>
            <a:r>
              <a:rPr lang="en-US" sz="2600" dirty="0"/>
              <a:t>1978: The Belmont Report</a:t>
            </a:r>
          </a:p>
          <a:p>
            <a:pPr marL="0" indent="0">
              <a:spcBef>
                <a:spcPts val="0"/>
              </a:spcBef>
              <a:buNone/>
            </a:pPr>
            <a:endParaRPr lang="en-US" sz="2600" dirty="0"/>
          </a:p>
          <a:p>
            <a:pPr marL="0" indent="0">
              <a:spcBef>
                <a:spcPts val="0"/>
              </a:spcBef>
              <a:buNone/>
            </a:pPr>
            <a:r>
              <a:rPr lang="en-US" sz="2600" dirty="0"/>
              <a:t>One of the three basic ethical </a:t>
            </a:r>
          </a:p>
          <a:p>
            <a:pPr marL="0" indent="0">
              <a:spcBef>
                <a:spcPts val="0"/>
              </a:spcBef>
              <a:buNone/>
            </a:pPr>
            <a:r>
              <a:rPr lang="en-US" sz="2600" dirty="0"/>
              <a:t>principles discussed in the Belmont </a:t>
            </a:r>
          </a:p>
          <a:p>
            <a:pPr marL="0" indent="0">
              <a:spcBef>
                <a:spcPts val="0"/>
              </a:spcBef>
              <a:buNone/>
            </a:pPr>
            <a:r>
              <a:rPr lang="en-US" sz="2600" dirty="0"/>
              <a:t>Report is </a:t>
            </a:r>
            <a:r>
              <a:rPr lang="en-US" sz="2600" dirty="0">
                <a:solidFill>
                  <a:srgbClr val="FF0000"/>
                </a:solidFill>
              </a:rPr>
              <a:t>Justice</a:t>
            </a:r>
          </a:p>
          <a:p>
            <a:pPr marL="401637" indent="0">
              <a:spcBef>
                <a:spcPts val="0"/>
              </a:spcBef>
              <a:buNone/>
            </a:pPr>
            <a:endParaRPr lang="en-US" sz="2600" dirty="0">
              <a:solidFill>
                <a:srgbClr val="FF0000"/>
              </a:solidFill>
            </a:endParaRPr>
          </a:p>
          <a:p>
            <a:pPr marL="230188" indent="-230188">
              <a:spcBef>
                <a:spcPts val="0"/>
              </a:spcBef>
            </a:pPr>
            <a:r>
              <a:rPr lang="en-US" sz="2600" dirty="0"/>
              <a:t>Exclusion of pregnant women </a:t>
            </a:r>
          </a:p>
          <a:p>
            <a:pPr marL="0" indent="0" defTabSz="230188">
              <a:spcBef>
                <a:spcPts val="0"/>
              </a:spcBef>
              <a:buNone/>
            </a:pPr>
            <a:r>
              <a:rPr lang="en-US" sz="2600" dirty="0"/>
              <a:t>	from clinical research may result in </a:t>
            </a:r>
          </a:p>
          <a:p>
            <a:pPr marL="285750" indent="-55563" defTabSz="115888">
              <a:spcBef>
                <a:spcPts val="0"/>
              </a:spcBef>
              <a:buNone/>
            </a:pPr>
            <a:r>
              <a:rPr lang="en-US" sz="2600" dirty="0"/>
              <a:t>an unfair denial of benefits to the </a:t>
            </a:r>
          </a:p>
          <a:p>
            <a:pPr marL="285750" indent="-55563" defTabSz="115888">
              <a:spcBef>
                <a:spcPts val="0"/>
              </a:spcBef>
              <a:buNone/>
            </a:pPr>
            <a:r>
              <a:rPr lang="en-US" sz="2600" dirty="0"/>
              <a:t>woman and/or fetus that are unavailable </a:t>
            </a:r>
          </a:p>
          <a:p>
            <a:pPr marL="285750" indent="-55563" defTabSz="115888">
              <a:spcBef>
                <a:spcPts val="0"/>
              </a:spcBef>
              <a:buNone/>
            </a:pPr>
            <a:r>
              <a:rPr lang="en-US" sz="2600" dirty="0"/>
              <a:t>outside the research setting</a:t>
            </a:r>
          </a:p>
          <a:p>
            <a:pPr>
              <a:spcBef>
                <a:spcPts val="0"/>
              </a:spcBef>
            </a:pPr>
            <a:endParaRPr lang="en-US" sz="2600" dirty="0"/>
          </a:p>
          <a:p>
            <a:pPr>
              <a:spcBef>
                <a:spcPts val="0"/>
              </a:spcBef>
            </a:pPr>
            <a:r>
              <a:rPr lang="en-US" sz="2600" dirty="0"/>
              <a:t>Women need safe and effective treatment during pregnancy with pharmacokinetic information to identify appropriate therapeutic doses during pregnancy and to quantify risks of fetal exposure </a:t>
            </a:r>
          </a:p>
          <a:p>
            <a:pPr marL="0" indent="0">
              <a:spcBef>
                <a:spcPts val="0"/>
              </a:spcBef>
              <a:buNone/>
            </a:pPr>
            <a:endParaRPr lang="en-US" sz="2600" dirty="0"/>
          </a:p>
          <a:p>
            <a:pPr marL="0" indent="0">
              <a:buNone/>
            </a:pPr>
            <a:endParaRPr lang="en-US" dirty="0"/>
          </a:p>
        </p:txBody>
      </p:sp>
      <p:pic>
        <p:nvPicPr>
          <p:cNvPr id="10" name="Picture 9">
            <a:extLst>
              <a:ext uri="{FF2B5EF4-FFF2-40B4-BE49-F238E27FC236}">
                <a16:creationId xmlns:a16="http://schemas.microsoft.com/office/drawing/2014/main" id="{B20F7A16-8C4A-4822-A657-D7086C77022D}"/>
              </a:ext>
            </a:extLst>
          </p:cNvPr>
          <p:cNvPicPr>
            <a:picLocks noChangeAspect="1"/>
          </p:cNvPicPr>
          <p:nvPr/>
        </p:nvPicPr>
        <p:blipFill>
          <a:blip r:embed="rId6"/>
          <a:stretch>
            <a:fillRect/>
          </a:stretch>
        </p:blipFill>
        <p:spPr>
          <a:xfrm>
            <a:off x="0" y="6392102"/>
            <a:ext cx="9144000" cy="465898"/>
          </a:xfrm>
          <a:prstGeom prst="rect">
            <a:avLst/>
          </a:prstGeom>
        </p:spPr>
      </p:pic>
      <p:pic>
        <p:nvPicPr>
          <p:cNvPr id="6" name="Picture 14" descr="MCj02328670000[1]">
            <a:extLst>
              <a:ext uri="{FF2B5EF4-FFF2-40B4-BE49-F238E27FC236}">
                <a16:creationId xmlns:a16="http://schemas.microsoft.com/office/drawing/2014/main" id="{21CC07E4-6EE6-47A5-9FA5-BD5A868C6806}"/>
              </a:ext>
            </a:extLst>
          </p:cNvPr>
          <p:cNvPicPr>
            <a:picLocks noChangeAspect="1" noChangeArrowheads="1"/>
          </p:cNvPicPr>
          <p:nvPr/>
        </p:nvPicPr>
        <p:blipFill>
          <a:blip r:embed="rId7">
            <a:lum bright="28000" contrast="-22000"/>
          </a:blip>
          <a:srcRect/>
          <a:stretch>
            <a:fillRect/>
          </a:stretch>
        </p:blipFill>
        <p:spPr bwMode="auto">
          <a:xfrm>
            <a:off x="5007331" y="917188"/>
            <a:ext cx="4176873" cy="2824140"/>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7" name="TextBox 6">
            <a:extLst>
              <a:ext uri="{FF2B5EF4-FFF2-40B4-BE49-F238E27FC236}">
                <a16:creationId xmlns:a16="http://schemas.microsoft.com/office/drawing/2014/main" id="{0FE7FD69-1A9D-4DC8-B2AA-0EF42EA8DAF6}"/>
              </a:ext>
            </a:extLst>
          </p:cNvPr>
          <p:cNvSpPr txBox="1"/>
          <p:nvPr/>
        </p:nvSpPr>
        <p:spPr>
          <a:xfrm>
            <a:off x="6334617" y="2392208"/>
            <a:ext cx="1070034" cy="738664"/>
          </a:xfrm>
          <a:prstGeom prst="rect">
            <a:avLst/>
          </a:prstGeom>
          <a:noFill/>
          <a:ln w="31750">
            <a:noFill/>
          </a:ln>
        </p:spPr>
        <p:txBody>
          <a:bodyPr wrap="square" rtlCol="0">
            <a:spAutoFit/>
          </a:bodyPr>
          <a:lstStyle/>
          <a:p>
            <a:r>
              <a:rPr lang="en-US" b="1" dirty="0"/>
              <a:t> </a:t>
            </a:r>
            <a:r>
              <a:rPr lang="en-US" sz="2400" b="1" dirty="0">
                <a:solidFill>
                  <a:srgbClr val="FF0000"/>
                </a:solidFill>
              </a:rPr>
              <a:t>Justice</a:t>
            </a:r>
          </a:p>
        </p:txBody>
      </p:sp>
      <p:pic>
        <p:nvPicPr>
          <p:cNvPr id="18" name="Audio 17">
            <a:hlinkClick r:id="" action="ppaction://media"/>
            <a:extLst>
              <a:ext uri="{FF2B5EF4-FFF2-40B4-BE49-F238E27FC236}">
                <a16:creationId xmlns:a16="http://schemas.microsoft.com/office/drawing/2014/main" id="{F711A774-32A3-409A-9FC9-35F68ACD2D9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040730811"/>
      </p:ext>
    </p:extLst>
  </p:cSld>
  <p:clrMapOvr>
    <a:masterClrMapping/>
  </p:clrMapOvr>
  <mc:AlternateContent xmlns:mc="http://schemas.openxmlformats.org/markup-compatibility/2006" xmlns:p14="http://schemas.microsoft.com/office/powerpoint/2010/main">
    <mc:Choice Requires="p14">
      <p:transition spd="slow" p14:dur="2000" advTm="53359"/>
    </mc:Choice>
    <mc:Fallback xmlns="">
      <p:transition spd="slow" advTm="53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8"/>
                </p:tgtEl>
              </p:cMediaNode>
            </p:audi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261324-C6A2-4473-9DF2-2DB4129C00BC}"/>
              </a:ext>
            </a:extLst>
          </p:cNvPr>
          <p:cNvPicPr>
            <a:picLocks noChangeAspect="1"/>
          </p:cNvPicPr>
          <p:nvPr/>
        </p:nvPicPr>
        <p:blipFill>
          <a:blip r:embed="rId5"/>
          <a:stretch>
            <a:fillRect/>
          </a:stretch>
        </p:blipFill>
        <p:spPr>
          <a:xfrm>
            <a:off x="0" y="6408822"/>
            <a:ext cx="9144000" cy="449178"/>
          </a:xfrm>
          <a:prstGeom prst="rect">
            <a:avLst/>
          </a:prstGeom>
        </p:spPr>
      </p:pic>
      <p:sp>
        <p:nvSpPr>
          <p:cNvPr id="7" name="Title 6">
            <a:extLst>
              <a:ext uri="{FF2B5EF4-FFF2-40B4-BE49-F238E27FC236}">
                <a16:creationId xmlns:a16="http://schemas.microsoft.com/office/drawing/2014/main" id="{57607913-1EA7-485D-90FA-8E9F30DFD68D}"/>
              </a:ext>
            </a:extLst>
          </p:cNvPr>
          <p:cNvSpPr>
            <a:spLocks noGrp="1"/>
          </p:cNvSpPr>
          <p:nvPr>
            <p:ph type="title"/>
          </p:nvPr>
        </p:nvSpPr>
        <p:spPr>
          <a:xfrm>
            <a:off x="628650" y="365126"/>
            <a:ext cx="7886700" cy="1325563"/>
          </a:xfrm>
          <a:ln>
            <a:noFill/>
          </a:ln>
        </p:spPr>
        <p:txBody>
          <a:bodyPr>
            <a:normAutofit/>
          </a:bodyPr>
          <a:lstStyle/>
          <a:p>
            <a:pPr algn="ctr"/>
            <a:r>
              <a:rPr lang="en-US" sz="5400" b="1" dirty="0">
                <a:ln>
                  <a:solidFill>
                    <a:sysClr val="windowText" lastClr="000000"/>
                  </a:solidFill>
                </a:ln>
                <a:solidFill>
                  <a:srgbClr val="6699FF"/>
                </a:solidFill>
              </a:rPr>
              <a:t>Thank You</a:t>
            </a:r>
          </a:p>
        </p:txBody>
      </p:sp>
      <p:pic>
        <p:nvPicPr>
          <p:cNvPr id="9" name="Content Placeholder 8">
            <a:extLst>
              <a:ext uri="{FF2B5EF4-FFF2-40B4-BE49-F238E27FC236}">
                <a16:creationId xmlns:a16="http://schemas.microsoft.com/office/drawing/2014/main" id="{805915D7-7EFA-4D70-8A1A-5256029404B8}"/>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512768" y="1544143"/>
            <a:ext cx="4631232" cy="4631232"/>
          </a:xfrm>
          <a:prstGeom prst="rect">
            <a:avLst/>
          </a:prstGeom>
        </p:spPr>
      </p:pic>
      <p:pic>
        <p:nvPicPr>
          <p:cNvPr id="10" name="Picture 14" descr="MCj02328670000[1]">
            <a:extLst>
              <a:ext uri="{FF2B5EF4-FFF2-40B4-BE49-F238E27FC236}">
                <a16:creationId xmlns:a16="http://schemas.microsoft.com/office/drawing/2014/main" id="{A19907E5-882E-44A5-9450-6F812E893AF3}"/>
              </a:ext>
            </a:extLst>
          </p:cNvPr>
          <p:cNvPicPr>
            <a:picLocks noChangeAspect="1" noChangeArrowheads="1"/>
          </p:cNvPicPr>
          <p:nvPr/>
        </p:nvPicPr>
        <p:blipFill>
          <a:blip r:embed="rId8">
            <a:lum bright="28000" contrast="-22000"/>
          </a:blip>
          <a:srcRect/>
          <a:stretch>
            <a:fillRect/>
          </a:stretch>
        </p:blipFill>
        <p:spPr bwMode="auto">
          <a:xfrm>
            <a:off x="910896" y="2083774"/>
            <a:ext cx="4217949" cy="2728371"/>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16" name="TextBox 15">
            <a:extLst>
              <a:ext uri="{FF2B5EF4-FFF2-40B4-BE49-F238E27FC236}">
                <a16:creationId xmlns:a16="http://schemas.microsoft.com/office/drawing/2014/main" id="{7DD1D9D5-8905-4DD1-985F-CA6DA5E4A536}"/>
              </a:ext>
            </a:extLst>
          </p:cNvPr>
          <p:cNvSpPr txBox="1"/>
          <p:nvPr/>
        </p:nvSpPr>
        <p:spPr>
          <a:xfrm>
            <a:off x="846241" y="4248884"/>
            <a:ext cx="1659813" cy="461665"/>
          </a:xfrm>
          <a:prstGeom prst="rect">
            <a:avLst/>
          </a:prstGeom>
          <a:noFill/>
        </p:spPr>
        <p:txBody>
          <a:bodyPr wrap="square" rtlCol="0">
            <a:spAutoFit/>
          </a:bodyPr>
          <a:lstStyle/>
          <a:p>
            <a:r>
              <a:rPr lang="en-US" sz="2400" b="1" dirty="0">
                <a:solidFill>
                  <a:srgbClr val="990033"/>
                </a:solidFill>
              </a:rPr>
              <a:t>Autonomy</a:t>
            </a:r>
          </a:p>
        </p:txBody>
      </p:sp>
      <p:sp>
        <p:nvSpPr>
          <p:cNvPr id="18" name="TextBox 17">
            <a:extLst>
              <a:ext uri="{FF2B5EF4-FFF2-40B4-BE49-F238E27FC236}">
                <a16:creationId xmlns:a16="http://schemas.microsoft.com/office/drawing/2014/main" id="{C9C9ABA8-33BF-432C-852F-21A42A74565B}"/>
              </a:ext>
            </a:extLst>
          </p:cNvPr>
          <p:cNvSpPr txBox="1"/>
          <p:nvPr/>
        </p:nvSpPr>
        <p:spPr>
          <a:xfrm>
            <a:off x="2216723" y="3739072"/>
            <a:ext cx="1062181" cy="461665"/>
          </a:xfrm>
          <a:prstGeom prst="rect">
            <a:avLst/>
          </a:prstGeom>
          <a:noFill/>
        </p:spPr>
        <p:txBody>
          <a:bodyPr wrap="square" rtlCol="0">
            <a:spAutoFit/>
          </a:bodyPr>
          <a:lstStyle/>
          <a:p>
            <a:r>
              <a:rPr lang="en-US" sz="2400" b="1" dirty="0">
                <a:solidFill>
                  <a:srgbClr val="C00000"/>
                </a:solidFill>
              </a:rPr>
              <a:t>Justice</a:t>
            </a:r>
          </a:p>
        </p:txBody>
      </p:sp>
      <p:sp>
        <p:nvSpPr>
          <p:cNvPr id="44" name="TextBox 43">
            <a:extLst>
              <a:ext uri="{FF2B5EF4-FFF2-40B4-BE49-F238E27FC236}">
                <a16:creationId xmlns:a16="http://schemas.microsoft.com/office/drawing/2014/main" id="{3918C746-FA24-4375-A619-E0462A8FDAE3}"/>
              </a:ext>
            </a:extLst>
          </p:cNvPr>
          <p:cNvSpPr txBox="1"/>
          <p:nvPr/>
        </p:nvSpPr>
        <p:spPr>
          <a:xfrm>
            <a:off x="3103417" y="4224426"/>
            <a:ext cx="1893455" cy="461665"/>
          </a:xfrm>
          <a:prstGeom prst="rect">
            <a:avLst/>
          </a:prstGeom>
          <a:noFill/>
        </p:spPr>
        <p:txBody>
          <a:bodyPr wrap="square" rtlCol="0">
            <a:spAutoFit/>
          </a:bodyPr>
          <a:lstStyle/>
          <a:p>
            <a:r>
              <a:rPr lang="en-US" sz="2400" b="1" dirty="0">
                <a:solidFill>
                  <a:srgbClr val="C00000"/>
                </a:solidFill>
              </a:rPr>
              <a:t>Beneficence</a:t>
            </a:r>
          </a:p>
        </p:txBody>
      </p:sp>
      <p:pic>
        <p:nvPicPr>
          <p:cNvPr id="3" name="Audio 2">
            <a:hlinkClick r:id="" action="ppaction://media"/>
            <a:extLst>
              <a:ext uri="{FF2B5EF4-FFF2-40B4-BE49-F238E27FC236}">
                <a16:creationId xmlns:a16="http://schemas.microsoft.com/office/drawing/2014/main" id="{DD68C9CB-94EB-4469-BAAD-50B45481137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952351353"/>
      </p:ext>
    </p:extLst>
  </p:cSld>
  <p:clrMapOvr>
    <a:masterClrMapping/>
  </p:clrMapOvr>
  <mc:AlternateContent xmlns:mc="http://schemas.openxmlformats.org/markup-compatibility/2006" xmlns:p14="http://schemas.microsoft.com/office/powerpoint/2010/main">
    <mc:Choice Requires="p14">
      <p:transition spd="slow" p14:dur="2000" advTm="3006"/>
    </mc:Choice>
    <mc:Fallback xmlns="">
      <p:transition spd="slow" advTm="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132323"/>
            <a:ext cx="7886700" cy="673240"/>
          </a:xfrm>
        </p:spPr>
        <p:txBody>
          <a:bodyPr>
            <a:normAutofit fontScale="90000"/>
          </a:bodyPr>
          <a:lstStyle/>
          <a:p>
            <a:pPr algn="ctr"/>
            <a:r>
              <a:rPr lang="en-US" dirty="0">
                <a:solidFill>
                  <a:srgbClr val="0070C0"/>
                </a:solidFill>
              </a:rPr>
              <a:t>Historical Background</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413040" y="727893"/>
            <a:ext cx="8317919" cy="6101304"/>
          </a:xfrm>
        </p:spPr>
        <p:txBody>
          <a:bodyPr>
            <a:normAutofit/>
          </a:bodyPr>
          <a:lstStyle/>
          <a:p>
            <a:pPr marL="739775" indent="-739775">
              <a:spcBef>
                <a:spcPts val="0"/>
              </a:spcBef>
              <a:spcAft>
                <a:spcPts val="600"/>
              </a:spcAft>
              <a:buNone/>
            </a:pPr>
            <a:r>
              <a:rPr lang="en-US" sz="2400" b="1" dirty="0"/>
              <a:t>1975: </a:t>
            </a:r>
            <a:r>
              <a:rPr lang="en-US" sz="2400" dirty="0"/>
              <a:t>HHS adopted regulations concerning pregnant women as research participants and included pregnant women as a “vulnerable population” deserving of special protection</a:t>
            </a:r>
          </a:p>
          <a:p>
            <a:pPr marL="1146175" indent="-463550">
              <a:spcBef>
                <a:spcPts val="0"/>
              </a:spcBef>
              <a:spcAft>
                <a:spcPts val="1200"/>
              </a:spcAft>
            </a:pPr>
            <a:r>
              <a:rPr lang="en-US" sz="2400" dirty="0"/>
              <a:t>Regulations took a proscriptive approach: “</a:t>
            </a:r>
            <a:r>
              <a:rPr lang="en-US" sz="2400" dirty="0">
                <a:solidFill>
                  <a:srgbClr val="211D1E"/>
                </a:solidFill>
              </a:rPr>
              <a:t>No pregnant woman may be involved in research unless. . .”</a:t>
            </a:r>
          </a:p>
          <a:p>
            <a:pPr marL="739775" lvl="0" indent="-739775">
              <a:spcBef>
                <a:spcPts val="0"/>
              </a:spcBef>
              <a:buNone/>
            </a:pPr>
            <a:r>
              <a:rPr lang="en-US" sz="2400" b="1" dirty="0">
                <a:solidFill>
                  <a:prstClr val="black"/>
                </a:solidFill>
              </a:rPr>
              <a:t>1994: </a:t>
            </a:r>
            <a:r>
              <a:rPr lang="en-US" sz="2400" dirty="0">
                <a:solidFill>
                  <a:prstClr val="black"/>
                </a:solidFill>
              </a:rPr>
              <a:t>The Institute of Medicine (IOM) report,</a:t>
            </a:r>
            <a:r>
              <a:rPr lang="en-US" sz="2400" b="1" dirty="0">
                <a:solidFill>
                  <a:srgbClr val="000000"/>
                </a:solidFill>
              </a:rPr>
              <a:t> </a:t>
            </a:r>
            <a:r>
              <a:rPr lang="en-US" sz="2400" i="1" dirty="0">
                <a:solidFill>
                  <a:srgbClr val="000000"/>
                </a:solidFill>
              </a:rPr>
              <a:t>Women and Health Research: Ethical and Legal Issues of Including Women in Clinical Studies</a:t>
            </a:r>
            <a:r>
              <a:rPr lang="en-US" sz="2400" dirty="0">
                <a:solidFill>
                  <a:srgbClr val="000000"/>
                </a:solidFill>
              </a:rPr>
              <a:t>, commented on the HHS regulations </a:t>
            </a:r>
          </a:p>
          <a:p>
            <a:pPr marL="739775" lvl="0" indent="-739775">
              <a:spcBef>
                <a:spcPts val="0"/>
              </a:spcBef>
              <a:buNone/>
            </a:pPr>
            <a:r>
              <a:rPr lang="en-US" sz="2400" dirty="0">
                <a:solidFill>
                  <a:srgbClr val="000000"/>
                </a:solidFill>
              </a:rPr>
              <a:t>	related to research with pregnant women </a:t>
            </a:r>
          </a:p>
          <a:p>
            <a:pPr marL="739775" lvl="0" indent="-739775">
              <a:spcBef>
                <a:spcPts val="0"/>
              </a:spcBef>
              <a:spcAft>
                <a:spcPts val="600"/>
              </a:spcAft>
              <a:buNone/>
            </a:pPr>
            <a:r>
              <a:rPr lang="en-US" sz="2400" dirty="0">
                <a:solidFill>
                  <a:srgbClr val="000000"/>
                </a:solidFill>
              </a:rPr>
              <a:t>	(Subpart B) noting the following:</a:t>
            </a:r>
          </a:p>
          <a:p>
            <a:pPr marL="739775" indent="-739775">
              <a:spcBef>
                <a:spcPts val="0"/>
              </a:spcBef>
              <a:buNone/>
            </a:pPr>
            <a:r>
              <a:rPr lang="en-US" sz="2400" dirty="0"/>
              <a:t>“Removal of pregnant women from the regulatory </a:t>
            </a:r>
          </a:p>
          <a:p>
            <a:pPr marL="739775" indent="-739775">
              <a:spcBef>
                <a:spcPts val="0"/>
              </a:spcBef>
              <a:buNone/>
            </a:pPr>
            <a:r>
              <a:rPr lang="en-US" sz="2400" dirty="0"/>
              <a:t>category of "vulnerable" potential participants would </a:t>
            </a:r>
          </a:p>
          <a:p>
            <a:pPr marL="739775" indent="-739775">
              <a:spcBef>
                <a:spcPts val="0"/>
              </a:spcBef>
              <a:buNone/>
            </a:pPr>
            <a:r>
              <a:rPr lang="en-US" sz="2400" dirty="0"/>
              <a:t>avoid any possible inference that pregnant women </a:t>
            </a:r>
          </a:p>
          <a:p>
            <a:pPr marL="739775" indent="-739775">
              <a:spcBef>
                <a:spcPts val="0"/>
              </a:spcBef>
              <a:buNone/>
            </a:pPr>
            <a:r>
              <a:rPr lang="en-US" sz="2400" dirty="0"/>
              <a:t>are less capable of making informed decisions by </a:t>
            </a:r>
          </a:p>
          <a:p>
            <a:pPr marL="739775" indent="-739775">
              <a:spcBef>
                <a:spcPts val="0"/>
              </a:spcBef>
              <a:buNone/>
            </a:pPr>
            <a:r>
              <a:rPr lang="en-US" sz="2400" dirty="0"/>
              <a:t>virtue of their pregnancy, than are other potential </a:t>
            </a:r>
          </a:p>
          <a:p>
            <a:pPr marL="739775" indent="-739775">
              <a:spcBef>
                <a:spcPts val="0"/>
              </a:spcBef>
              <a:buNone/>
            </a:pPr>
            <a:r>
              <a:rPr lang="en-US" sz="2400" dirty="0"/>
              <a:t>research participants.”</a:t>
            </a:r>
            <a:r>
              <a:rPr lang="en-US" sz="2600" dirty="0"/>
              <a:t>			 </a:t>
            </a:r>
            <a:r>
              <a:rPr lang="en-US" sz="1800" dirty="0"/>
              <a:t>continued</a:t>
            </a:r>
            <a:endParaRPr lang="en-US" sz="1800" dirty="0">
              <a:solidFill>
                <a:srgbClr val="211D1E"/>
              </a:solidFill>
            </a:endParaRPr>
          </a:p>
          <a:p>
            <a:endParaRPr lang="en-US" sz="1600" dirty="0"/>
          </a:p>
        </p:txBody>
      </p:sp>
      <p:pic>
        <p:nvPicPr>
          <p:cNvPr id="11" name="Picture 10">
            <a:extLst>
              <a:ext uri="{FF2B5EF4-FFF2-40B4-BE49-F238E27FC236}">
                <a16:creationId xmlns:a16="http://schemas.microsoft.com/office/drawing/2014/main" id="{F71D9365-BE64-41DB-AFD2-F4230018BC32}"/>
              </a:ext>
            </a:extLst>
          </p:cNvPr>
          <p:cNvPicPr>
            <a:picLocks noChangeAspect="1"/>
          </p:cNvPicPr>
          <p:nvPr/>
        </p:nvPicPr>
        <p:blipFill>
          <a:blip r:embed="rId5"/>
          <a:stretch>
            <a:fillRect/>
          </a:stretch>
        </p:blipFill>
        <p:spPr>
          <a:xfrm>
            <a:off x="0" y="6400800"/>
            <a:ext cx="9144000" cy="457200"/>
          </a:xfrm>
          <a:prstGeom prst="rect">
            <a:avLst/>
          </a:prstGeom>
        </p:spPr>
      </p:pic>
      <p:sp>
        <p:nvSpPr>
          <p:cNvPr id="6" name="Rectangle 5"/>
          <p:cNvSpPr/>
          <p:nvPr/>
        </p:nvSpPr>
        <p:spPr>
          <a:xfrm>
            <a:off x="4453217" y="3244334"/>
            <a:ext cx="237566" cy="369332"/>
          </a:xfrm>
          <a:prstGeom prst="rect">
            <a:avLst/>
          </a:prstGeom>
        </p:spPr>
        <p:txBody>
          <a:bodyPr wrap="none">
            <a:spAutoFit/>
          </a:bodyPr>
          <a:lstStyle/>
          <a:p>
            <a:r>
              <a:rPr lang="sk-SK" dirty="0">
                <a:solidFill>
                  <a:srgbClr val="000000"/>
                </a:solidFill>
              </a:rPr>
              <a:t> </a:t>
            </a:r>
            <a:endParaRPr lang="en-US" dirty="0"/>
          </a:p>
        </p:txBody>
      </p:sp>
      <p:pic>
        <p:nvPicPr>
          <p:cNvPr id="7" name="Picture 6">
            <a:extLst>
              <a:ext uri="{FF2B5EF4-FFF2-40B4-BE49-F238E27FC236}">
                <a16:creationId xmlns:a16="http://schemas.microsoft.com/office/drawing/2014/main" id="{98531D49-AD1D-4B75-A499-7856827606A5}"/>
              </a:ext>
            </a:extLst>
          </p:cNvPr>
          <p:cNvPicPr>
            <a:picLocks noChangeAspect="1"/>
          </p:cNvPicPr>
          <p:nvPr/>
        </p:nvPicPr>
        <p:blipFill>
          <a:blip r:embed="rId6"/>
          <a:stretch>
            <a:fillRect/>
          </a:stretch>
        </p:blipFill>
        <p:spPr>
          <a:xfrm>
            <a:off x="7056795" y="3668902"/>
            <a:ext cx="1923575" cy="2823973"/>
          </a:xfrm>
          <a:prstGeom prst="rect">
            <a:avLst/>
          </a:prstGeom>
        </p:spPr>
      </p:pic>
      <p:pic>
        <p:nvPicPr>
          <p:cNvPr id="12" name="Audio 11">
            <a:hlinkClick r:id="" action="ppaction://media"/>
            <a:extLst>
              <a:ext uri="{FF2B5EF4-FFF2-40B4-BE49-F238E27FC236}">
                <a16:creationId xmlns:a16="http://schemas.microsoft.com/office/drawing/2014/main" id="{834FE168-5CEA-487D-A4B1-73F3E9CEDBF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693142141"/>
      </p:ext>
    </p:extLst>
  </p:cSld>
  <p:clrMapOvr>
    <a:masterClrMapping/>
  </p:clrMapOvr>
  <mc:AlternateContent xmlns:mc="http://schemas.openxmlformats.org/markup-compatibility/2006" xmlns:p14="http://schemas.microsoft.com/office/powerpoint/2010/main">
    <mc:Choice Requires="p14">
      <p:transition spd="slow" p14:dur="2000" advTm="48557"/>
    </mc:Choice>
    <mc:Fallback xmlns="">
      <p:transition spd="slow" advTm="48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396938" y="0"/>
            <a:ext cx="7886700" cy="818147"/>
          </a:xfrm>
        </p:spPr>
        <p:txBody>
          <a:bodyPr/>
          <a:lstStyle/>
          <a:p>
            <a:pPr algn="ctr"/>
            <a:r>
              <a:rPr lang="en-US" dirty="0">
                <a:solidFill>
                  <a:srgbClr val="0070C0"/>
                </a:solidFill>
              </a:rPr>
              <a:t>Historical Background-IOM</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123869" y="986310"/>
            <a:ext cx="7757386" cy="5976256"/>
          </a:xfrm>
        </p:spPr>
        <p:txBody>
          <a:bodyPr>
            <a:normAutofit fontScale="92500" lnSpcReduction="20000"/>
          </a:bodyPr>
          <a:lstStyle/>
          <a:p>
            <a:pPr marL="0" indent="0">
              <a:spcBef>
                <a:spcPts val="0"/>
              </a:spcBef>
              <a:spcAft>
                <a:spcPts val="1800"/>
              </a:spcAft>
              <a:buNone/>
            </a:pPr>
            <a:r>
              <a:rPr lang="en-US" sz="2600" dirty="0"/>
              <a:t>The IOM: </a:t>
            </a:r>
          </a:p>
          <a:p>
            <a:pPr marL="512763" indent="-284163">
              <a:spcBef>
                <a:spcPts val="0"/>
              </a:spcBef>
            </a:pPr>
            <a:r>
              <a:rPr lang="en-US" sz="2600" dirty="0"/>
              <a:t>Urged that the prevailing presumption </a:t>
            </a:r>
          </a:p>
          <a:p>
            <a:pPr marL="512763" indent="4763">
              <a:spcBef>
                <a:spcPts val="0"/>
              </a:spcBef>
              <a:buNone/>
            </a:pPr>
            <a:r>
              <a:rPr lang="en-US" sz="2600" dirty="0"/>
              <a:t>regarding the participation of pregnant </a:t>
            </a:r>
          </a:p>
          <a:p>
            <a:pPr marL="512763" indent="4763">
              <a:spcBef>
                <a:spcPts val="0"/>
              </a:spcBef>
              <a:buNone/>
            </a:pPr>
            <a:r>
              <a:rPr lang="en-US" sz="2600" dirty="0"/>
              <a:t>women in clinical trials and other </a:t>
            </a:r>
          </a:p>
          <a:p>
            <a:pPr marL="512763" indent="4763">
              <a:spcBef>
                <a:spcPts val="0"/>
              </a:spcBef>
              <a:buNone/>
            </a:pPr>
            <a:r>
              <a:rPr lang="en-US" sz="2600" dirty="0"/>
              <a:t>intervention studies be shifted from one </a:t>
            </a:r>
          </a:p>
          <a:p>
            <a:pPr marL="512763" indent="4763">
              <a:spcBef>
                <a:spcPts val="0"/>
              </a:spcBef>
              <a:spcAft>
                <a:spcPts val="1200"/>
              </a:spcAft>
              <a:buNone/>
            </a:pPr>
            <a:r>
              <a:rPr lang="en-US" sz="2600" dirty="0"/>
              <a:t>of </a:t>
            </a:r>
            <a:r>
              <a:rPr lang="en-US" sz="2600" i="1" dirty="0"/>
              <a:t>exclusion </a:t>
            </a:r>
            <a:r>
              <a:rPr lang="en-US" sz="2600" dirty="0"/>
              <a:t>to one of </a:t>
            </a:r>
            <a:r>
              <a:rPr lang="en-US" sz="2600" i="1" dirty="0"/>
              <a:t>inclusion</a:t>
            </a:r>
          </a:p>
          <a:p>
            <a:pPr marL="512763" lvl="0" indent="-284163">
              <a:spcBef>
                <a:spcPts val="0"/>
              </a:spcBef>
            </a:pPr>
            <a:r>
              <a:rPr lang="en-US" sz="2600" dirty="0">
                <a:solidFill>
                  <a:prstClr val="black"/>
                </a:solidFill>
              </a:rPr>
              <a:t>Unanimously endorsed the importance </a:t>
            </a:r>
          </a:p>
          <a:p>
            <a:pPr marL="511175" lvl="0" indent="0">
              <a:spcBef>
                <a:spcPts val="0"/>
              </a:spcBef>
              <a:buNone/>
            </a:pPr>
            <a:r>
              <a:rPr lang="en-US" sz="2600" dirty="0">
                <a:solidFill>
                  <a:prstClr val="black"/>
                </a:solidFill>
              </a:rPr>
              <a:t>of recognizing in public policy and in the </a:t>
            </a:r>
          </a:p>
          <a:p>
            <a:pPr marL="511175" lvl="0" indent="0">
              <a:spcBef>
                <a:spcPts val="0"/>
              </a:spcBef>
              <a:buNone/>
            </a:pPr>
            <a:r>
              <a:rPr lang="en-US" sz="2600" dirty="0">
                <a:solidFill>
                  <a:prstClr val="black"/>
                </a:solidFill>
              </a:rPr>
              <a:t>decisions made by IRBs and investigators, </a:t>
            </a:r>
          </a:p>
          <a:p>
            <a:pPr marL="511175" lvl="0" indent="0">
              <a:spcBef>
                <a:spcPts val="0"/>
              </a:spcBef>
              <a:buNone/>
            </a:pPr>
            <a:r>
              <a:rPr lang="en-US" sz="2600" dirty="0">
                <a:solidFill>
                  <a:prstClr val="black"/>
                </a:solidFill>
              </a:rPr>
              <a:t>that pregnant women should be treated </a:t>
            </a:r>
          </a:p>
          <a:p>
            <a:pPr marL="511175" lvl="0" indent="0">
              <a:spcBef>
                <a:spcPts val="0"/>
              </a:spcBef>
              <a:buNone/>
            </a:pPr>
            <a:r>
              <a:rPr lang="en-US" sz="2600" dirty="0">
                <a:solidFill>
                  <a:prstClr val="black"/>
                </a:solidFill>
              </a:rPr>
              <a:t>as competent adults capable of making </a:t>
            </a:r>
          </a:p>
          <a:p>
            <a:pPr marL="511175" lvl="0" indent="0">
              <a:spcBef>
                <a:spcPts val="0"/>
              </a:spcBef>
              <a:buNone/>
            </a:pPr>
            <a:r>
              <a:rPr lang="en-US" sz="2600" dirty="0">
                <a:solidFill>
                  <a:prstClr val="black"/>
                </a:solidFill>
              </a:rPr>
              <a:t>their own decisions about participation </a:t>
            </a:r>
          </a:p>
          <a:p>
            <a:pPr marL="511175" lvl="0" indent="0">
              <a:spcBef>
                <a:spcPts val="0"/>
              </a:spcBef>
              <a:spcAft>
                <a:spcPts val="1200"/>
              </a:spcAft>
              <a:buNone/>
            </a:pPr>
            <a:r>
              <a:rPr lang="en-US" sz="2600" dirty="0">
                <a:solidFill>
                  <a:prstClr val="black"/>
                </a:solidFill>
              </a:rPr>
              <a:t>in research</a:t>
            </a:r>
            <a:endParaRPr lang="en-US" sz="2600" i="1" dirty="0"/>
          </a:p>
          <a:p>
            <a:pPr marL="512763" indent="-284163">
              <a:spcBef>
                <a:spcPts val="0"/>
              </a:spcBef>
              <a:spcAft>
                <a:spcPts val="1800"/>
              </a:spcAft>
            </a:pPr>
            <a:r>
              <a:rPr lang="en-US" sz="2600" dirty="0"/>
              <a:t>Noted that it is the responsibility of investigators and IRBs to ensure that pregnant women are provided with adequate information about the risks and benefits to themselves, their pregnancies and their potential offspring </a:t>
            </a:r>
          </a:p>
          <a:p>
            <a:pPr marL="0" indent="0">
              <a:spcBef>
                <a:spcPts val="0"/>
              </a:spcBef>
              <a:spcAft>
                <a:spcPts val="1800"/>
              </a:spcAft>
              <a:buNone/>
            </a:pPr>
            <a:endParaRPr lang="en-US" sz="1600" dirty="0"/>
          </a:p>
        </p:txBody>
      </p:sp>
      <p:pic>
        <p:nvPicPr>
          <p:cNvPr id="11" name="Picture 10">
            <a:extLst>
              <a:ext uri="{FF2B5EF4-FFF2-40B4-BE49-F238E27FC236}">
                <a16:creationId xmlns:a16="http://schemas.microsoft.com/office/drawing/2014/main" id="{F4061261-C3C2-4F8E-ABFD-C4BE19FC1702}"/>
              </a:ext>
            </a:extLst>
          </p:cNvPr>
          <p:cNvPicPr>
            <a:picLocks noChangeAspect="1"/>
          </p:cNvPicPr>
          <p:nvPr/>
        </p:nvPicPr>
        <p:blipFill>
          <a:blip r:embed="rId5"/>
          <a:stretch>
            <a:fillRect/>
          </a:stretch>
        </p:blipFill>
        <p:spPr>
          <a:xfrm>
            <a:off x="0" y="6339283"/>
            <a:ext cx="9144000" cy="539523"/>
          </a:xfrm>
          <a:prstGeom prst="rect">
            <a:avLst/>
          </a:prstGeom>
        </p:spPr>
      </p:pic>
      <p:pic>
        <p:nvPicPr>
          <p:cNvPr id="7" name="Picture 14" descr="MCj02328670000[1]">
            <a:extLst>
              <a:ext uri="{FF2B5EF4-FFF2-40B4-BE49-F238E27FC236}">
                <a16:creationId xmlns:a16="http://schemas.microsoft.com/office/drawing/2014/main" id="{10DDF2AC-F5FD-4B1A-AF3C-825FF542F691}"/>
              </a:ext>
            </a:extLst>
          </p:cNvPr>
          <p:cNvPicPr>
            <a:picLocks noChangeAspect="1" noChangeArrowheads="1"/>
          </p:cNvPicPr>
          <p:nvPr/>
        </p:nvPicPr>
        <p:blipFill>
          <a:blip r:embed="rId6">
            <a:lum bright="28000" contrast="-22000"/>
          </a:blip>
          <a:srcRect/>
          <a:stretch>
            <a:fillRect/>
          </a:stretch>
        </p:blipFill>
        <p:spPr bwMode="auto">
          <a:xfrm>
            <a:off x="5624439" y="539126"/>
            <a:ext cx="3774742" cy="2357135"/>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8" name="TextBox 7">
            <a:extLst>
              <a:ext uri="{FF2B5EF4-FFF2-40B4-BE49-F238E27FC236}">
                <a16:creationId xmlns:a16="http://schemas.microsoft.com/office/drawing/2014/main" id="{BD442E22-FDCE-47B7-BF95-8DBAB0E7F192}"/>
              </a:ext>
            </a:extLst>
          </p:cNvPr>
          <p:cNvSpPr txBox="1"/>
          <p:nvPr/>
        </p:nvSpPr>
        <p:spPr>
          <a:xfrm>
            <a:off x="6854498" y="1987945"/>
            <a:ext cx="810478" cy="369332"/>
          </a:xfrm>
          <a:prstGeom prst="rect">
            <a:avLst/>
          </a:prstGeom>
          <a:noFill/>
        </p:spPr>
        <p:txBody>
          <a:bodyPr wrap="none" rtlCol="0">
            <a:spAutoFit/>
          </a:bodyPr>
          <a:lstStyle/>
          <a:p>
            <a:r>
              <a:rPr lang="en-US" dirty="0"/>
              <a:t>Justice</a:t>
            </a:r>
          </a:p>
        </p:txBody>
      </p:sp>
      <p:sp>
        <p:nvSpPr>
          <p:cNvPr id="9" name="TextBox 8">
            <a:extLst>
              <a:ext uri="{FF2B5EF4-FFF2-40B4-BE49-F238E27FC236}">
                <a16:creationId xmlns:a16="http://schemas.microsoft.com/office/drawing/2014/main" id="{A245482C-A543-4955-BA66-DE2349CF6DDA}"/>
              </a:ext>
            </a:extLst>
          </p:cNvPr>
          <p:cNvSpPr txBox="1"/>
          <p:nvPr/>
        </p:nvSpPr>
        <p:spPr>
          <a:xfrm>
            <a:off x="5715000" y="2284924"/>
            <a:ext cx="2400300" cy="738664"/>
          </a:xfrm>
          <a:prstGeom prst="rect">
            <a:avLst/>
          </a:prstGeom>
          <a:noFill/>
        </p:spPr>
        <p:txBody>
          <a:bodyPr wrap="square" rtlCol="0">
            <a:spAutoFit/>
          </a:bodyPr>
          <a:lstStyle/>
          <a:p>
            <a:r>
              <a:rPr lang="en-US" sz="2400" b="1" dirty="0">
                <a:solidFill>
                  <a:srgbClr val="FF0000"/>
                </a:solidFill>
              </a:rPr>
              <a:t> Autonomy</a:t>
            </a:r>
          </a:p>
          <a:p>
            <a:r>
              <a:rPr lang="en-US" dirty="0">
                <a:solidFill>
                  <a:srgbClr val="FF0000"/>
                </a:solidFill>
              </a:rPr>
              <a:t>(Respect for persons)</a:t>
            </a:r>
          </a:p>
        </p:txBody>
      </p:sp>
      <p:pic>
        <p:nvPicPr>
          <p:cNvPr id="14" name="Audio 13">
            <a:hlinkClick r:id="" action="ppaction://media"/>
            <a:extLst>
              <a:ext uri="{FF2B5EF4-FFF2-40B4-BE49-F238E27FC236}">
                <a16:creationId xmlns:a16="http://schemas.microsoft.com/office/drawing/2014/main" id="{5E646CDE-ABB1-4D2F-B271-BFDCD57BA8F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74163535"/>
      </p:ext>
    </p:extLst>
  </p:cSld>
  <p:clrMapOvr>
    <a:masterClrMapping/>
  </p:clrMapOvr>
  <mc:AlternateContent xmlns:mc="http://schemas.openxmlformats.org/markup-compatibility/2006" xmlns:p14="http://schemas.microsoft.com/office/powerpoint/2010/main">
    <mc:Choice Requires="p14">
      <p:transition spd="slow" p14:dur="2000" advTm="54805"/>
    </mc:Choice>
    <mc:Fallback xmlns="">
      <p:transition spd="slow" advTm="54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4"/>
                </p:tgtEl>
              </p:cMediaNode>
            </p:audio>
          </p:childTnLst>
        </p:cTn>
      </p:par>
    </p:tnLst>
    <p:bldLst>
      <p:bldP spid="3" grpId="0" uiExpand="1" build="p"/>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214316" y="248802"/>
            <a:ext cx="8758238" cy="709448"/>
          </a:xfrm>
        </p:spPr>
        <p:txBody>
          <a:bodyPr>
            <a:normAutofit fontScale="90000"/>
          </a:bodyPr>
          <a:lstStyle/>
          <a:p>
            <a:pPr algn="ctr"/>
            <a:r>
              <a:rPr lang="en-US" dirty="0">
                <a:solidFill>
                  <a:srgbClr val="0070C0"/>
                </a:solidFill>
              </a:rPr>
              <a:t>Historical </a:t>
            </a:r>
            <a:r>
              <a:rPr lang="en-US">
                <a:solidFill>
                  <a:srgbClr val="0070C0"/>
                </a:solidFill>
              </a:rPr>
              <a:t>Background-Regulatory Update</a:t>
            </a:r>
            <a:endParaRPr lang="en-US" dirty="0">
              <a:solidFill>
                <a:srgbClr val="0070C0"/>
              </a:solidFill>
            </a:endParaRP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416560" y="824948"/>
            <a:ext cx="7633367" cy="5906929"/>
          </a:xfrm>
        </p:spPr>
        <p:txBody>
          <a:bodyPr>
            <a:normAutofit fontScale="92500" lnSpcReduction="20000"/>
          </a:bodyPr>
          <a:lstStyle/>
          <a:p>
            <a:pPr marL="0" indent="0">
              <a:lnSpc>
                <a:spcPct val="110000"/>
              </a:lnSpc>
              <a:spcBef>
                <a:spcPts val="0"/>
              </a:spcBef>
              <a:buNone/>
            </a:pPr>
            <a:r>
              <a:rPr lang="en-US" sz="2600" dirty="0">
                <a:solidFill>
                  <a:srgbClr val="211D1E"/>
                </a:solidFill>
              </a:rPr>
              <a:t>In 2001, Subpart B of 45 CFR 46 that addresses research with pregnant women, fetuses and neonates was modified to its current language</a:t>
            </a:r>
          </a:p>
          <a:p>
            <a:pPr marL="803275" indent="-457200">
              <a:lnSpc>
                <a:spcPct val="110000"/>
              </a:lnSpc>
              <a:spcBef>
                <a:spcPts val="0"/>
              </a:spcBef>
              <a:spcAft>
                <a:spcPts val="1200"/>
              </a:spcAft>
            </a:pPr>
            <a:r>
              <a:rPr lang="en-US" sz="2600" dirty="0">
                <a:solidFill>
                  <a:srgbClr val="211D1E"/>
                </a:solidFill>
              </a:rPr>
              <a:t>Rather than the former proscriptive approach  (“No pregnant woman may be involved in research unless. . .”), the 2001 regulations stated “Pregnant women or fetuses may be involved in research if all the following conditions are met….”</a:t>
            </a:r>
          </a:p>
          <a:p>
            <a:pPr marL="0" indent="0">
              <a:lnSpc>
                <a:spcPct val="110000"/>
              </a:lnSpc>
              <a:spcBef>
                <a:spcPts val="0"/>
              </a:spcBef>
              <a:buNone/>
            </a:pPr>
            <a:r>
              <a:rPr lang="en-US" sz="2600" dirty="0"/>
              <a:t>In 2010, </a:t>
            </a:r>
            <a:r>
              <a:rPr lang="en-US" sz="2600" dirty="0">
                <a:solidFill>
                  <a:prstClr val="black"/>
                </a:solidFill>
              </a:rPr>
              <a:t>the NIH Office of Research on Women’s Health (ORWH) convened a workshop, </a:t>
            </a:r>
            <a:r>
              <a:rPr lang="en-US" sz="2600" i="1" dirty="0">
                <a:solidFill>
                  <a:prstClr val="black"/>
                </a:solidFill>
              </a:rPr>
              <a:t>Enrolling Pregnant </a:t>
            </a:r>
          </a:p>
          <a:p>
            <a:pPr marL="0" indent="0">
              <a:lnSpc>
                <a:spcPct val="110000"/>
              </a:lnSpc>
              <a:spcBef>
                <a:spcPts val="0"/>
              </a:spcBef>
              <a:buNone/>
            </a:pPr>
            <a:r>
              <a:rPr lang="en-US" sz="2600" i="1" dirty="0">
                <a:solidFill>
                  <a:prstClr val="black"/>
                </a:solidFill>
              </a:rPr>
              <a:t>Women: Issues in Clinical Research</a:t>
            </a:r>
            <a:r>
              <a:rPr lang="en-US" sz="2600" dirty="0">
                <a:solidFill>
                  <a:prstClr val="black"/>
                </a:solidFill>
              </a:rPr>
              <a:t>: </a:t>
            </a:r>
          </a:p>
          <a:p>
            <a:pPr marL="574675" lvl="0" indent="-346075">
              <a:lnSpc>
                <a:spcPct val="110000"/>
              </a:lnSpc>
              <a:spcBef>
                <a:spcPts val="0"/>
              </a:spcBef>
            </a:pPr>
            <a:r>
              <a:rPr lang="en-US" sz="2600" dirty="0">
                <a:solidFill>
                  <a:prstClr val="black"/>
                </a:solidFill>
              </a:rPr>
              <a:t>As was the case in the IOM report, the ORWH emphasized the need to change the presumption </a:t>
            </a:r>
          </a:p>
          <a:p>
            <a:pPr lvl="0" indent="0">
              <a:lnSpc>
                <a:spcPct val="110000"/>
              </a:lnSpc>
              <a:spcBef>
                <a:spcPts val="0"/>
              </a:spcBef>
              <a:buNone/>
            </a:pPr>
            <a:r>
              <a:rPr lang="en-US" sz="2600" dirty="0">
                <a:solidFill>
                  <a:prstClr val="black"/>
                </a:solidFill>
              </a:rPr>
              <a:t>     of exclusion of pregnant women to one of inclusion</a:t>
            </a:r>
          </a:p>
          <a:p>
            <a:pPr marL="574675" lvl="0" indent="-346075">
              <a:lnSpc>
                <a:spcPct val="110000"/>
              </a:lnSpc>
              <a:spcBef>
                <a:spcPts val="0"/>
              </a:spcBef>
            </a:pPr>
            <a:r>
              <a:rPr lang="en-US" sz="2600" dirty="0">
                <a:solidFill>
                  <a:prstClr val="black"/>
                </a:solidFill>
              </a:rPr>
              <a:t>Report reiterated that identifying pregnant women </a:t>
            </a:r>
          </a:p>
          <a:p>
            <a:pPr marL="576263" lvl="0" indent="0">
              <a:lnSpc>
                <a:spcPct val="110000"/>
              </a:lnSpc>
              <a:spcBef>
                <a:spcPts val="0"/>
              </a:spcBef>
              <a:buNone/>
            </a:pPr>
            <a:r>
              <a:rPr lang="en-US" sz="2600" dirty="0">
                <a:solidFill>
                  <a:prstClr val="black"/>
                </a:solidFill>
              </a:rPr>
              <a:t>as a vulnerable population is a misnomer </a:t>
            </a:r>
          </a:p>
          <a:p>
            <a:pPr marL="0" indent="0">
              <a:buNone/>
            </a:pPr>
            <a:endParaRPr lang="en-US" sz="1600" dirty="0"/>
          </a:p>
          <a:p>
            <a:endParaRPr lang="en-US" sz="1600" dirty="0"/>
          </a:p>
        </p:txBody>
      </p:sp>
      <p:pic>
        <p:nvPicPr>
          <p:cNvPr id="8" name="Picture 7">
            <a:extLst>
              <a:ext uri="{FF2B5EF4-FFF2-40B4-BE49-F238E27FC236}">
                <a16:creationId xmlns:a16="http://schemas.microsoft.com/office/drawing/2014/main" id="{37884691-D3CD-4E90-A5FF-B3BA91C193EB}"/>
              </a:ext>
            </a:extLst>
          </p:cNvPr>
          <p:cNvPicPr>
            <a:picLocks noChangeAspect="1"/>
          </p:cNvPicPr>
          <p:nvPr/>
        </p:nvPicPr>
        <p:blipFill>
          <a:blip r:embed="rId5"/>
          <a:stretch>
            <a:fillRect/>
          </a:stretch>
        </p:blipFill>
        <p:spPr>
          <a:xfrm>
            <a:off x="0" y="6320588"/>
            <a:ext cx="9144000" cy="537411"/>
          </a:xfrm>
          <a:prstGeom prst="rect">
            <a:avLst/>
          </a:prstGeom>
        </p:spPr>
      </p:pic>
      <p:pic>
        <p:nvPicPr>
          <p:cNvPr id="5" name="Picture 4">
            <a:extLst>
              <a:ext uri="{FF2B5EF4-FFF2-40B4-BE49-F238E27FC236}">
                <a16:creationId xmlns:a16="http://schemas.microsoft.com/office/drawing/2014/main" id="{6C302661-0EF2-4A39-82D4-D0EBFD24B988}"/>
              </a:ext>
            </a:extLst>
          </p:cNvPr>
          <p:cNvPicPr>
            <a:picLocks noChangeAspect="1"/>
          </p:cNvPicPr>
          <p:nvPr/>
        </p:nvPicPr>
        <p:blipFill>
          <a:blip r:embed="rId6"/>
          <a:stretch>
            <a:fillRect/>
          </a:stretch>
        </p:blipFill>
        <p:spPr>
          <a:xfrm>
            <a:off x="7216070" y="3085595"/>
            <a:ext cx="1850931" cy="2271597"/>
          </a:xfrm>
          <a:prstGeom prst="rect">
            <a:avLst/>
          </a:prstGeom>
        </p:spPr>
      </p:pic>
      <p:pic>
        <p:nvPicPr>
          <p:cNvPr id="6" name="Audio 5">
            <a:hlinkClick r:id="" action="ppaction://media"/>
            <a:extLst>
              <a:ext uri="{FF2B5EF4-FFF2-40B4-BE49-F238E27FC236}">
                <a16:creationId xmlns:a16="http://schemas.microsoft.com/office/drawing/2014/main" id="{F6A49812-B060-4418-B38B-23B9B0D298C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338430464"/>
      </p:ext>
    </p:extLst>
  </p:cSld>
  <p:clrMapOvr>
    <a:masterClrMapping/>
  </p:clrMapOvr>
  <mc:AlternateContent xmlns:mc="http://schemas.openxmlformats.org/markup-compatibility/2006" xmlns:p14="http://schemas.microsoft.com/office/powerpoint/2010/main">
    <mc:Choice Requires="p14">
      <p:transition spd="slow" p14:dur="2000" advTm="47589"/>
    </mc:Choice>
    <mc:Fallback xmlns="">
      <p:transition spd="slow" advTm="47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280713" y="159496"/>
            <a:ext cx="8690249" cy="748862"/>
          </a:xfrm>
        </p:spPr>
        <p:txBody>
          <a:bodyPr>
            <a:noAutofit/>
          </a:bodyPr>
          <a:lstStyle/>
          <a:p>
            <a:r>
              <a:rPr lang="en-US" sz="4000" i="1" dirty="0">
                <a:solidFill>
                  <a:srgbClr val="0070C0"/>
                </a:solidFill>
              </a:rPr>
              <a:t>Finally</a:t>
            </a:r>
            <a:r>
              <a:rPr lang="en-US" sz="4000" dirty="0">
                <a:solidFill>
                  <a:srgbClr val="0070C0"/>
                </a:solidFill>
              </a:rPr>
              <a:t> a Change! (But NOT to Subpart B) </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508000" y="1143000"/>
            <a:ext cx="8007350" cy="5831960"/>
          </a:xfrm>
        </p:spPr>
        <p:txBody>
          <a:bodyPr>
            <a:normAutofit lnSpcReduction="10000"/>
          </a:bodyPr>
          <a:lstStyle/>
          <a:p>
            <a:pPr marL="0" lvl="0" indent="0">
              <a:lnSpc>
                <a:spcPct val="100000"/>
              </a:lnSpc>
              <a:spcBef>
                <a:spcPts val="0"/>
              </a:spcBef>
              <a:buNone/>
            </a:pPr>
            <a:r>
              <a:rPr lang="en-US" sz="2400" b="1" dirty="0">
                <a:solidFill>
                  <a:prstClr val="black"/>
                </a:solidFill>
              </a:rPr>
              <a:t>Pre-2018 Common Rule: </a:t>
            </a:r>
          </a:p>
          <a:p>
            <a:pPr marL="0" lvl="0" indent="0">
              <a:spcBef>
                <a:spcPts val="600"/>
              </a:spcBef>
              <a:buNone/>
            </a:pPr>
            <a:r>
              <a:rPr lang="en-US" sz="2400" dirty="0">
                <a:solidFill>
                  <a:srgbClr val="000000"/>
                </a:solidFill>
              </a:rPr>
              <a:t>“When some or all of the subjects are likely to be vulnerable to coercion or undue influence, such as children, prisoners, </a:t>
            </a:r>
            <a:r>
              <a:rPr lang="en-US" sz="2400" i="1" dirty="0">
                <a:solidFill>
                  <a:srgbClr val="000000"/>
                </a:solidFill>
              </a:rPr>
              <a:t>pregnant women</a:t>
            </a:r>
            <a:r>
              <a:rPr lang="en-US" sz="2400" dirty="0">
                <a:solidFill>
                  <a:srgbClr val="000000"/>
                </a:solidFill>
              </a:rPr>
              <a:t>, mentally disabled persons, and economically or educationally disadvantaged persons, additional safeguards have been included in the study to protect the rights and welfare of these subjects.”[Emphasis added.]</a:t>
            </a:r>
            <a:endParaRPr lang="en-US" sz="2400" dirty="0">
              <a:solidFill>
                <a:prstClr val="black"/>
              </a:solidFill>
            </a:endParaRPr>
          </a:p>
          <a:p>
            <a:pPr marL="0" lvl="0" indent="0">
              <a:buNone/>
            </a:pPr>
            <a:r>
              <a:rPr lang="en-US" sz="2400" b="1" dirty="0">
                <a:solidFill>
                  <a:prstClr val="black"/>
                </a:solidFill>
              </a:rPr>
              <a:t>The Revised Common Rule (the 2018 Requirements)</a:t>
            </a:r>
            <a:r>
              <a:rPr lang="en-US" sz="2400" b="1" dirty="0">
                <a:solidFill>
                  <a:srgbClr val="190DB3"/>
                </a:solidFill>
              </a:rPr>
              <a:t>*</a:t>
            </a:r>
          </a:p>
          <a:p>
            <a:pPr marL="0" lvl="0" indent="0">
              <a:spcAft>
                <a:spcPts val="1200"/>
              </a:spcAft>
              <a:buNone/>
            </a:pPr>
            <a:r>
              <a:rPr lang="en-US" sz="2400" dirty="0">
                <a:solidFill>
                  <a:srgbClr val="0000FF"/>
                </a:solidFill>
              </a:rPr>
              <a:t>The IRB </a:t>
            </a:r>
            <a:r>
              <a:rPr lang="en-US" sz="2400" dirty="0">
                <a:solidFill>
                  <a:srgbClr val="000000"/>
                </a:solidFill>
              </a:rPr>
              <a:t>should be particularly cognizant of the special problems of research </a:t>
            </a:r>
            <a:r>
              <a:rPr lang="en-US" sz="2400" strike="sngStrike" dirty="0">
                <a:solidFill>
                  <a:srgbClr val="FF0000"/>
                </a:solidFill>
              </a:rPr>
              <a:t>involving </a:t>
            </a:r>
            <a:r>
              <a:rPr lang="en-US" sz="2400" dirty="0">
                <a:solidFill>
                  <a:srgbClr val="0000FF"/>
                </a:solidFill>
              </a:rPr>
              <a:t>that involves a category of subjects who are </a:t>
            </a:r>
            <a:r>
              <a:rPr lang="en-US" sz="2400" dirty="0">
                <a:solidFill>
                  <a:srgbClr val="000000"/>
                </a:solidFill>
              </a:rPr>
              <a:t>vulnerable </a:t>
            </a:r>
            <a:r>
              <a:rPr lang="en-US" sz="2400" strike="sngStrike" dirty="0">
                <a:solidFill>
                  <a:srgbClr val="FF0000"/>
                </a:solidFill>
              </a:rPr>
              <a:t>populations</a:t>
            </a:r>
            <a:r>
              <a:rPr lang="en-US" sz="2400" dirty="0">
                <a:solidFill>
                  <a:srgbClr val="FF0000"/>
                </a:solidFill>
              </a:rPr>
              <a:t> </a:t>
            </a:r>
            <a:r>
              <a:rPr lang="en-US" sz="2400" dirty="0">
                <a:solidFill>
                  <a:srgbClr val="0000FF"/>
                </a:solidFill>
              </a:rPr>
              <a:t>to coercion or undue influence</a:t>
            </a:r>
            <a:r>
              <a:rPr lang="en-US" sz="2400" dirty="0">
                <a:solidFill>
                  <a:srgbClr val="000000"/>
                </a:solidFill>
              </a:rPr>
              <a:t>, such as children, prisoners, </a:t>
            </a:r>
            <a:r>
              <a:rPr lang="en-US" sz="2400" strike="sngStrike" dirty="0">
                <a:solidFill>
                  <a:srgbClr val="FF0000"/>
                </a:solidFill>
              </a:rPr>
              <a:t>pregnant women, mentally disabled persons</a:t>
            </a:r>
            <a:r>
              <a:rPr lang="en-US" sz="2400" dirty="0">
                <a:solidFill>
                  <a:srgbClr val="FF0000"/>
                </a:solidFill>
              </a:rPr>
              <a:t> </a:t>
            </a:r>
            <a:r>
              <a:rPr lang="en-US" sz="2400" dirty="0">
                <a:solidFill>
                  <a:srgbClr val="0000FF"/>
                </a:solidFill>
              </a:rPr>
              <a:t>individuals with impaired decision-making capacity</a:t>
            </a:r>
            <a:r>
              <a:rPr lang="en-US" sz="2400" dirty="0">
                <a:solidFill>
                  <a:srgbClr val="000000"/>
                </a:solidFill>
              </a:rPr>
              <a:t>, or economically or educationally disadvantaged persons</a:t>
            </a:r>
          </a:p>
          <a:p>
            <a:pPr marL="0" lvl="0" indent="0">
              <a:spcAft>
                <a:spcPts val="1200"/>
              </a:spcAft>
              <a:buNone/>
            </a:pPr>
            <a:r>
              <a:rPr lang="en-US" sz="1800" dirty="0">
                <a:solidFill>
                  <a:srgbClr val="190DB3"/>
                </a:solidFill>
              </a:rPr>
              <a:t>*</a:t>
            </a:r>
            <a:r>
              <a:rPr lang="en-US" sz="1800" dirty="0">
                <a:solidFill>
                  <a:srgbClr val="033DBD"/>
                </a:solidFill>
              </a:rPr>
              <a:t>Blue font </a:t>
            </a:r>
            <a:r>
              <a:rPr lang="en-US" sz="1800" dirty="0">
                <a:solidFill>
                  <a:srgbClr val="000000"/>
                </a:solidFill>
              </a:rPr>
              <a:t>is new wording</a:t>
            </a:r>
            <a:endParaRPr lang="en-US" sz="2400" dirty="0">
              <a:solidFill>
                <a:srgbClr val="000000"/>
              </a:solidFill>
            </a:endParaRPr>
          </a:p>
          <a:p>
            <a:pPr marL="0" lvl="0" indent="0">
              <a:spcBef>
                <a:spcPts val="0"/>
              </a:spcBef>
              <a:buNone/>
            </a:pPr>
            <a:r>
              <a:rPr lang="en-US" sz="2400" dirty="0">
                <a:solidFill>
                  <a:srgbClr val="000000"/>
                </a:solidFill>
              </a:rPr>
              <a:t>	</a:t>
            </a:r>
          </a:p>
        </p:txBody>
      </p:sp>
      <p:pic>
        <p:nvPicPr>
          <p:cNvPr id="8" name="Picture 7">
            <a:extLst>
              <a:ext uri="{FF2B5EF4-FFF2-40B4-BE49-F238E27FC236}">
                <a16:creationId xmlns:a16="http://schemas.microsoft.com/office/drawing/2014/main" id="{02F69B4A-B931-46E7-A4B1-EC90D9936A31}"/>
              </a:ext>
            </a:extLst>
          </p:cNvPr>
          <p:cNvPicPr>
            <a:picLocks noChangeAspect="1"/>
          </p:cNvPicPr>
          <p:nvPr/>
        </p:nvPicPr>
        <p:blipFill>
          <a:blip r:embed="rId5"/>
          <a:stretch>
            <a:fillRect/>
          </a:stretch>
        </p:blipFill>
        <p:spPr>
          <a:xfrm>
            <a:off x="0" y="6390410"/>
            <a:ext cx="9144000" cy="467590"/>
          </a:xfrm>
          <a:prstGeom prst="rect">
            <a:avLst/>
          </a:prstGeom>
        </p:spPr>
      </p:pic>
      <p:pic>
        <p:nvPicPr>
          <p:cNvPr id="5" name="Audio 4">
            <a:hlinkClick r:id="" action="ppaction://media"/>
            <a:extLst>
              <a:ext uri="{FF2B5EF4-FFF2-40B4-BE49-F238E27FC236}">
                <a16:creationId xmlns:a16="http://schemas.microsoft.com/office/drawing/2014/main" id="{CA71F4B1-8A7D-4AB2-AAE9-23762D59D1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976932531"/>
      </p:ext>
    </p:extLst>
  </p:cSld>
  <p:clrMapOvr>
    <a:masterClrMapping/>
  </p:clrMapOvr>
  <mc:AlternateContent xmlns:mc="http://schemas.openxmlformats.org/markup-compatibility/2006" xmlns:p14="http://schemas.microsoft.com/office/powerpoint/2010/main">
    <mc:Choice Requires="p14">
      <p:transition spd="slow" p14:dur="2000" advTm="60370"/>
    </mc:Choice>
    <mc:Fallback xmlns="">
      <p:transition spd="slow" advTm="60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338667" y="253453"/>
            <a:ext cx="8805333" cy="686348"/>
          </a:xfrm>
        </p:spPr>
        <p:txBody>
          <a:bodyPr>
            <a:noAutofit/>
          </a:bodyPr>
          <a:lstStyle/>
          <a:p>
            <a:pPr algn="ctr"/>
            <a:r>
              <a:rPr lang="en-US" sz="2800" dirty="0">
                <a:solidFill>
                  <a:srgbClr val="0070C0"/>
                </a:solidFill>
              </a:rPr>
              <a:t>45 CFR 46 (Subpart B): Enrollment of Pregnant Women or Fetuses in Trials Supported or Conducted by HHS</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338667" y="1164190"/>
            <a:ext cx="8176683" cy="5520774"/>
          </a:xfrm>
        </p:spPr>
        <p:txBody>
          <a:bodyPr>
            <a:normAutofit fontScale="92500" lnSpcReduction="20000"/>
          </a:bodyPr>
          <a:lstStyle/>
          <a:p>
            <a:pPr marL="0" indent="0">
              <a:spcBef>
                <a:spcPts val="0"/>
              </a:spcBef>
              <a:spcAft>
                <a:spcPts val="600"/>
              </a:spcAft>
              <a:buNone/>
            </a:pPr>
            <a:r>
              <a:rPr lang="en-US" sz="2600" dirty="0"/>
              <a:t>Must meet all 10 conditions:</a:t>
            </a:r>
          </a:p>
          <a:p>
            <a:pPr marL="342900" lvl="0" indent="-342900" defTabSz="685800">
              <a:spcBef>
                <a:spcPts val="0"/>
              </a:spcBef>
              <a:spcAft>
                <a:spcPts val="600"/>
              </a:spcAft>
              <a:buFont typeface="+mj-lt"/>
              <a:buAutoNum type="arabicPeriod"/>
            </a:pPr>
            <a:r>
              <a:rPr lang="en-US" sz="2600" dirty="0">
                <a:solidFill>
                  <a:prstClr val="black"/>
                </a:solidFill>
              </a:rPr>
              <a:t>Where scientifically appropriate, preclinical studies, including studies on pregnant animals, and clinical studies, including studies on nonpregnant women, have been conducted </a:t>
            </a:r>
            <a:r>
              <a:rPr lang="en-US" sz="2600" b="1" i="1" dirty="0">
                <a:solidFill>
                  <a:prstClr val="black"/>
                </a:solidFill>
              </a:rPr>
              <a:t>and</a:t>
            </a:r>
            <a:r>
              <a:rPr lang="en-US" sz="2600" dirty="0">
                <a:solidFill>
                  <a:prstClr val="black"/>
                </a:solidFill>
              </a:rPr>
              <a:t> provide data for assessing potential risks to pregnant women and fetuses</a:t>
            </a:r>
          </a:p>
          <a:p>
            <a:pPr marL="628650" indent="0" defTabSz="685800">
              <a:spcBef>
                <a:spcPts val="0"/>
              </a:spcBef>
              <a:spcAft>
                <a:spcPts val="600"/>
              </a:spcAft>
            </a:pPr>
            <a:r>
              <a:rPr lang="en-US" sz="2600" dirty="0">
                <a:solidFill>
                  <a:prstClr val="black"/>
                </a:solidFill>
              </a:rPr>
              <a:t>  How much preclinical data are sufficient? </a:t>
            </a:r>
          </a:p>
          <a:p>
            <a:pPr marL="858838" indent="-230188" defTabSz="685800">
              <a:spcBef>
                <a:spcPts val="0"/>
              </a:spcBef>
            </a:pPr>
            <a:r>
              <a:rPr lang="en-US" sz="2600" dirty="0">
                <a:solidFill>
                  <a:prstClr val="black"/>
                </a:solidFill>
              </a:rPr>
              <a:t>Does the preclinical animal research include reproduction studies?	</a:t>
            </a:r>
          </a:p>
          <a:p>
            <a:pPr marL="514350" lvl="0" indent="-514350" defTabSz="685800">
              <a:spcBef>
                <a:spcPts val="750"/>
              </a:spcBef>
              <a:buAutoNum type="arabicPeriod" startAt="2"/>
              <a:tabLst>
                <a:tab pos="346075" algn="l"/>
              </a:tabLst>
            </a:pPr>
            <a:r>
              <a:rPr lang="en-US" sz="2600" dirty="0">
                <a:solidFill>
                  <a:prstClr val="black"/>
                </a:solidFill>
              </a:rPr>
              <a:t>The risk to the fetus is caused solely by interventions or procedures that hold out the prospect of direct benefit for the woman or the fetus; or, if there is no such prospect of benefit, the risk to the fetus is not greater than minimal and the purpose of the research is the development of important biomedical knowledge which cannot be obtained by any other means</a:t>
            </a:r>
          </a:p>
          <a:p>
            <a:pPr marL="860425" indent="-282575" defTabSz="685800">
              <a:spcBef>
                <a:spcPts val="750"/>
              </a:spcBef>
              <a:buFont typeface="Arial" charset="0"/>
              <a:buChar char="•"/>
              <a:tabLst>
                <a:tab pos="346075" algn="l"/>
              </a:tabLst>
            </a:pPr>
            <a:r>
              <a:rPr lang="en-US" sz="2600" dirty="0">
                <a:solidFill>
                  <a:srgbClr val="211D1E"/>
                </a:solidFill>
              </a:rPr>
              <a:t>What does “the risk to the fetus is not greater than minimal” mean? </a:t>
            </a:r>
            <a:endParaRPr lang="en-US" sz="2600" dirty="0">
              <a:solidFill>
                <a:prstClr val="black"/>
              </a:solidFill>
            </a:endParaRPr>
          </a:p>
          <a:p>
            <a:pPr marL="577850" indent="0" defTabSz="685800">
              <a:spcBef>
                <a:spcPts val="750"/>
              </a:spcBef>
              <a:buNone/>
              <a:tabLst>
                <a:tab pos="346075" algn="l"/>
              </a:tabLst>
            </a:pPr>
            <a:r>
              <a:rPr lang="en-US" dirty="0"/>
              <a:t>									         </a:t>
            </a:r>
            <a:r>
              <a:rPr lang="en-US" sz="1900" dirty="0">
                <a:solidFill>
                  <a:prstClr val="black"/>
                </a:solidFill>
              </a:rPr>
              <a:t>continued</a:t>
            </a:r>
          </a:p>
          <a:p>
            <a:pPr marL="577850" indent="0" defTabSz="685800">
              <a:spcBef>
                <a:spcPts val="750"/>
              </a:spcBef>
              <a:buNone/>
              <a:tabLst>
                <a:tab pos="346075" algn="l"/>
              </a:tabLst>
            </a:pPr>
            <a:endParaRPr lang="en-US" dirty="0"/>
          </a:p>
          <a:p>
            <a:pPr marL="0" indent="0">
              <a:buNone/>
            </a:pPr>
            <a:endParaRPr lang="en-US" dirty="0"/>
          </a:p>
        </p:txBody>
      </p:sp>
      <p:pic>
        <p:nvPicPr>
          <p:cNvPr id="8" name="Picture 7">
            <a:extLst>
              <a:ext uri="{FF2B5EF4-FFF2-40B4-BE49-F238E27FC236}">
                <a16:creationId xmlns:a16="http://schemas.microsoft.com/office/drawing/2014/main" id="{84C15237-41CF-407E-9A4A-9CA745DEBE34}"/>
              </a:ext>
            </a:extLst>
          </p:cNvPr>
          <p:cNvPicPr>
            <a:picLocks noChangeAspect="1"/>
          </p:cNvPicPr>
          <p:nvPr/>
        </p:nvPicPr>
        <p:blipFill>
          <a:blip r:embed="rId5"/>
          <a:stretch>
            <a:fillRect/>
          </a:stretch>
        </p:blipFill>
        <p:spPr>
          <a:xfrm>
            <a:off x="0" y="6392778"/>
            <a:ext cx="9144000" cy="465221"/>
          </a:xfrm>
          <a:prstGeom prst="rect">
            <a:avLst/>
          </a:prstGeom>
        </p:spPr>
      </p:pic>
      <p:pic>
        <p:nvPicPr>
          <p:cNvPr id="13" name="Audio 12">
            <a:hlinkClick r:id="" action="ppaction://media"/>
            <a:extLst>
              <a:ext uri="{FF2B5EF4-FFF2-40B4-BE49-F238E27FC236}">
                <a16:creationId xmlns:a16="http://schemas.microsoft.com/office/drawing/2014/main" id="{BD65D59D-0F5C-4910-AC41-9570C521293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23293529"/>
      </p:ext>
    </p:extLst>
  </p:cSld>
  <p:clrMapOvr>
    <a:masterClrMapping/>
  </p:clrMapOvr>
  <mc:AlternateContent xmlns:mc="http://schemas.openxmlformats.org/markup-compatibility/2006" xmlns:p14="http://schemas.microsoft.com/office/powerpoint/2010/main">
    <mc:Choice Requires="p14">
      <p:transition spd="slow" p14:dur="2000" advTm="60868"/>
    </mc:Choice>
    <mc:Fallback xmlns="">
      <p:transition spd="slow" advTm="60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628650" y="1124774"/>
            <a:ext cx="7772400" cy="5696715"/>
          </a:xfrm>
        </p:spPr>
        <p:txBody>
          <a:bodyPr>
            <a:normAutofit/>
          </a:bodyPr>
          <a:lstStyle/>
          <a:p>
            <a:pPr marL="514350" indent="-514350">
              <a:buFont typeface="+mj-lt"/>
              <a:buAutoNum type="arabicPeriod"/>
            </a:pPr>
            <a:endParaRPr lang="en-US" sz="2400" dirty="0"/>
          </a:p>
          <a:p>
            <a:pPr marL="512763" lvl="1" indent="-455613" defTabSz="685800">
              <a:spcBef>
                <a:spcPts val="750"/>
              </a:spcBef>
              <a:spcAft>
                <a:spcPts val="1200"/>
              </a:spcAft>
              <a:buNone/>
            </a:pPr>
            <a:r>
              <a:rPr lang="en-US" dirty="0"/>
              <a:t>3.   </a:t>
            </a:r>
            <a:r>
              <a:rPr lang="en-US" dirty="0">
                <a:solidFill>
                  <a:prstClr val="black"/>
                </a:solidFill>
              </a:rPr>
              <a:t>Any risk is the least possible for achieving the objectives of the research</a:t>
            </a:r>
          </a:p>
          <a:p>
            <a:pPr marL="512763" lvl="1" indent="-455613" defTabSz="685800">
              <a:spcBef>
                <a:spcPts val="750"/>
              </a:spcBef>
              <a:buAutoNum type="arabicPeriod" startAt="4"/>
            </a:pPr>
            <a:r>
              <a:rPr lang="en-US" dirty="0">
                <a:solidFill>
                  <a:prstClr val="black"/>
                </a:solidFill>
              </a:rPr>
              <a:t>If the research holds out the prospect of direct benefit to the pregnant woman, the prospect of a direct benefit both to the pregnant woman and the fetus, or no prospect of benefit for the woman nor the fetus when risk to the fetus is not greater than minimal and the purpose of the research is the development of important biomedical knowledge that cannot be obtained by any other means,  [and] her consent is obtained in accord with the informed consent provisions of Subpart A</a:t>
            </a:r>
          </a:p>
          <a:p>
            <a:pPr marL="0" lvl="0" indent="0" defTabSz="685800">
              <a:spcBef>
                <a:spcPts val="750"/>
              </a:spcBef>
              <a:buNone/>
              <a:tabLst>
                <a:tab pos="346075" algn="l"/>
              </a:tabLst>
            </a:pPr>
            <a:r>
              <a:rPr lang="en-US" dirty="0">
                <a:solidFill>
                  <a:srgbClr val="211D1E"/>
                </a:solidFill>
                <a:latin typeface="CBDGP N+ A Garamond Pro"/>
              </a:rPr>
              <a:t>									          </a:t>
            </a:r>
          </a:p>
          <a:p>
            <a:pPr marL="0" lvl="0" indent="0" defTabSz="685800">
              <a:spcBef>
                <a:spcPts val="750"/>
              </a:spcBef>
              <a:buNone/>
              <a:tabLst>
                <a:tab pos="346075" algn="l"/>
              </a:tabLst>
            </a:pPr>
            <a:r>
              <a:rPr lang="en-US" sz="1900" dirty="0">
                <a:solidFill>
                  <a:srgbClr val="211D1E"/>
                </a:solidFill>
                <a:latin typeface="CBDGP N+ A Garamond Pro"/>
              </a:rPr>
              <a:t>										</a:t>
            </a:r>
            <a:r>
              <a:rPr lang="en-US" sz="1900" dirty="0">
                <a:solidFill>
                  <a:prstClr val="black"/>
                </a:solidFill>
              </a:rPr>
              <a:t>continued</a:t>
            </a:r>
          </a:p>
          <a:p>
            <a:pPr lvl="1" indent="0" defTabSz="685800">
              <a:spcBef>
                <a:spcPts val="750"/>
              </a:spcBef>
              <a:buNone/>
            </a:pPr>
            <a:endParaRPr lang="en-US" dirty="0">
              <a:solidFill>
                <a:prstClr val="black"/>
              </a:solidFill>
            </a:endParaRPr>
          </a:p>
          <a:p>
            <a:pPr marL="0" indent="0">
              <a:buNone/>
            </a:pPr>
            <a:endParaRPr lang="en-US" dirty="0"/>
          </a:p>
        </p:txBody>
      </p:sp>
      <p:sp>
        <p:nvSpPr>
          <p:cNvPr id="4" name="Footer Placeholder 3">
            <a:extLst>
              <a:ext uri="{FF2B5EF4-FFF2-40B4-BE49-F238E27FC236}">
                <a16:creationId xmlns:a16="http://schemas.microsoft.com/office/drawing/2014/main" id="{0E51666A-7557-465F-81B7-3C53FA7E2641}"/>
              </a:ext>
            </a:extLst>
          </p:cNvPr>
          <p:cNvSpPr>
            <a:spLocks noGrp="1"/>
          </p:cNvSpPr>
          <p:nvPr>
            <p:ph type="ftr" sz="quarter" idx="11"/>
          </p:nvPr>
        </p:nvSpPr>
        <p:spPr>
          <a:xfrm>
            <a:off x="0" y="6492875"/>
            <a:ext cx="3086100" cy="365125"/>
          </a:xfrm>
        </p:spPr>
        <p:txBody>
          <a:bodyPr/>
          <a:lstStyle/>
          <a:p>
            <a:endParaRPr lang="en-US" dirty="0"/>
          </a:p>
        </p:txBody>
      </p:sp>
      <p:pic>
        <p:nvPicPr>
          <p:cNvPr id="5" name="Content Placeholder 5">
            <a:extLst>
              <a:ext uri="{FF2B5EF4-FFF2-40B4-BE49-F238E27FC236}">
                <a16:creationId xmlns:a16="http://schemas.microsoft.com/office/drawing/2014/main" id="{E4AB8973-AC66-46E0-882A-A88D477D65CE}"/>
              </a:ext>
            </a:extLst>
          </p:cNvPr>
          <p:cNvPicPr>
            <a:picLocks noGrp="1" noChangeAspect="1"/>
          </p:cNvPicPr>
          <p:nvPr>
            <p:ph idx="1"/>
          </p:nvPr>
        </p:nvPicPr>
        <p:blipFill>
          <a:blip r:embed="rId5"/>
          <a:stretch>
            <a:fillRect/>
          </a:stretch>
        </p:blipFill>
        <p:spPr>
          <a:xfrm>
            <a:off x="0" y="6395964"/>
            <a:ext cx="9144000" cy="462036"/>
          </a:xfrm>
        </p:spPr>
      </p:pic>
      <p:sp>
        <p:nvSpPr>
          <p:cNvPr id="6" name="Title 5"/>
          <p:cNvSpPr>
            <a:spLocks noGrp="1"/>
          </p:cNvSpPr>
          <p:nvPr>
            <p:ph type="title"/>
          </p:nvPr>
        </p:nvSpPr>
        <p:spPr>
          <a:xfrm>
            <a:off x="128587" y="161926"/>
            <a:ext cx="8886825" cy="1325563"/>
          </a:xfrm>
        </p:spPr>
        <p:txBody>
          <a:bodyPr>
            <a:normAutofit/>
          </a:bodyPr>
          <a:lstStyle/>
          <a:p>
            <a:pPr algn="ctr"/>
            <a:r>
              <a:rPr lang="en-US" sz="2800" dirty="0">
                <a:solidFill>
                  <a:srgbClr val="0070C0"/>
                </a:solidFill>
              </a:rPr>
              <a:t>45 CFR 46 (Subpart B): Enrollment of Pregnant Women or Fetuses in Trials Supported or Conducted by HHS</a:t>
            </a:r>
            <a:endParaRPr lang="en-US" sz="2800" dirty="0"/>
          </a:p>
        </p:txBody>
      </p:sp>
      <p:cxnSp>
        <p:nvCxnSpPr>
          <p:cNvPr id="7" name="Straight Connector 6">
            <a:extLst>
              <a:ext uri="{FF2B5EF4-FFF2-40B4-BE49-F238E27FC236}">
                <a16:creationId xmlns:a16="http://schemas.microsoft.com/office/drawing/2014/main" id="{B1DBADE9-365D-4E72-BBCA-7A51037BB490}"/>
              </a:ext>
            </a:extLst>
          </p:cNvPr>
          <p:cNvCxnSpPr>
            <a:cxnSpLocks/>
          </p:cNvCxnSpPr>
          <p:nvPr/>
        </p:nvCxnSpPr>
        <p:spPr>
          <a:xfrm>
            <a:off x="1023730" y="3532909"/>
            <a:ext cx="0" cy="1641764"/>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BAF7DB-2D49-4AC4-86CA-A9FEED6BD88A}"/>
              </a:ext>
            </a:extLst>
          </p:cNvPr>
          <p:cNvCxnSpPr>
            <a:cxnSpLocks/>
          </p:cNvCxnSpPr>
          <p:nvPr/>
        </p:nvCxnSpPr>
        <p:spPr>
          <a:xfrm>
            <a:off x="8470548" y="3221183"/>
            <a:ext cx="0" cy="160019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875D64-F99C-4BEB-8535-269FEFCFD5E6}"/>
              </a:ext>
            </a:extLst>
          </p:cNvPr>
          <p:cNvCxnSpPr>
            <a:cxnSpLocks/>
          </p:cNvCxnSpPr>
          <p:nvPr/>
        </p:nvCxnSpPr>
        <p:spPr>
          <a:xfrm>
            <a:off x="1023730" y="5174673"/>
            <a:ext cx="1927288"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BA8B894-3AE5-42D2-8A48-766548F10054}"/>
              </a:ext>
            </a:extLst>
          </p:cNvPr>
          <p:cNvCxnSpPr>
            <a:cxnSpLocks/>
          </p:cNvCxnSpPr>
          <p:nvPr/>
        </p:nvCxnSpPr>
        <p:spPr>
          <a:xfrm>
            <a:off x="6953476" y="3217719"/>
            <a:ext cx="1527463"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64297E-32FC-4E3C-8A6D-88F2F6F3F8FA}"/>
              </a:ext>
            </a:extLst>
          </p:cNvPr>
          <p:cNvCxnSpPr/>
          <p:nvPr/>
        </p:nvCxnSpPr>
        <p:spPr>
          <a:xfrm>
            <a:off x="6953476" y="3217719"/>
            <a:ext cx="0" cy="21128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4096FB-567B-4AAE-9D5F-DBF74879C62D}"/>
              </a:ext>
            </a:extLst>
          </p:cNvPr>
          <p:cNvCxnSpPr>
            <a:cxnSpLocks/>
          </p:cNvCxnSpPr>
          <p:nvPr/>
        </p:nvCxnSpPr>
        <p:spPr>
          <a:xfrm>
            <a:off x="1023730" y="3532909"/>
            <a:ext cx="4725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C7492AC-C1AD-4DA5-9418-F3B180F62338}"/>
              </a:ext>
            </a:extLst>
          </p:cNvPr>
          <p:cNvCxnSpPr/>
          <p:nvPr/>
        </p:nvCxnSpPr>
        <p:spPr>
          <a:xfrm flipH="1">
            <a:off x="7897091" y="4831772"/>
            <a:ext cx="58384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59EC35B-66AD-4114-B76C-09398FB84A5B}"/>
              </a:ext>
            </a:extLst>
          </p:cNvPr>
          <p:cNvCxnSpPr>
            <a:cxnSpLocks/>
          </p:cNvCxnSpPr>
          <p:nvPr/>
        </p:nvCxnSpPr>
        <p:spPr>
          <a:xfrm>
            <a:off x="2930237" y="4918365"/>
            <a:ext cx="0" cy="2563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Audio 38">
            <a:hlinkClick r:id="" action="ppaction://media"/>
            <a:extLst>
              <a:ext uri="{FF2B5EF4-FFF2-40B4-BE49-F238E27FC236}">
                <a16:creationId xmlns:a16="http://schemas.microsoft.com/office/drawing/2014/main" id="{DC37EF53-DBE4-4521-9F0F-BED4664B2C0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492486596"/>
      </p:ext>
    </p:extLst>
  </p:cSld>
  <p:clrMapOvr>
    <a:masterClrMapping/>
  </p:clrMapOvr>
  <mc:AlternateContent xmlns:mc="http://schemas.openxmlformats.org/markup-compatibility/2006" xmlns:p14="http://schemas.microsoft.com/office/powerpoint/2010/main">
    <mc:Choice Requires="p14">
      <p:transition spd="slow" p14:dur="2000" advTm="44749"/>
    </mc:Choice>
    <mc:Fallback xmlns="">
      <p:transition spd="slow" advTm="44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9"/>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365126"/>
            <a:ext cx="8401050" cy="741185"/>
          </a:xfrm>
        </p:spPr>
        <p:txBody>
          <a:bodyPr>
            <a:noAutofit/>
          </a:bodyPr>
          <a:lstStyle/>
          <a:p>
            <a:pPr algn="ctr"/>
            <a:r>
              <a:rPr lang="en-US" sz="2800" dirty="0">
                <a:solidFill>
                  <a:srgbClr val="0070C0"/>
                </a:solidFill>
              </a:rPr>
              <a:t>45 CFR 46 (Subpart B): Enrollment of Pregnant Women or Fetuses in Trials Supported/Conducted by HHS</a:t>
            </a:r>
            <a:endParaRPr lang="en-US" sz="2800" dirty="0"/>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342900" y="1506971"/>
            <a:ext cx="7882468" cy="4709407"/>
          </a:xfrm>
        </p:spPr>
        <p:txBody>
          <a:bodyPr>
            <a:normAutofit lnSpcReduction="10000"/>
          </a:bodyPr>
          <a:lstStyle/>
          <a:p>
            <a:pPr marL="971550" lvl="1" indent="-514350" defTabSz="685800">
              <a:spcBef>
                <a:spcPts val="750"/>
              </a:spcBef>
              <a:buNone/>
            </a:pPr>
            <a:r>
              <a:rPr lang="en-US" dirty="0">
                <a:solidFill>
                  <a:prstClr val="black"/>
                </a:solidFill>
              </a:rPr>
              <a:t>5.	If the research holds out the prospect of direct benefit solely to the fetus then the consent of the pregnant woman and the father is obtained in accord with the informed consent provisions of 45 CFR 46, subpart A, except that the father's consent need not be obtained if he is unable to consent because of unavailability, incompetence, or temporary incapacity or the pregnancy resulted from rape or incest</a:t>
            </a:r>
          </a:p>
          <a:p>
            <a:pPr marL="971550" lvl="1" indent="-514350" defTabSz="685800">
              <a:spcBef>
                <a:spcPts val="750"/>
              </a:spcBef>
              <a:buNone/>
            </a:pPr>
            <a:endParaRPr lang="en-US" dirty="0">
              <a:solidFill>
                <a:prstClr val="black"/>
              </a:solidFill>
            </a:endParaRPr>
          </a:p>
          <a:p>
            <a:pPr marL="971550" lvl="1" indent="-514350" defTabSz="685800">
              <a:spcBef>
                <a:spcPts val="750"/>
              </a:spcBef>
              <a:buAutoNum type="arabicPeriod" startAt="6"/>
            </a:pPr>
            <a:r>
              <a:rPr lang="en-US" dirty="0">
                <a:solidFill>
                  <a:prstClr val="black"/>
                </a:solidFill>
              </a:rPr>
              <a:t>Each individual providing consent is fully informed regarding the reasonably foreseeable impact of the research on the fetus or neonate</a:t>
            </a:r>
          </a:p>
          <a:p>
            <a:pPr marL="0" lvl="0" indent="0" defTabSz="685800">
              <a:spcBef>
                <a:spcPts val="750"/>
              </a:spcBef>
              <a:buNone/>
              <a:tabLst>
                <a:tab pos="346075" algn="l"/>
              </a:tabLst>
            </a:pPr>
            <a:r>
              <a:rPr lang="en-US" dirty="0">
                <a:solidFill>
                  <a:prstClr val="black"/>
                </a:solidFill>
              </a:rPr>
              <a:t>										     </a:t>
            </a:r>
            <a:r>
              <a:rPr lang="en-US" sz="1800" dirty="0">
                <a:solidFill>
                  <a:prstClr val="black"/>
                </a:solidFill>
              </a:rPr>
              <a:t>continued</a:t>
            </a:r>
          </a:p>
          <a:p>
            <a:pPr marL="457200" lvl="1" indent="0" defTabSz="685800">
              <a:spcBef>
                <a:spcPts val="750"/>
              </a:spcBef>
              <a:buNone/>
            </a:pPr>
            <a:endParaRPr lang="en-US" dirty="0">
              <a:solidFill>
                <a:prstClr val="black"/>
              </a:solidFill>
            </a:endParaRPr>
          </a:p>
          <a:p>
            <a:pPr marL="0" indent="0">
              <a:buNone/>
            </a:pPr>
            <a:endParaRPr lang="en-US" dirty="0"/>
          </a:p>
        </p:txBody>
      </p:sp>
      <p:sp>
        <p:nvSpPr>
          <p:cNvPr id="4" name="Footer Placeholder 3">
            <a:extLst>
              <a:ext uri="{FF2B5EF4-FFF2-40B4-BE49-F238E27FC236}">
                <a16:creationId xmlns:a16="http://schemas.microsoft.com/office/drawing/2014/main" id="{0E51666A-7557-465F-81B7-3C53FA7E2641}"/>
              </a:ext>
            </a:extLst>
          </p:cNvPr>
          <p:cNvSpPr>
            <a:spLocks noGrp="1"/>
          </p:cNvSpPr>
          <p:nvPr>
            <p:ph type="ftr" sz="quarter" idx="11"/>
          </p:nvPr>
        </p:nvSpPr>
        <p:spPr>
          <a:xfrm>
            <a:off x="0" y="6492875"/>
            <a:ext cx="3086100" cy="365125"/>
          </a:xfrm>
        </p:spPr>
        <p:txBody>
          <a:bodyPr/>
          <a:lstStyle/>
          <a:p>
            <a:endParaRPr lang="en-US" dirty="0"/>
          </a:p>
        </p:txBody>
      </p:sp>
      <p:pic>
        <p:nvPicPr>
          <p:cNvPr id="5" name="Content Placeholder 5">
            <a:extLst>
              <a:ext uri="{FF2B5EF4-FFF2-40B4-BE49-F238E27FC236}">
                <a16:creationId xmlns:a16="http://schemas.microsoft.com/office/drawing/2014/main" id="{E4AB8973-AC66-46E0-882A-A88D477D65CE}"/>
              </a:ext>
            </a:extLst>
          </p:cNvPr>
          <p:cNvPicPr>
            <a:picLocks noGrp="1" noChangeAspect="1"/>
          </p:cNvPicPr>
          <p:nvPr>
            <p:ph idx="1"/>
          </p:nvPr>
        </p:nvPicPr>
        <p:blipFill>
          <a:blip r:embed="rId5"/>
          <a:stretch>
            <a:fillRect/>
          </a:stretch>
        </p:blipFill>
        <p:spPr>
          <a:xfrm>
            <a:off x="0" y="6395964"/>
            <a:ext cx="9144000" cy="462036"/>
          </a:xfrm>
        </p:spPr>
      </p:pic>
      <p:pic>
        <p:nvPicPr>
          <p:cNvPr id="7" name="Audio 6">
            <a:hlinkClick r:id="" action="ppaction://media"/>
            <a:extLst>
              <a:ext uri="{FF2B5EF4-FFF2-40B4-BE49-F238E27FC236}">
                <a16:creationId xmlns:a16="http://schemas.microsoft.com/office/drawing/2014/main" id="{28E681CB-D236-4552-A1A1-C9557040E20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00669059"/>
      </p:ext>
    </p:extLst>
  </p:cSld>
  <p:clrMapOvr>
    <a:masterClrMapping/>
  </p:clrMapOvr>
  <mc:AlternateContent xmlns:mc="http://schemas.openxmlformats.org/markup-compatibility/2006" xmlns:p14="http://schemas.microsoft.com/office/powerpoint/2010/main">
    <mc:Choice Requires="p14">
      <p:transition spd="slow" p14:dur="2000" advTm="32495"/>
    </mc:Choice>
    <mc:Fallback xmlns="">
      <p:transition spd="slow" advTm="32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5.7|7.6|24.2"/>
</p:tagLst>
</file>

<file path=ppt/tags/tag10.xml><?xml version="1.0" encoding="utf-8"?>
<p:tagLst xmlns:a="http://schemas.openxmlformats.org/drawingml/2006/main" xmlns:r="http://schemas.openxmlformats.org/officeDocument/2006/relationships" xmlns:p="http://schemas.openxmlformats.org/presentationml/2006/main">
  <p:tag name="TIMING" val="|1.3|16.7|6|4.4|7.8"/>
</p:tagLst>
</file>

<file path=ppt/tags/tag11.xml><?xml version="1.0" encoding="utf-8"?>
<p:tagLst xmlns:a="http://schemas.openxmlformats.org/drawingml/2006/main" xmlns:r="http://schemas.openxmlformats.org/officeDocument/2006/relationships" xmlns:p="http://schemas.openxmlformats.org/presentationml/2006/main">
  <p:tag name="TIMING" val="|13.4|10.6"/>
</p:tagLst>
</file>

<file path=ppt/tags/tag12.xml><?xml version="1.0" encoding="utf-8"?>
<p:tagLst xmlns:a="http://schemas.openxmlformats.org/drawingml/2006/main" xmlns:r="http://schemas.openxmlformats.org/officeDocument/2006/relationships" xmlns:p="http://schemas.openxmlformats.org/presentationml/2006/main">
  <p:tag name="TIMING" val="|11.2|1.7|4.8|12.6|24.7"/>
</p:tagLst>
</file>

<file path=ppt/tags/tag13.xml><?xml version="1.0" encoding="utf-8"?>
<p:tagLst xmlns:a="http://schemas.openxmlformats.org/drawingml/2006/main" xmlns:r="http://schemas.openxmlformats.org/officeDocument/2006/relationships" xmlns:p="http://schemas.openxmlformats.org/presentationml/2006/main">
  <p:tag name="TIMING" val="|8|11.7|8.6"/>
</p:tagLst>
</file>

<file path=ppt/tags/tag14.xml><?xml version="1.0" encoding="utf-8"?>
<p:tagLst xmlns:a="http://schemas.openxmlformats.org/drawingml/2006/main" xmlns:r="http://schemas.openxmlformats.org/officeDocument/2006/relationships" xmlns:p="http://schemas.openxmlformats.org/presentationml/2006/main">
  <p:tag name="TIMING" val="|8.3|13.4|7.9"/>
</p:tagLst>
</file>

<file path=ppt/tags/tag15.xml><?xml version="1.0" encoding="utf-8"?>
<p:tagLst xmlns:a="http://schemas.openxmlformats.org/drawingml/2006/main" xmlns:r="http://schemas.openxmlformats.org/officeDocument/2006/relationships" xmlns:p="http://schemas.openxmlformats.org/presentationml/2006/main">
  <p:tag name="TIMING" val="|6.5|8.5|10.2|2.1|4|15.3"/>
</p:tagLst>
</file>

<file path=ppt/tags/tag16.xml><?xml version="1.0" encoding="utf-8"?>
<p:tagLst xmlns:a="http://schemas.openxmlformats.org/drawingml/2006/main" xmlns:r="http://schemas.openxmlformats.org/officeDocument/2006/relationships" xmlns:p="http://schemas.openxmlformats.org/presentationml/2006/main">
  <p:tag name="TIMING" val="|7.3|8.5|18.9|0.9"/>
</p:tagLst>
</file>

<file path=ppt/tags/tag17.xml><?xml version="1.0" encoding="utf-8"?>
<p:tagLst xmlns:a="http://schemas.openxmlformats.org/drawingml/2006/main" xmlns:r="http://schemas.openxmlformats.org/officeDocument/2006/relationships" xmlns:p="http://schemas.openxmlformats.org/presentationml/2006/main">
  <p:tag name="TIMING" val="|2|2.1|11.8|8.8"/>
</p:tagLst>
</file>

<file path=ppt/tags/tag18.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8.6|9.2|5.7|11.8"/>
</p:tagLst>
</file>

<file path=ppt/tags/tag3.xml><?xml version="1.0" encoding="utf-8"?>
<p:tagLst xmlns:a="http://schemas.openxmlformats.org/drawingml/2006/main" xmlns:r="http://schemas.openxmlformats.org/officeDocument/2006/relationships" xmlns:p="http://schemas.openxmlformats.org/presentationml/2006/main">
  <p:tag name="TIMING" val="|4.3|0.7|11.8|0.3|9.7|15.5"/>
</p:tagLst>
</file>

<file path=ppt/tags/tag4.xml><?xml version="1.0" encoding="utf-8"?>
<p:tagLst xmlns:a="http://schemas.openxmlformats.org/drawingml/2006/main" xmlns:r="http://schemas.openxmlformats.org/officeDocument/2006/relationships" xmlns:p="http://schemas.openxmlformats.org/presentationml/2006/main">
  <p:tag name="TIMING" val="|1.5|5|17.6|8.9|8"/>
</p:tagLst>
</file>

<file path=ppt/tags/tag5.xml><?xml version="1.0" encoding="utf-8"?>
<p:tagLst xmlns:a="http://schemas.openxmlformats.org/drawingml/2006/main" xmlns:r="http://schemas.openxmlformats.org/officeDocument/2006/relationships" xmlns:p="http://schemas.openxmlformats.org/presentationml/2006/main">
  <p:tag name="TIMING" val="|11.9|23.7"/>
</p:tagLst>
</file>

<file path=ppt/tags/tag6.xml><?xml version="1.0" encoding="utf-8"?>
<p:tagLst xmlns:a="http://schemas.openxmlformats.org/drawingml/2006/main" xmlns:r="http://schemas.openxmlformats.org/officeDocument/2006/relationships" xmlns:p="http://schemas.openxmlformats.org/presentationml/2006/main">
  <p:tag name="TIMING" val="|6.1|14.5|5.3|4.1|23"/>
</p:tagLst>
</file>

<file path=ppt/tags/tag7.xml><?xml version="1.0" encoding="utf-8"?>
<p:tagLst xmlns:a="http://schemas.openxmlformats.org/drawingml/2006/main" xmlns:r="http://schemas.openxmlformats.org/officeDocument/2006/relationships" xmlns:p="http://schemas.openxmlformats.org/presentationml/2006/main">
  <p:tag name="TIMING" val="|0.3|5.2|29.3"/>
</p:tagLst>
</file>

<file path=ppt/tags/tag8.xml><?xml version="1.0" encoding="utf-8"?>
<p:tagLst xmlns:a="http://schemas.openxmlformats.org/drawingml/2006/main" xmlns:r="http://schemas.openxmlformats.org/officeDocument/2006/relationships" xmlns:p="http://schemas.openxmlformats.org/presentationml/2006/main">
  <p:tag name="TIMING" val="|0.9|18.5"/>
</p:tagLst>
</file>

<file path=ppt/tags/tag9.xml><?xml version="1.0" encoding="utf-8"?>
<p:tagLst xmlns:a="http://schemas.openxmlformats.org/drawingml/2006/main" xmlns:r="http://schemas.openxmlformats.org/officeDocument/2006/relationships" xmlns:p="http://schemas.openxmlformats.org/presentationml/2006/main">
  <p:tag name="TIMING" val="|1.6|17.6|6.7|8.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15797</TotalTime>
  <Words>1667</Words>
  <Application>Microsoft Office PowerPoint</Application>
  <PresentationFormat>On-screen Show (4:3)</PresentationFormat>
  <Paragraphs>161</Paragraphs>
  <Slides>20</Slides>
  <Notes>1</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CBDGP N+ A Garamond Pro</vt:lpstr>
      <vt:lpstr>Wingdings</vt:lpstr>
      <vt:lpstr>Office Theme</vt:lpstr>
      <vt:lpstr>Research Involving Pregnant Women   What Should the IRB Consider When  Reviewing Research Involving Pregnant Women? </vt:lpstr>
      <vt:lpstr>Why Enroll Pregnant Women  in Clinical Trials?</vt:lpstr>
      <vt:lpstr>Historical Background</vt:lpstr>
      <vt:lpstr>Historical Background-IOM</vt:lpstr>
      <vt:lpstr>Historical Background-Regulatory Update</vt:lpstr>
      <vt:lpstr>Finally a Change! (But NOT to Subpart B) </vt:lpstr>
      <vt:lpstr>45 CFR 46 (Subpart B): Enrollment of Pregnant Women or Fetuses in Trials Supported or Conducted by HHS</vt:lpstr>
      <vt:lpstr>45 CFR 46 (Subpart B): Enrollment of Pregnant Women or Fetuses in Trials Supported or Conducted by HHS</vt:lpstr>
      <vt:lpstr>45 CFR 46 (Subpart B): Enrollment of Pregnant Women or Fetuses in Trials Supported/Conducted by HHS</vt:lpstr>
      <vt:lpstr>45 CFR 46 (Subpart B): Enrollment of Pregnant Women or Fetuses in Trials Supported or Conducted by HHS</vt:lpstr>
      <vt:lpstr>Research Involving Pregnant Minors</vt:lpstr>
      <vt:lpstr>Need for Parental Permission vs.  Consent Provided by a Pregnant Minor</vt:lpstr>
      <vt:lpstr>IRB Responsibilities</vt:lpstr>
      <vt:lpstr>When Research Involves Pregnant Women and Has Prospect of Direct Benefit</vt:lpstr>
      <vt:lpstr>When Research Involves Pregnant Women and There is NO Prospect of Direct Benefit</vt:lpstr>
      <vt:lpstr>Research &gt; Minimal Risk with  No Prospect of Direct Benefit</vt:lpstr>
      <vt:lpstr>What if a Participant Becomes Pregnant While on a Study with no Prospect of DB for the Pregnant Woman or Fetus?</vt:lpstr>
      <vt:lpstr>What if a Participant Becomes Pregnant While on a Study with no Prospect of DB for the Pregnant Woman or Fetus?</vt:lpstr>
      <vt:lpstr>References and Links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Involving Pregnant Women</dc:title>
  <dc:creator>Sanders, Margaret (NIH/OD) [E]</dc:creator>
  <cp:lastModifiedBy>Sanders, Margaret (NIH/OD) [E]</cp:lastModifiedBy>
  <cp:revision>176</cp:revision>
  <cp:lastPrinted>2020-03-09T12:05:42Z</cp:lastPrinted>
  <dcterms:created xsi:type="dcterms:W3CDTF">2020-02-10T16:58:09Z</dcterms:created>
  <dcterms:modified xsi:type="dcterms:W3CDTF">2020-04-14T14:34:36Z</dcterms:modified>
</cp:coreProperties>
</file>