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618" r:id="rId2"/>
    <p:sldId id="631" r:id="rId3"/>
    <p:sldId id="619" r:id="rId4"/>
    <p:sldId id="632" r:id="rId5"/>
    <p:sldId id="620" r:id="rId6"/>
    <p:sldId id="621" r:id="rId7"/>
    <p:sldId id="622" r:id="rId8"/>
    <p:sldId id="623" r:id="rId9"/>
    <p:sldId id="629" r:id="rId10"/>
    <p:sldId id="624" r:id="rId11"/>
    <p:sldId id="630" r:id="rId12"/>
    <p:sldId id="62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8" autoAdjust="0"/>
    <p:restoredTop sz="94660"/>
  </p:normalViewPr>
  <p:slideViewPr>
    <p:cSldViewPr snapToGrid="0">
      <p:cViewPr varScale="1">
        <p:scale>
          <a:sx n="66" d="100"/>
          <a:sy n="66" d="100"/>
        </p:scale>
        <p:origin x="62" y="8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AAC72-DD20-417C-B1CD-12E73B5DAF6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15A10-1259-4D73-8356-5CB12E7A4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21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095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918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044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2986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965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2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6403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9724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6149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5879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098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F7975-B275-4324-88F3-2A82DF5693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3544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CB79D6-F02D-45EA-96E2-AB6C9E7DC27E}"/>
              </a:ext>
            </a:extLst>
          </p:cNvPr>
          <p:cNvSpPr/>
          <p:nvPr userDrawn="1"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603AAD-D647-4327-823E-6DEBE53F4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2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1363-17D8-4001-B5BA-315FC858BE67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5CD95-95AE-4228-9537-BF358891EF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580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1363-17D8-4001-B5BA-315FC858BE67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5CD95-95AE-4228-9537-BF358891EF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862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03403DFC-F4C4-4D1A-AD90-9FE7E50E5C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476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99347B-9235-4C30-AE9D-038420212B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2" y="6459910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609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A169F08-62CB-43E6-9834-F1C8122AC8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66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447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7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4171F7-B433-41A5-A983-9FAB1D8BCC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39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579F19-9958-45DF-AD9C-7A6D880A25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78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629820-2816-40CC-8305-4940891279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588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62B7C2-6F0A-4861-801E-0752650605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880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50" y="731520"/>
            <a:ext cx="6679191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9D6D1D-F579-4900-ACFA-5502B23F1F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595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04CF57-A277-4E57-B3C6-FD1EAA8599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2" y="6459910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643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CB5B6-F996-40CE-9EDB-885311CD03B9}"/>
              </a:ext>
            </a:extLst>
          </p:cNvPr>
          <p:cNvSpPr/>
          <p:nvPr userDrawn="1"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D9786-CB05-4D8A-B639-632C24A358A6}"/>
              </a:ext>
            </a:extLst>
          </p:cNvPr>
          <p:cNvSpPr/>
          <p:nvPr userDrawn="1"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A722B7-8CA1-4E4B-AFAF-64395DA4A8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66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5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1363-17D8-4001-B5BA-315FC858BE67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5CD95-95AE-4228-9537-BF358891EF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42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C24B25-6DBB-4E6A-A3D1-F4D2D94F63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89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287A09-781F-4D71-BB9A-DFD47E38F8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35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DD4B6A-3B66-4A65-AAAF-4357570969AB}"/>
              </a:ext>
            </a:extLst>
          </p:cNvPr>
          <p:cNvSpPr/>
          <p:nvPr userDrawn="1"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EE7EF8-E6C3-485B-9038-93E45D0FDF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071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CFF530-024B-4266-838E-22A755F191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" y="6455476"/>
            <a:ext cx="3289057" cy="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455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1363-17D8-4001-B5BA-315FC858BE67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5CD95-95AE-4228-9537-BF358891EF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660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51363-17D8-4001-B5BA-315FC858BE67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5CD95-95AE-4228-9537-BF358891EF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880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2" Type="http://schemas.microsoft.com/office/2007/relationships/media" Target="../media/media2.m4a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348472"/>
            <a:ext cx="11476074" cy="1996521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EQUITABLE SUBJECT SELECTION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729606"/>
            <a:ext cx="11476074" cy="464992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lvl="0" indent="0" algn="ctr">
              <a:buNone/>
            </a:pPr>
            <a:r>
              <a:rPr lang="en-US" sz="3600" dirty="0">
                <a:solidFill>
                  <a:prstClr val="black"/>
                </a:solidFill>
              </a:rPr>
              <a:t>What Should the IRB Consider When </a:t>
            </a:r>
          </a:p>
          <a:p>
            <a:pPr marL="0" lvl="0" indent="0" algn="ctr">
              <a:buNone/>
            </a:pPr>
            <a:r>
              <a:rPr lang="en-US" sz="3600" dirty="0">
                <a:solidFill>
                  <a:prstClr val="black"/>
                </a:solidFill>
              </a:rPr>
              <a:t>Determining if Subject Selection is Equitable?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A20838C3-91A1-4BE4-A492-7B4CF3BAA4B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0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79"/>
    </mc:Choice>
    <mc:Fallback xmlns="">
      <p:transition spd="slow" advTm="99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265812"/>
            <a:ext cx="11476074" cy="14637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Things to Remember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527580"/>
            <a:ext cx="11476074" cy="488707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796925" lvl="1" indent="-392113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32000"/>
            </a:pPr>
            <a:r>
              <a:rPr lang="en-US" dirty="0">
                <a:solidFill>
                  <a:srgbClr val="3D3D3D"/>
                </a:solidFill>
              </a:rPr>
              <a:t>Diversity in clinical trials is central to ensuring that study results are broadly applicable. </a:t>
            </a:r>
          </a:p>
          <a:p>
            <a:pPr marL="796925" lvl="3" indent="-392113" defTabSz="457200">
              <a:lnSpc>
                <a:spcPct val="100000"/>
              </a:lnSpc>
              <a:spcBef>
                <a:spcPts val="0"/>
              </a:spcBef>
              <a:buSzPct val="132000"/>
            </a:pPr>
            <a:r>
              <a:rPr lang="en-US" sz="2400" dirty="0">
                <a:solidFill>
                  <a:srgbClr val="3D3D3D"/>
                </a:solidFill>
              </a:rPr>
              <a:t>But….This </a:t>
            </a:r>
            <a:r>
              <a:rPr lang="en-US" sz="2400" b="1" i="1" dirty="0">
                <a:solidFill>
                  <a:srgbClr val="3D3D3D"/>
                </a:solidFill>
              </a:rPr>
              <a:t>does not </a:t>
            </a:r>
            <a:r>
              <a:rPr lang="en-US" sz="2400" dirty="0">
                <a:solidFill>
                  <a:srgbClr val="3D3D3D"/>
                </a:solidFill>
              </a:rPr>
              <a:t>mean that the IRB must ensure that all research protocols </a:t>
            </a:r>
          </a:p>
          <a:p>
            <a:pPr marL="463550" lvl="3" indent="-60325" defTabSz="457200">
              <a:lnSpc>
                <a:spcPct val="100000"/>
              </a:lnSpc>
              <a:spcBef>
                <a:spcPts val="0"/>
              </a:spcBef>
              <a:buSzPct val="132000"/>
              <a:buNone/>
            </a:pPr>
            <a:r>
              <a:rPr lang="en-US" sz="2400" dirty="0">
                <a:solidFill>
                  <a:srgbClr val="3D3D3D"/>
                </a:solidFill>
              </a:rPr>
              <a:t>      enroll a population that reflects the local or national distribution of </a:t>
            </a:r>
          </a:p>
          <a:p>
            <a:pPr marL="463550" lvl="3" indent="-60325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32000"/>
              <a:buNone/>
            </a:pPr>
            <a:r>
              <a:rPr lang="en-US" sz="2400" dirty="0">
                <a:solidFill>
                  <a:srgbClr val="3D3D3D"/>
                </a:solidFill>
              </a:rPr>
              <a:t>	     race/ethnicity or  gender. </a:t>
            </a:r>
          </a:p>
          <a:p>
            <a:pPr marL="796925" lvl="5" indent="-392113" defTabSz="457200">
              <a:lnSpc>
                <a:spcPct val="100000"/>
              </a:lnSpc>
              <a:spcBef>
                <a:spcPts val="0"/>
              </a:spcBef>
              <a:buSzPct val="132000"/>
            </a:pPr>
            <a:r>
              <a:rPr lang="en-US" sz="2400" dirty="0">
                <a:solidFill>
                  <a:srgbClr val="3D3D3D"/>
                </a:solidFill>
              </a:rPr>
              <a:t>There are limitations outside both the investigator’s and the IRB’s control </a:t>
            </a:r>
          </a:p>
          <a:p>
            <a:pPr marL="404812" lvl="5" indent="0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32000"/>
              <a:buNone/>
            </a:pPr>
            <a:r>
              <a:rPr lang="en-US" sz="2400" dirty="0">
                <a:solidFill>
                  <a:srgbClr val="3D3D3D"/>
                </a:solidFill>
              </a:rPr>
              <a:t>	     that may limit the recruitment of certain populations.</a:t>
            </a:r>
          </a:p>
          <a:p>
            <a:pPr marL="1557300" lvl="6" indent="-342900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2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3D3D3D"/>
                </a:solidFill>
              </a:rPr>
              <a:t>Geographical limitations</a:t>
            </a:r>
          </a:p>
          <a:p>
            <a:pPr marL="2060575" lvl="7" indent="-404813" defTabSz="457200">
              <a:lnSpc>
                <a:spcPct val="100000"/>
              </a:lnSpc>
              <a:spcBef>
                <a:spcPts val="0"/>
              </a:spcBef>
              <a:buSzPct val="92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3D3D3D"/>
                </a:solidFill>
              </a:rPr>
              <a:t>Some groups may be over or underrepresented in the </a:t>
            </a:r>
          </a:p>
          <a:p>
            <a:pPr marL="1655762" lvl="7" indent="0" defTabSz="457200">
              <a:lnSpc>
                <a:spcPct val="100000"/>
              </a:lnSpc>
              <a:spcBef>
                <a:spcPts val="0"/>
              </a:spcBef>
              <a:buSzPct val="92000"/>
              <a:buNone/>
            </a:pPr>
            <a:r>
              <a:rPr lang="en-US" sz="2400" dirty="0">
                <a:solidFill>
                  <a:srgbClr val="3D3D3D"/>
                </a:solidFill>
              </a:rPr>
              <a:t>      geographical area where a study is being conducted making it </a:t>
            </a:r>
          </a:p>
          <a:p>
            <a:pPr marL="1655762" lvl="7" indent="0" defTabSz="457200">
              <a:lnSpc>
                <a:spcPct val="100000"/>
              </a:lnSpc>
              <a:spcBef>
                <a:spcPts val="0"/>
              </a:spcBef>
              <a:buSzPct val="92000"/>
              <a:buNone/>
            </a:pPr>
            <a:r>
              <a:rPr lang="en-US" sz="2400" dirty="0">
                <a:solidFill>
                  <a:srgbClr val="3D3D3D"/>
                </a:solidFill>
              </a:rPr>
              <a:t>      difficult to achieve a balanced study cohort.</a:t>
            </a:r>
          </a:p>
          <a:p>
            <a:pPr marL="1514400" lvl="7" indent="0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3163"/>
              </a:buClr>
              <a:buSzPct val="92000"/>
              <a:buNone/>
            </a:pPr>
            <a:r>
              <a:rPr lang="en-US" sz="2400" dirty="0">
                <a:solidFill>
                  <a:srgbClr val="3D3D3D"/>
                </a:solidFill>
              </a:rPr>
              <a:t>																	(continued)</a:t>
            </a:r>
          </a:p>
          <a:p>
            <a:pPr marL="1214400" lvl="6" indent="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03163"/>
              </a:buClr>
              <a:buSzPct val="92000"/>
              <a:buNone/>
            </a:pPr>
            <a:endParaRPr lang="en-US" dirty="0">
              <a:solidFill>
                <a:srgbClr val="3D3D3D"/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00C9BC6B-3BAF-4ACC-B0D7-1A6EA0BE93D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2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262"/>
    </mc:Choice>
    <mc:Fallback xmlns="">
      <p:transition spd="slow" advTm="592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265812"/>
            <a:ext cx="11476074" cy="14637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Things to Remember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729606"/>
            <a:ext cx="11476074" cy="464992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500150" lvl="6" indent="-28575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SzPct val="92000"/>
              <a:buFont typeface="Wingdings 2" panose="05020102010507070707" pitchFamily="18" charset="2"/>
              <a:buChar char=""/>
            </a:pPr>
            <a:r>
              <a:rPr lang="en-US" sz="2400" dirty="0">
                <a:solidFill>
                  <a:srgbClr val="3D3D3D"/>
                </a:solidFill>
              </a:rPr>
              <a:t>Institutional mistrust</a:t>
            </a:r>
          </a:p>
          <a:p>
            <a:pPr marL="2060575" lvl="7" indent="-347663" defTabSz="457200">
              <a:lnSpc>
                <a:spcPct val="110000"/>
              </a:lnSpc>
              <a:spcBef>
                <a:spcPts val="0"/>
              </a:spcBef>
              <a:buSzPct val="92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3D3D3D"/>
                </a:solidFill>
              </a:rPr>
              <a:t>Some populations do not trust medical institutions because of </a:t>
            </a:r>
          </a:p>
          <a:p>
            <a:pPr marL="2060575" lvl="7" indent="-347663" defTabSz="457200">
              <a:lnSpc>
                <a:spcPct val="11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dirty="0">
                <a:solidFill>
                  <a:srgbClr val="3D3D3D"/>
                </a:solidFill>
              </a:rPr>
              <a:t>     historical abuses meaning they are less likely to participate in </a:t>
            </a:r>
          </a:p>
          <a:p>
            <a:pPr marL="2060575" lvl="7" indent="-347663" defTabSz="457200">
              <a:lnSpc>
                <a:spcPct val="11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dirty="0">
                <a:solidFill>
                  <a:srgbClr val="3D3D3D"/>
                </a:solidFill>
              </a:rPr>
              <a:t>     research.</a:t>
            </a:r>
          </a:p>
          <a:p>
            <a:pPr marL="744538" lvl="1" indent="-287338" defTabSz="457200">
              <a:lnSpc>
                <a:spcPct val="110000"/>
              </a:lnSpc>
              <a:spcBef>
                <a:spcPts val="0"/>
              </a:spcBef>
              <a:buSzPct val="121000"/>
            </a:pPr>
            <a:r>
              <a:rPr lang="en-US" dirty="0">
                <a:solidFill>
                  <a:srgbClr val="3D3D3D"/>
                </a:solidFill>
              </a:rPr>
              <a:t>If a disease is equally distributed among populations, the IRB should try to </a:t>
            </a:r>
          </a:p>
          <a:p>
            <a:pPr marL="457200" lvl="1" indent="0" defTabSz="457200">
              <a:lnSpc>
                <a:spcPct val="11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dirty="0">
                <a:solidFill>
                  <a:srgbClr val="3D3D3D"/>
                </a:solidFill>
              </a:rPr>
              <a:t>     ensure that the investigator is not deliberately excluding certain groups of </a:t>
            </a:r>
          </a:p>
          <a:p>
            <a:pPr marL="457200" lvl="1" indent="0" defTabSz="457200">
              <a:lnSpc>
                <a:spcPct val="11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dirty="0">
                <a:solidFill>
                  <a:srgbClr val="3D3D3D"/>
                </a:solidFill>
              </a:rPr>
              <a:t>     subjects as opposed to ensuring that the investigator is enrolling a population </a:t>
            </a:r>
          </a:p>
          <a:p>
            <a:pPr marL="457200" lvl="1" indent="0" defTabSz="457200">
              <a:lnSpc>
                <a:spcPct val="11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dirty="0">
                <a:solidFill>
                  <a:srgbClr val="3D3D3D"/>
                </a:solidFill>
              </a:rPr>
              <a:t>     that is an exact match for local or national demographics.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805391A6-8CA3-4224-B713-C9D5F9BAE0A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39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63"/>
    </mc:Choice>
    <mc:Fallback xmlns="">
      <p:transition spd="slow" advTm="29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265812"/>
            <a:ext cx="11476074" cy="14637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729606"/>
            <a:ext cx="11476074" cy="464992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4400" dirty="0">
                <a:solidFill>
                  <a:srgbClr val="0070C0"/>
                </a:solidFill>
                <a:ea typeface="+mj-ea"/>
                <a:cs typeface="+mj-cs"/>
              </a:rPr>
              <a:t>Thank you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4D166E59-8D38-42FF-B628-EE33783B45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6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32"/>
    </mc:Choice>
    <mc:Fallback xmlns="">
      <p:transition spd="slow" advTm="28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340724"/>
            <a:ext cx="11476074" cy="125076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What is the Origin of the Concept </a:t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en-US" sz="3200" b="1" dirty="0">
                <a:solidFill>
                  <a:srgbClr val="0070C0"/>
                </a:solidFill>
              </a:rPr>
              <a:t>of Equitable Subject Selection?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591488"/>
            <a:ext cx="11476074" cy="479545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0" indent="685800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3163"/>
              </a:buClr>
              <a:buSzPct val="92000"/>
              <a:buNone/>
            </a:pPr>
            <a:r>
              <a:rPr lang="en-US" sz="2400" b="1" dirty="0"/>
              <a:t>Belmont Report: Principle of Justice</a:t>
            </a:r>
          </a:p>
          <a:p>
            <a:pPr marL="747713" lvl="0" indent="-393700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6000"/>
            </a:pPr>
            <a:r>
              <a:rPr lang="en-US" sz="2400" dirty="0"/>
              <a:t>There is a “moral requirement” that subject selection is fair. </a:t>
            </a:r>
          </a:p>
          <a:p>
            <a:pPr marL="1371600" lvl="2" indent="0" defTabSz="457200">
              <a:lnSpc>
                <a:spcPct val="100000"/>
              </a:lnSpc>
              <a:spcBef>
                <a:spcPts val="0"/>
              </a:spcBef>
              <a:buSzPct val="104000"/>
              <a:buFont typeface="Wingdings" panose="05000000000000000000" pitchFamily="2" charset="2"/>
              <a:buChar char="Ø"/>
            </a:pPr>
            <a:r>
              <a:rPr lang="en-US" sz="2400" dirty="0"/>
              <a:t>  	Overall question:  Who ought to receive the benefits of research </a:t>
            </a:r>
          </a:p>
          <a:p>
            <a:pPr marL="1371600" lvl="2" indent="0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4000"/>
              <a:buNone/>
            </a:pPr>
            <a:r>
              <a:rPr lang="en-US" sz="2400" dirty="0"/>
              <a:t>       and bear its burdens? </a:t>
            </a:r>
          </a:p>
          <a:p>
            <a:pPr marL="747713" lvl="2" indent="-393700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23000"/>
            </a:pPr>
            <a:r>
              <a:rPr lang="en-US" sz="2400" dirty="0"/>
              <a:t>Justice is relevant to the selection of subjects at </a:t>
            </a:r>
            <a:r>
              <a:rPr lang="en-US" sz="2400" u="sng" dirty="0"/>
              <a:t>two</a:t>
            </a:r>
            <a:r>
              <a:rPr lang="en-US" sz="2400" dirty="0"/>
              <a:t> levels:</a:t>
            </a:r>
          </a:p>
          <a:p>
            <a:pPr marL="0" lvl="3" indent="1081088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b="1" dirty="0"/>
              <a:t>1)   Individual level: </a:t>
            </a:r>
            <a:r>
              <a:rPr lang="en-US" sz="2400" dirty="0"/>
              <a:t> Individual justice requires that “researchers exhibit </a:t>
            </a:r>
          </a:p>
          <a:p>
            <a:pPr marL="1497013" lvl="3" indent="0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dirty="0"/>
              <a:t>fairness,” meaning “they should  not offer potentially beneficial </a:t>
            </a:r>
          </a:p>
          <a:p>
            <a:pPr marL="1497013" lvl="3" indent="0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3163"/>
              </a:buClr>
              <a:buSzPct val="92000"/>
              <a:buNone/>
            </a:pPr>
            <a:r>
              <a:rPr lang="en-US" sz="2400" dirty="0"/>
              <a:t>research only to some patients who are in their favor or select only "undesirable" persons for risky research.”*									</a:t>
            </a:r>
          </a:p>
          <a:p>
            <a:pPr marL="1430338" lvl="3" indent="-1139825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dirty="0"/>
              <a:t>*</a:t>
            </a:r>
            <a:r>
              <a:rPr lang="en-US" dirty="0"/>
              <a:t>Belmont Report </a:t>
            </a:r>
            <a:r>
              <a:rPr lang="en-US" sz="2400" dirty="0"/>
              <a:t>															</a:t>
            </a:r>
          </a:p>
          <a:p>
            <a:pPr marL="1430338" lvl="3" indent="-1139825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dirty="0"/>
              <a:t>																	(continued)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B969C489-3B07-457A-9B16-827C36AEB215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345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526"/>
    </mc:Choice>
    <mc:Fallback xmlns="">
      <p:transition spd="slow" advTm="525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361506"/>
            <a:ext cx="11476074" cy="101009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What is the Origin of the Concept </a:t>
            </a:r>
            <a:br>
              <a:rPr lang="en-US" sz="3600" b="1" dirty="0">
                <a:solidFill>
                  <a:srgbClr val="0070C0"/>
                </a:solidFill>
              </a:rPr>
            </a:br>
            <a:r>
              <a:rPr lang="en-US" sz="3600" b="1" dirty="0">
                <a:solidFill>
                  <a:srgbClr val="0070C0"/>
                </a:solidFill>
              </a:rPr>
              <a:t>of Equitable Subject Selection?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279758"/>
            <a:ext cx="11476074" cy="498249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0" indent="0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3163"/>
              </a:buClr>
              <a:buSzPct val="92000"/>
              <a:buNone/>
            </a:pPr>
            <a:endParaRPr lang="en-US" sz="2400" b="1" dirty="0"/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903163"/>
              </a:buClr>
              <a:buSzPct val="92000"/>
              <a:buNone/>
            </a:pPr>
            <a:r>
              <a:rPr lang="en-US" sz="2400" b="1" dirty="0"/>
              <a:t>		Belmont Report: Principle of Justice</a:t>
            </a:r>
          </a:p>
          <a:p>
            <a:pPr marL="798513" lvl="0" indent="288925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b="1" dirty="0"/>
              <a:t>2) Social level: </a:t>
            </a:r>
            <a:r>
              <a:rPr lang="en-US" sz="2400" dirty="0"/>
              <a:t> Social justice requires that researchers try to achieve </a:t>
            </a:r>
          </a:p>
          <a:p>
            <a:pPr marL="1087438" lvl="0" indent="0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dirty="0"/>
              <a:t>    general fairness among subjects, meaning that research burdens </a:t>
            </a:r>
          </a:p>
          <a:p>
            <a:pPr marL="1087438" lvl="0" indent="0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3163"/>
              </a:buClr>
              <a:buSzPct val="92000"/>
              <a:buNone/>
            </a:pPr>
            <a:r>
              <a:rPr lang="en-US" sz="2400" dirty="0"/>
              <a:t>    and benefits are equally distributed.</a:t>
            </a:r>
          </a:p>
          <a:p>
            <a:pPr marL="1712913" lvl="0" indent="-231775" defTabSz="457200">
              <a:lnSpc>
                <a:spcPct val="100000"/>
              </a:lnSpc>
              <a:spcBef>
                <a:spcPts val="0"/>
              </a:spcBef>
              <a:buSzPct val="128000"/>
              <a:tabLst>
                <a:tab pos="1771650" algn="l"/>
                <a:tab pos="2286000" algn="l"/>
              </a:tabLst>
            </a:pPr>
            <a:r>
              <a:rPr lang="en-US" sz="2400" dirty="0"/>
              <a:t>Distinguish between groups of subjects that should/should not </a:t>
            </a:r>
          </a:p>
          <a:p>
            <a:pPr marL="1712913" lvl="0" indent="0" defTabSz="457200">
              <a:lnSpc>
                <a:spcPct val="100000"/>
              </a:lnSpc>
              <a:spcBef>
                <a:spcPts val="0"/>
              </a:spcBef>
              <a:buSzPct val="128000"/>
              <a:buNone/>
              <a:tabLst>
                <a:tab pos="1771650" algn="l"/>
                <a:tab pos="2286000" algn="l"/>
              </a:tabLst>
            </a:pPr>
            <a:r>
              <a:rPr lang="en-US" sz="2400" dirty="0"/>
              <a:t>participate in any particular kind of research, based on ability of </a:t>
            </a:r>
          </a:p>
          <a:p>
            <a:pPr marL="1712913" lvl="0" indent="0" defTabSz="457200">
              <a:lnSpc>
                <a:spcPct val="100000"/>
              </a:lnSpc>
              <a:spcBef>
                <a:spcPts val="0"/>
              </a:spcBef>
              <a:buSzPct val="128000"/>
              <a:buNone/>
              <a:tabLst>
                <a:tab pos="1771650" algn="l"/>
                <a:tab pos="2286000" algn="l"/>
              </a:tabLst>
            </a:pPr>
            <a:r>
              <a:rPr lang="en-US" sz="2400" dirty="0"/>
              <a:t>members of that group to bear burdens and the appropriateness</a:t>
            </a:r>
          </a:p>
          <a:p>
            <a:pPr marL="1712913" lvl="0" indent="0" defTabSz="457200">
              <a:lnSpc>
                <a:spcPct val="100000"/>
              </a:lnSpc>
              <a:spcBef>
                <a:spcPts val="0"/>
              </a:spcBef>
              <a:buSzPct val="128000"/>
              <a:buNone/>
              <a:tabLst>
                <a:tab pos="1771650" algn="l"/>
                <a:tab pos="2286000" algn="l"/>
              </a:tabLst>
            </a:pPr>
            <a:r>
              <a:rPr lang="en-US" sz="2400" dirty="0"/>
              <a:t> of placing further burdens on already burdened persons.</a:t>
            </a:r>
          </a:p>
          <a:p>
            <a:pPr marL="1377950" lvl="4" indent="0" defTabSz="457200">
              <a:lnSpc>
                <a:spcPct val="100000"/>
              </a:lnSpc>
              <a:spcBef>
                <a:spcPts val="0"/>
              </a:spcBef>
              <a:buSzPct val="92000"/>
              <a:buNone/>
              <a:tabLst>
                <a:tab pos="1377950" algn="l"/>
                <a:tab pos="2286000" algn="l"/>
              </a:tabLst>
            </a:pPr>
            <a:endParaRPr lang="en-US" sz="2400" dirty="0">
              <a:highlight>
                <a:srgbClr val="FFFF00"/>
              </a:highlight>
            </a:endParaRPr>
          </a:p>
          <a:p>
            <a:pPr marL="852488" lvl="4" indent="0" defTabSz="457200">
              <a:lnSpc>
                <a:spcPct val="100000"/>
              </a:lnSpc>
              <a:spcBef>
                <a:spcPts val="0"/>
              </a:spcBef>
              <a:buSzPct val="126000"/>
              <a:buNone/>
              <a:tabLst>
                <a:tab pos="852488" algn="l"/>
                <a:tab pos="2286000" algn="l"/>
              </a:tabLst>
            </a:pPr>
            <a:endParaRPr lang="en-US" sz="2400" dirty="0">
              <a:highlight>
                <a:srgbClr val="FFFF00"/>
              </a:highlight>
            </a:endParaRPr>
          </a:p>
          <a:p>
            <a:pPr marL="852488" lvl="4" indent="0" defTabSz="457200">
              <a:lnSpc>
                <a:spcPct val="100000"/>
              </a:lnSpc>
              <a:spcBef>
                <a:spcPts val="0"/>
              </a:spcBef>
              <a:buSzPct val="126000"/>
              <a:buNone/>
              <a:tabLst>
                <a:tab pos="852488" algn="l"/>
                <a:tab pos="2286000" algn="l"/>
              </a:tabLst>
            </a:pPr>
            <a:r>
              <a:rPr lang="en-US" sz="2000" dirty="0"/>
              <a:t>																</a:t>
            </a:r>
            <a:r>
              <a:rPr lang="en-US" sz="2400" dirty="0"/>
              <a:t>(continued)</a:t>
            </a:r>
          </a:p>
          <a:p>
            <a:pPr marL="457200" lvl="4" indent="0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  <a:tabLst>
                <a:tab pos="852488" algn="l"/>
                <a:tab pos="2286000" algn="l"/>
              </a:tabLst>
            </a:pPr>
            <a:endParaRPr lang="en-US" sz="2400" dirty="0"/>
          </a:p>
          <a:p>
            <a:pPr marL="457200" lvl="4" indent="0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  <a:tabLst>
                <a:tab pos="852488" algn="l"/>
                <a:tab pos="2286000" algn="l"/>
              </a:tabLst>
            </a:pPr>
            <a:endParaRPr lang="en-US" sz="2400" dirty="0"/>
          </a:p>
          <a:p>
            <a:pPr marL="1368000" lvl="4" indent="0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dirty="0"/>
              <a:t>																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A8855538-0A0C-40E0-AC62-B0A656C5A20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76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58"/>
    </mc:Choice>
    <mc:Fallback xmlns="">
      <p:transition spd="slow" advTm="354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361506"/>
            <a:ext cx="11476074" cy="101009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What is the Origin of the Concept </a:t>
            </a:r>
            <a:br>
              <a:rPr lang="en-US" sz="3600" b="1" dirty="0">
                <a:solidFill>
                  <a:srgbClr val="0070C0"/>
                </a:solidFill>
              </a:rPr>
            </a:br>
            <a:r>
              <a:rPr lang="en-US" sz="3600" b="1" dirty="0">
                <a:solidFill>
                  <a:srgbClr val="0070C0"/>
                </a:solidFill>
              </a:rPr>
              <a:t>of Equitable Subject Selection?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224338"/>
            <a:ext cx="11476074" cy="516260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0" indent="347663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3163"/>
              </a:buClr>
              <a:buSzPct val="92000"/>
              <a:buNone/>
            </a:pPr>
            <a:r>
              <a:rPr lang="en-US" sz="2400" b="1" dirty="0"/>
              <a:t>Belmont Report: Principle of Justice</a:t>
            </a:r>
          </a:p>
          <a:p>
            <a:pPr marL="747713" lvl="0" indent="-238125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3163"/>
              </a:buClr>
              <a:buSzPct val="92000"/>
              <a:buNone/>
            </a:pPr>
            <a:r>
              <a:rPr lang="en-US" sz="2400" b="1" dirty="0"/>
              <a:t>2) Social level (continued): </a:t>
            </a:r>
            <a:r>
              <a:rPr lang="en-US" sz="2400" dirty="0"/>
              <a:t> </a:t>
            </a:r>
          </a:p>
          <a:p>
            <a:pPr marL="1025525" indent="-342900" defTabSz="457200">
              <a:lnSpc>
                <a:spcPct val="100000"/>
              </a:lnSpc>
              <a:spcBef>
                <a:spcPts val="0"/>
              </a:spcBef>
              <a:buSzPct val="121000"/>
            </a:pPr>
            <a:r>
              <a:rPr lang="en-US" sz="2400" dirty="0"/>
              <a:t>Preferentially order selection of specific groups of subjects.  E.g. allocate </a:t>
            </a:r>
          </a:p>
          <a:p>
            <a:pPr marL="747713" lvl="0" indent="-65088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3163"/>
              </a:buClr>
              <a:buSzPct val="92000"/>
              <a:buNone/>
            </a:pPr>
            <a:r>
              <a:rPr lang="en-US" sz="2400" dirty="0"/>
              <a:t>     risks to:</a:t>
            </a:r>
          </a:p>
          <a:p>
            <a:pPr marL="1539875" lvl="4" indent="-393700" defTabSz="457200">
              <a:lnSpc>
                <a:spcPct val="100000"/>
              </a:lnSpc>
              <a:spcBef>
                <a:spcPts val="0"/>
              </a:spcBef>
              <a:buSzPct val="92000"/>
              <a:buFont typeface="Wingdings" panose="05000000000000000000" pitchFamily="2" charset="2"/>
              <a:buChar char="Ø"/>
              <a:tabLst>
                <a:tab pos="852488" algn="l"/>
                <a:tab pos="1087438" algn="l"/>
                <a:tab pos="2286000" algn="l"/>
              </a:tabLst>
            </a:pPr>
            <a:r>
              <a:rPr lang="en-US" sz="2400" dirty="0"/>
              <a:t>Adults and then older children before younger children, whenever </a:t>
            </a:r>
          </a:p>
          <a:p>
            <a:pPr marL="1539875" lvl="4" indent="-393700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2000"/>
              <a:buNone/>
              <a:tabLst>
                <a:tab pos="852488" algn="l"/>
                <a:tab pos="1087438" algn="l"/>
                <a:tab pos="2286000" algn="l"/>
              </a:tabLst>
            </a:pPr>
            <a:r>
              <a:rPr lang="en-US" sz="2400" dirty="0"/>
              <a:t>      possible</a:t>
            </a:r>
          </a:p>
          <a:p>
            <a:pPr marL="1539875" lvl="4" indent="-393700" defTabSz="457200">
              <a:lnSpc>
                <a:spcPct val="100000"/>
              </a:lnSpc>
              <a:spcBef>
                <a:spcPts val="0"/>
              </a:spcBef>
              <a:buSzPct val="92000"/>
              <a:buFont typeface="Wingdings" panose="05000000000000000000" pitchFamily="2" charset="2"/>
              <a:buChar char="Ø"/>
              <a:tabLst>
                <a:tab pos="852488" algn="l"/>
                <a:tab pos="1087438" algn="l"/>
                <a:tab pos="2286000" algn="l"/>
              </a:tabLst>
            </a:pPr>
            <a:r>
              <a:rPr lang="en-US" sz="2400" dirty="0"/>
              <a:t>Those with capacity to consent before inclusion of vulnerable </a:t>
            </a:r>
          </a:p>
          <a:p>
            <a:pPr marL="1539875" lvl="4" indent="-393700" defTabSz="457200">
              <a:lnSpc>
                <a:spcPct val="100000"/>
              </a:lnSpc>
              <a:spcBef>
                <a:spcPts val="0"/>
              </a:spcBef>
              <a:buSzPct val="92000"/>
              <a:buNone/>
              <a:tabLst>
                <a:tab pos="852488" algn="l"/>
                <a:tab pos="1087438" algn="l"/>
                <a:tab pos="2286000" algn="l"/>
              </a:tabLst>
            </a:pPr>
            <a:r>
              <a:rPr lang="en-US" sz="2400" dirty="0"/>
              <a:t>      populations (those that, because of their characteristics or </a:t>
            </a:r>
          </a:p>
          <a:p>
            <a:pPr marL="1539875" lvl="4" indent="-393700" defTabSz="457200">
              <a:lnSpc>
                <a:spcPct val="100000"/>
              </a:lnSpc>
              <a:spcBef>
                <a:spcPts val="0"/>
              </a:spcBef>
              <a:buSzPct val="92000"/>
              <a:buNone/>
              <a:tabLst>
                <a:tab pos="852488" algn="l"/>
                <a:tab pos="1087438" algn="l"/>
                <a:tab pos="2286000" algn="l"/>
              </a:tabLst>
            </a:pPr>
            <a:r>
              <a:rPr lang="en-US" sz="2400" dirty="0"/>
              <a:t>      circumstances, lack capacity to make a fully informed, voluntary </a:t>
            </a:r>
          </a:p>
          <a:p>
            <a:pPr marL="1539875" lvl="4" indent="-393700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92000"/>
              <a:buNone/>
              <a:tabLst>
                <a:tab pos="852488" algn="l"/>
                <a:tab pos="1087438" algn="l"/>
                <a:tab pos="2286000" algn="l"/>
              </a:tabLst>
            </a:pPr>
            <a:r>
              <a:rPr lang="en-US" sz="2400" dirty="0"/>
              <a:t>      decision to participate in research)</a:t>
            </a:r>
          </a:p>
          <a:p>
            <a:pPr marL="1030288" lvl="4" indent="-347663" defTabSz="457200">
              <a:lnSpc>
                <a:spcPct val="100000"/>
              </a:lnSpc>
              <a:spcBef>
                <a:spcPts val="0"/>
              </a:spcBef>
              <a:buSzPct val="126000"/>
              <a:tabLst>
                <a:tab pos="852488" algn="l"/>
                <a:tab pos="2286000" algn="l"/>
              </a:tabLst>
            </a:pPr>
            <a:r>
              <a:rPr lang="en-US" sz="2400" dirty="0"/>
              <a:t>If there is no potential societal benefit from the information obtained or </a:t>
            </a:r>
          </a:p>
          <a:p>
            <a:pPr marL="1030288" lvl="4" indent="-347663" defTabSz="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6000"/>
              <a:buNone/>
              <a:tabLst>
                <a:tab pos="852488" algn="l"/>
                <a:tab pos="2286000" algn="l"/>
              </a:tabLst>
            </a:pPr>
            <a:r>
              <a:rPr lang="en-US" sz="2400" dirty="0"/>
              <a:t>     no potential direct benefit, subjects should not have to bear research burdens.</a:t>
            </a:r>
          </a:p>
          <a:p>
            <a:pPr marL="852488" lvl="4" indent="0" defTabSz="457200">
              <a:lnSpc>
                <a:spcPct val="100000"/>
              </a:lnSpc>
              <a:spcBef>
                <a:spcPts val="0"/>
              </a:spcBef>
              <a:buSzPct val="92000"/>
              <a:buNone/>
              <a:tabLst>
                <a:tab pos="852488" algn="l"/>
                <a:tab pos="2286000" algn="l"/>
              </a:tabLst>
            </a:pPr>
            <a:endParaRPr lang="en-US" sz="2400" dirty="0">
              <a:highlight>
                <a:srgbClr val="FFFF00"/>
              </a:highlight>
            </a:endParaRPr>
          </a:p>
          <a:p>
            <a:pPr marL="1195388" lvl="4" indent="-342900" defTabSz="457200">
              <a:lnSpc>
                <a:spcPct val="100000"/>
              </a:lnSpc>
              <a:spcBef>
                <a:spcPts val="0"/>
              </a:spcBef>
              <a:buSzPct val="126000"/>
              <a:tabLst>
                <a:tab pos="852488" algn="l"/>
                <a:tab pos="2286000" algn="l"/>
              </a:tabLst>
            </a:pPr>
            <a:endParaRPr lang="en-US" sz="2400" dirty="0">
              <a:highlight>
                <a:srgbClr val="FFFF00"/>
              </a:highlight>
            </a:endParaRPr>
          </a:p>
          <a:p>
            <a:pPr marL="800100" lvl="4" indent="-342900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Font typeface="Wingdings" panose="05000000000000000000" pitchFamily="2" charset="2"/>
              <a:buChar char="Ø"/>
              <a:tabLst>
                <a:tab pos="852488" algn="l"/>
                <a:tab pos="2286000" algn="l"/>
              </a:tabLst>
            </a:pPr>
            <a:endParaRPr lang="en-US" sz="2400" dirty="0"/>
          </a:p>
          <a:p>
            <a:pPr marL="800100" lvl="4" indent="-342900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Font typeface="Wingdings" panose="05000000000000000000" pitchFamily="2" charset="2"/>
              <a:buChar char="Ø"/>
              <a:tabLst>
                <a:tab pos="852488" algn="l"/>
                <a:tab pos="2286000" algn="l"/>
              </a:tabLst>
            </a:pPr>
            <a:endParaRPr lang="en-US" sz="2400" dirty="0"/>
          </a:p>
          <a:p>
            <a:pPr marL="1368000" lvl="4" indent="0" defTabSz="457200">
              <a:lnSpc>
                <a:spcPct val="100000"/>
              </a:lnSpc>
              <a:spcBef>
                <a:spcPts val="0"/>
              </a:spcBef>
              <a:buClr>
                <a:srgbClr val="903163"/>
              </a:buClr>
              <a:buSzPct val="92000"/>
              <a:buNone/>
            </a:pPr>
            <a:r>
              <a:rPr lang="en-US" sz="2400" dirty="0"/>
              <a:t>																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80C86BFD-18F9-419E-9629-00F66B9632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86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33"/>
    </mc:Choice>
    <mc:Fallback xmlns="">
      <p:transition spd="slow" advTm="402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184787"/>
            <a:ext cx="11476074" cy="121575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Challenges to Equitable Subject </a:t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en-US" sz="3200" b="1" dirty="0">
                <a:solidFill>
                  <a:srgbClr val="0070C0"/>
                </a:solidFill>
              </a:rPr>
              <a:t>Selection According to Belmont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246909"/>
            <a:ext cx="11476074" cy="509847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682625" indent="-219075">
              <a:spcBef>
                <a:spcPts val="0"/>
              </a:spcBef>
            </a:pPr>
            <a:r>
              <a:rPr lang="en-US" sz="2400" dirty="0"/>
              <a:t>Injustice may occur even if individual subjects are selected fairly by </a:t>
            </a:r>
          </a:p>
          <a:p>
            <a:pPr marL="46355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   investigators and treated fairly during the course of a research study.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Injustice arises from the following biases institutionalized in society: </a:t>
            </a:r>
          </a:p>
          <a:p>
            <a:pPr marL="1319213" lvl="2" indent="-40481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Social</a:t>
            </a:r>
          </a:p>
          <a:p>
            <a:pPr marL="1319213" lvl="2" indent="-40481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Racial</a:t>
            </a:r>
          </a:p>
          <a:p>
            <a:pPr marL="1319213" lvl="2" indent="-40481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Gender</a:t>
            </a:r>
          </a:p>
          <a:p>
            <a:pPr marL="1319213" lvl="2" indent="-40481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Cultural</a:t>
            </a:r>
          </a:p>
          <a:p>
            <a:pPr lvl="1">
              <a:spcBef>
                <a:spcPts val="0"/>
              </a:spcBef>
            </a:pPr>
            <a:r>
              <a:rPr lang="en-US" dirty="0"/>
              <a:t>Even if IRBs try to ensure that subjects are selected fairly, unjust social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dirty="0"/>
              <a:t>   patterns may nevertheless appear in the overall distribution of the 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   burdens and benefits of research. </a:t>
            </a:r>
          </a:p>
          <a:p>
            <a:pPr lvl="1">
              <a:spcBef>
                <a:spcPts val="0"/>
              </a:spcBef>
            </a:pPr>
            <a:r>
              <a:rPr lang="en-US" dirty="0"/>
              <a:t>Although individual institutions or investigators may not be able to resolve </a:t>
            </a:r>
          </a:p>
          <a:p>
            <a:pPr marL="682625" lvl="1" indent="-225425">
              <a:spcBef>
                <a:spcPts val="0"/>
              </a:spcBef>
              <a:buNone/>
            </a:pPr>
            <a:r>
              <a:rPr lang="en-US" dirty="0"/>
              <a:t>   a problem that is pervasive in their environment, they can aim to implement     distributive justice in selecting research subjects.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B75B0CAC-8C3D-485F-AC78-9DBA4B2C88B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1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739"/>
    </mc:Choice>
    <mc:Fallback xmlns="">
      <p:transition spd="slow" advTm="507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265811"/>
            <a:ext cx="11476074" cy="152166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What Expectations are Laid Out Regarding Equitable </a:t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en-US" sz="3200" b="1" dirty="0">
                <a:solidFill>
                  <a:srgbClr val="0070C0"/>
                </a:solidFill>
              </a:rPr>
              <a:t>Selection of Subjects Within Federal Regulations?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787481"/>
            <a:ext cx="11476074" cy="455790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030288" indent="0">
              <a:spcBef>
                <a:spcPts val="0"/>
              </a:spcBef>
              <a:buNone/>
              <a:tabLst>
                <a:tab pos="10463213" algn="l"/>
              </a:tabLst>
            </a:pPr>
            <a:endParaRPr lang="en-US" sz="2400" i="1" dirty="0"/>
          </a:p>
          <a:p>
            <a:pPr marL="1030288" indent="-115888">
              <a:spcBef>
                <a:spcPts val="0"/>
              </a:spcBef>
              <a:buNone/>
              <a:tabLst>
                <a:tab pos="10463213" algn="l"/>
              </a:tabLst>
            </a:pPr>
            <a:r>
              <a:rPr lang="en-US" sz="2400" i="1" dirty="0"/>
              <a:t>“</a:t>
            </a:r>
            <a:r>
              <a:rPr lang="en-US" sz="2400" b="1" i="1" dirty="0"/>
              <a:t>Selection of subjects is equitable</a:t>
            </a:r>
            <a:r>
              <a:rPr lang="en-US" sz="2400" i="1" dirty="0"/>
              <a:t>. In making this assessment the IRB </a:t>
            </a:r>
          </a:p>
          <a:p>
            <a:pPr marL="1030288" indent="-58738">
              <a:spcBef>
                <a:spcPts val="0"/>
              </a:spcBef>
              <a:buNone/>
              <a:tabLst>
                <a:tab pos="10463213" algn="l"/>
              </a:tabLst>
            </a:pPr>
            <a:r>
              <a:rPr lang="en-US" sz="2400" i="1" dirty="0"/>
              <a:t> should take into account the purposes of the research and the</a:t>
            </a:r>
          </a:p>
          <a:p>
            <a:pPr marL="1030288" indent="0">
              <a:spcBef>
                <a:spcPts val="0"/>
              </a:spcBef>
              <a:buNone/>
              <a:tabLst>
                <a:tab pos="10463213" algn="l"/>
              </a:tabLst>
            </a:pPr>
            <a:r>
              <a:rPr lang="en-US" sz="2400" i="1" dirty="0"/>
              <a:t>setting in which the research will be conducted. The IRB should be </a:t>
            </a:r>
          </a:p>
          <a:p>
            <a:pPr marL="1030288" indent="0">
              <a:spcBef>
                <a:spcPts val="0"/>
              </a:spcBef>
              <a:buNone/>
              <a:tabLst>
                <a:tab pos="10463213" algn="l"/>
              </a:tabLst>
            </a:pPr>
            <a:r>
              <a:rPr lang="en-US" sz="2400" i="1" dirty="0"/>
              <a:t>particularly cognizant of the special problems of research that </a:t>
            </a:r>
          </a:p>
          <a:p>
            <a:pPr marL="1030288" indent="0">
              <a:spcBef>
                <a:spcPts val="0"/>
              </a:spcBef>
              <a:buNone/>
              <a:tabLst>
                <a:tab pos="10463213" algn="l"/>
              </a:tabLst>
            </a:pPr>
            <a:r>
              <a:rPr lang="en-US" sz="2400" i="1" dirty="0"/>
              <a:t>i</a:t>
            </a:r>
            <a:r>
              <a:rPr lang="en-US" sz="2400" i="1"/>
              <a:t>nvolves </a:t>
            </a:r>
            <a:r>
              <a:rPr lang="en-US" sz="2400" i="1" dirty="0"/>
              <a:t>a category of subjects who are vulnerable to coercion or</a:t>
            </a:r>
          </a:p>
          <a:p>
            <a:pPr marL="1030288" indent="0">
              <a:spcBef>
                <a:spcPts val="0"/>
              </a:spcBef>
              <a:buNone/>
              <a:tabLst>
                <a:tab pos="10463213" algn="l"/>
              </a:tabLst>
            </a:pPr>
            <a:r>
              <a:rPr lang="en-US" sz="2400" i="1" dirty="0"/>
              <a:t>undue influence, such as children, prisoners, individuals with </a:t>
            </a:r>
          </a:p>
          <a:p>
            <a:pPr marL="1030288" indent="0">
              <a:spcBef>
                <a:spcPts val="0"/>
              </a:spcBef>
              <a:buNone/>
              <a:tabLst>
                <a:tab pos="10463213" algn="l"/>
              </a:tabLst>
            </a:pPr>
            <a:r>
              <a:rPr lang="en-US" sz="2400" i="1" dirty="0"/>
              <a:t>impaired decision-making capacity, or economically or educationally </a:t>
            </a:r>
          </a:p>
          <a:p>
            <a:pPr marL="1030288" indent="0">
              <a:spcBef>
                <a:spcPts val="0"/>
              </a:spcBef>
              <a:buNone/>
              <a:tabLst>
                <a:tab pos="10463213" algn="l"/>
              </a:tabLst>
            </a:pPr>
            <a:r>
              <a:rPr lang="en-US" sz="2400" i="1" dirty="0"/>
              <a:t>disadvantaged persons.”</a:t>
            </a:r>
          </a:p>
          <a:p>
            <a:pPr marL="1087438" indent="0">
              <a:buNone/>
              <a:tabLst>
                <a:tab pos="10463213" algn="l"/>
              </a:tabLst>
            </a:pPr>
            <a:endParaRPr lang="en-US" sz="2400" i="1" dirty="0"/>
          </a:p>
          <a:p>
            <a:pPr marL="1254125" indent="-627063">
              <a:buNone/>
              <a:tabLst>
                <a:tab pos="10463213" algn="l"/>
              </a:tabLst>
            </a:pPr>
            <a:r>
              <a:rPr lang="en-US" sz="1800" dirty="0"/>
              <a:t>§45 CFR 46.111(a)(3) 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AE7FA614-7393-4939-92E6-635CAE04E8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33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112"/>
    </mc:Choice>
    <mc:Fallback xmlns="">
      <p:transition spd="slow" advTm="641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265812"/>
            <a:ext cx="11476074" cy="14637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404813" indent="-117475" algn="ctr">
              <a:tabLst>
                <a:tab pos="10685463" algn="l"/>
              </a:tabLst>
            </a:pPr>
            <a:r>
              <a:rPr lang="en-US" sz="3200" b="1" dirty="0">
                <a:solidFill>
                  <a:srgbClr val="0070C0"/>
                </a:solidFill>
              </a:rPr>
              <a:t>Things an IRB Member Should Consider When</a:t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en-US" sz="3200" b="1" dirty="0">
                <a:solidFill>
                  <a:srgbClr val="0070C0"/>
                </a:solidFill>
              </a:rPr>
              <a:t>Determining Whether Subject Selection is Equitable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729606"/>
            <a:ext cx="11476074" cy="464992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030288" indent="-288925">
              <a:buSzPct val="126000"/>
              <a:tabLst>
                <a:tab pos="682625" algn="l"/>
              </a:tabLst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1030288" indent="-288925" defTabSz="885825">
              <a:spcBef>
                <a:spcPts val="0"/>
              </a:spcBef>
              <a:buSzPct val="126000"/>
              <a:tabLst>
                <a:tab pos="682625" algn="l"/>
              </a:tabLst>
            </a:pPr>
            <a:r>
              <a:rPr lang="en-US" sz="2400" dirty="0"/>
              <a:t>The primary driver of subject selection for any protocol should </a:t>
            </a:r>
          </a:p>
          <a:p>
            <a:pPr marL="741363" indent="0" defTabSz="885825">
              <a:spcBef>
                <a:spcPts val="0"/>
              </a:spcBef>
              <a:spcAft>
                <a:spcPts val="1200"/>
              </a:spcAft>
              <a:buSzPct val="126000"/>
              <a:buNone/>
              <a:tabLst>
                <a:tab pos="682625" algn="l"/>
              </a:tabLst>
            </a:pPr>
            <a:r>
              <a:rPr lang="en-US" sz="2400" dirty="0"/>
              <a:t>    always be the scientific question. </a:t>
            </a:r>
          </a:p>
          <a:p>
            <a:pPr marL="1481138" lvl="1" indent="-334963" defTabSz="885825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423988" algn="l"/>
                <a:tab pos="1539875" algn="l"/>
              </a:tabLst>
            </a:pPr>
            <a:r>
              <a:rPr lang="en-US" dirty="0"/>
              <a:t>The study population should best address the scientific question </a:t>
            </a:r>
          </a:p>
          <a:p>
            <a:pPr marL="1481138" lvl="1" indent="0" defTabSz="885825">
              <a:spcBef>
                <a:spcPts val="0"/>
              </a:spcBef>
              <a:buNone/>
              <a:tabLst>
                <a:tab pos="1423988" algn="l"/>
                <a:tab pos="1539875" algn="l"/>
              </a:tabLst>
            </a:pPr>
            <a:r>
              <a:rPr lang="en-US" dirty="0"/>
              <a:t>being asked, while also using the least number of subjects necessary </a:t>
            </a:r>
          </a:p>
          <a:p>
            <a:pPr marL="1481138" lvl="1" indent="0" defTabSz="885825">
              <a:spcBef>
                <a:spcPts val="0"/>
              </a:spcBef>
              <a:spcAft>
                <a:spcPts val="1200"/>
              </a:spcAft>
              <a:buNone/>
              <a:tabLst>
                <a:tab pos="1423988" algn="l"/>
                <a:tab pos="1539875" algn="l"/>
              </a:tabLst>
            </a:pPr>
            <a:r>
              <a:rPr lang="en-US" dirty="0"/>
              <a:t>and striving to ensure the lowest likelihood of harm. </a:t>
            </a:r>
          </a:p>
          <a:p>
            <a:pPr marL="1030288" indent="-288925" defTabSz="885825">
              <a:spcBef>
                <a:spcPts val="0"/>
              </a:spcBef>
              <a:buSzPct val="128000"/>
              <a:tabLst>
                <a:tab pos="682625" algn="l"/>
              </a:tabLst>
            </a:pPr>
            <a:r>
              <a:rPr lang="en-US" sz="2400" dirty="0"/>
              <a:t>Ensure that no group of people is either unfairly targeted nor unfairly </a:t>
            </a:r>
          </a:p>
          <a:p>
            <a:pPr marL="1030288" indent="-288925" defTabSz="885825">
              <a:spcBef>
                <a:spcPts val="0"/>
              </a:spcBef>
              <a:spcAft>
                <a:spcPts val="1200"/>
              </a:spcAft>
              <a:buSzPct val="128000"/>
              <a:buNone/>
              <a:tabLst>
                <a:tab pos="682625" algn="l"/>
              </a:tabLst>
            </a:pPr>
            <a:r>
              <a:rPr lang="en-US" sz="2400" dirty="0"/>
              <a:t>	excluded from participating in research. </a:t>
            </a:r>
          </a:p>
          <a:p>
            <a:pPr marL="1481138" lvl="1" indent="-334963" defTabSz="885825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087438" algn="l"/>
              </a:tabLst>
            </a:pPr>
            <a:r>
              <a:rPr lang="en-US" dirty="0"/>
              <a:t>Remember that the goal is to ensure that both the benefits and </a:t>
            </a:r>
          </a:p>
          <a:p>
            <a:pPr marL="1481138" lvl="1" indent="0" defTabSz="885825">
              <a:spcBef>
                <a:spcPts val="0"/>
              </a:spcBef>
              <a:spcAft>
                <a:spcPts val="1200"/>
              </a:spcAft>
              <a:buNone/>
              <a:tabLst>
                <a:tab pos="1481138" algn="l"/>
              </a:tabLst>
            </a:pPr>
            <a:r>
              <a:rPr lang="en-US" dirty="0"/>
              <a:t>burdens of research are distributed fairly. 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EB6B5BCE-6193-4894-ABB4-9E2365011E7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42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97"/>
    </mc:Choice>
    <mc:Fallback xmlns="">
      <p:transition spd="slow" advTm="570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265812"/>
            <a:ext cx="11476074" cy="14637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Role of the IRB Member In Determining </a:t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en-US" sz="3200" b="1" dirty="0">
                <a:solidFill>
                  <a:srgbClr val="0070C0"/>
                </a:solidFill>
              </a:rPr>
              <a:t>Whether Subject Selection is Equitable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1729606"/>
            <a:ext cx="11476074" cy="468504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574675" lvl="1" indent="-287338">
              <a:spcBef>
                <a:spcPts val="0"/>
              </a:spcBef>
            </a:pPr>
            <a:r>
              <a:rPr lang="en-US" dirty="0"/>
              <a:t>Ensure that the proposed or existing subject pool appears appropriate.</a:t>
            </a:r>
          </a:p>
          <a:p>
            <a:pPr marL="1371600" lvl="2" indent="-509588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Consider vulnerable populations that are included or excluded and </a:t>
            </a:r>
          </a:p>
          <a:p>
            <a:pPr marL="862012" lvl="2" indent="0">
              <a:spcBef>
                <a:spcPts val="0"/>
              </a:spcBef>
              <a:buNone/>
            </a:pPr>
            <a:r>
              <a:rPr lang="en-US" sz="2400" dirty="0"/>
              <a:t>        the rationale for these decisions.</a:t>
            </a:r>
          </a:p>
          <a:p>
            <a:pPr marL="1371600" lvl="3" indent="-509588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Ensure that the proposed recruitment strategies don’t appear to </a:t>
            </a:r>
          </a:p>
          <a:p>
            <a:pPr marL="862012" lvl="3" indent="0">
              <a:spcBef>
                <a:spcPts val="0"/>
              </a:spcBef>
              <a:buNone/>
            </a:pPr>
            <a:r>
              <a:rPr lang="en-US" sz="2400" dirty="0"/>
              <a:t>       deliberately target subjects that are not appropriate for the study or </a:t>
            </a:r>
          </a:p>
          <a:p>
            <a:pPr marL="862012" lvl="3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       appears to ignore populations that might benefit from the study.</a:t>
            </a:r>
          </a:p>
          <a:p>
            <a:pPr marL="1371600" lvl="2" indent="-509588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recruitment and enrollment of participants should reflect </a:t>
            </a:r>
          </a:p>
          <a:p>
            <a:pPr marL="862012" lvl="2" indent="0">
              <a:spcBef>
                <a:spcPts val="0"/>
              </a:spcBef>
              <a:buNone/>
            </a:pPr>
            <a:r>
              <a:rPr lang="en-US" sz="2400" dirty="0"/>
              <a:t>        populations that are burdened by the disease or condition under </a:t>
            </a:r>
          </a:p>
          <a:p>
            <a:pPr marL="862012" lvl="2" indent="0">
              <a:spcBef>
                <a:spcPts val="0"/>
              </a:spcBef>
              <a:buNone/>
            </a:pPr>
            <a:r>
              <a:rPr lang="en-US" sz="2400" dirty="0"/>
              <a:t>        study. </a:t>
            </a:r>
          </a:p>
          <a:p>
            <a:pPr marL="2119313" lvl="3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Example: If an investigator is studying a condition that </a:t>
            </a:r>
          </a:p>
          <a:p>
            <a:pPr marL="2117725" lvl="3" indent="0">
              <a:spcBef>
                <a:spcPts val="0"/>
              </a:spcBef>
              <a:buNone/>
            </a:pPr>
            <a:r>
              <a:rPr lang="en-US" sz="2400" dirty="0"/>
              <a:t>disproportionately affects African Americans, then the IRB </a:t>
            </a:r>
          </a:p>
          <a:p>
            <a:pPr marL="2117725" lvl="3" indent="0">
              <a:spcBef>
                <a:spcPts val="0"/>
              </a:spcBef>
              <a:buNone/>
            </a:pPr>
            <a:r>
              <a:rPr lang="en-US" sz="2400" dirty="0"/>
              <a:t>should evaluate whether the investigator is making appropriate </a:t>
            </a:r>
          </a:p>
          <a:p>
            <a:pPr marL="2117725" lvl="3" indent="0">
              <a:spcBef>
                <a:spcPts val="0"/>
              </a:spcBef>
              <a:buNone/>
            </a:pPr>
            <a:r>
              <a:rPr lang="en-US" sz="2400" dirty="0"/>
              <a:t>efforts to recruit and enroll from this population. </a:t>
            </a:r>
          </a:p>
          <a:p>
            <a:pPr marL="2117725" lvl="3" indent="0">
              <a:spcBef>
                <a:spcPts val="0"/>
              </a:spcBef>
              <a:buNone/>
            </a:pPr>
            <a:r>
              <a:rPr lang="en-US" sz="2400" dirty="0"/>
              <a:t>							 (continued)</a:t>
            </a:r>
          </a:p>
          <a:p>
            <a:pPr marL="2117725" lvl="3" indent="0">
              <a:spcBef>
                <a:spcPts val="0"/>
              </a:spcBef>
              <a:buNone/>
            </a:pPr>
            <a:endParaRPr lang="en-US" sz="2400" dirty="0"/>
          </a:p>
          <a:p>
            <a:pPr marL="1776413" lvl="3" indent="0">
              <a:buNone/>
            </a:pPr>
            <a:r>
              <a:rPr lang="en-US" sz="2400" dirty="0"/>
              <a:t>								</a:t>
            </a: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3A9119CC-815E-4220-A949-186B176ED4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8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27"/>
    </mc:Choice>
    <mc:Fallback xmlns="">
      <p:transition spd="slow" advTm="702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63" y="441539"/>
            <a:ext cx="11476074" cy="161875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Role of the IRB Member In Determining </a:t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en-US" sz="3200" b="1" dirty="0">
                <a:solidFill>
                  <a:srgbClr val="0070C0"/>
                </a:solidFill>
              </a:rPr>
              <a:t>Whether Subject Selection is Equitable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EDD4C6-32CB-48CF-998A-F2F9B08E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63" y="2060294"/>
            <a:ext cx="11476074" cy="425737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574675" lvl="3" indent="0">
              <a:spcBef>
                <a:spcPts val="0"/>
              </a:spcBef>
              <a:buNone/>
            </a:pPr>
            <a:endParaRPr lang="en-US" sz="2400" dirty="0"/>
          </a:p>
          <a:p>
            <a:pPr marL="747713" lvl="3" indent="395288">
              <a:spcBef>
                <a:spcPts val="0"/>
              </a:spcBef>
              <a:buNone/>
            </a:pPr>
            <a:endParaRPr lang="en-US" sz="2400" dirty="0"/>
          </a:p>
          <a:p>
            <a:pPr marL="1262063" lvl="3" indent="-347663">
              <a:spcBef>
                <a:spcPts val="0"/>
              </a:spcBef>
              <a:buSzPct val="124000"/>
            </a:pPr>
            <a:r>
              <a:rPr lang="en-US" sz="2400" dirty="0"/>
              <a:t>Review inclusion/ exclusion criteria to confirm that the study is not </a:t>
            </a:r>
          </a:p>
          <a:p>
            <a:pPr marL="1262063" lvl="3" indent="-347663">
              <a:spcBef>
                <a:spcPts val="0"/>
              </a:spcBef>
              <a:spcAft>
                <a:spcPts val="2400"/>
              </a:spcAft>
              <a:buSzPct val="124000"/>
              <a:buNone/>
            </a:pPr>
            <a:r>
              <a:rPr lang="en-US" sz="2400" dirty="0"/>
              <a:t>	deliberately targeting or excluding certain groups of subjects. </a:t>
            </a:r>
          </a:p>
          <a:p>
            <a:pPr marL="1262063" lvl="3" indent="-347663">
              <a:spcBef>
                <a:spcPts val="0"/>
              </a:spcBef>
              <a:buSzPct val="124000"/>
            </a:pPr>
            <a:r>
              <a:rPr lang="en-US" sz="2400" dirty="0"/>
              <a:t>During the review of an amendment or continuing review, determine </a:t>
            </a:r>
          </a:p>
          <a:p>
            <a:pPr marL="1262063" lvl="3" indent="-347663">
              <a:spcBef>
                <a:spcPts val="0"/>
              </a:spcBef>
              <a:buSzPct val="124000"/>
              <a:buNone/>
            </a:pPr>
            <a:r>
              <a:rPr lang="en-US" sz="2400" dirty="0"/>
              <a:t>	whether any new information provided by the study team changes the </a:t>
            </a:r>
          </a:p>
          <a:p>
            <a:pPr marL="1262063" lvl="3" indent="-347663">
              <a:spcBef>
                <a:spcPts val="0"/>
              </a:spcBef>
              <a:buSzPct val="124000"/>
              <a:buNone/>
            </a:pPr>
            <a:r>
              <a:rPr lang="en-US" sz="2400" dirty="0"/>
              <a:t>     rationale for the inclusion or exclusion of certain subgroups of </a:t>
            </a:r>
          </a:p>
          <a:p>
            <a:pPr marL="1262063" lvl="3" indent="-347663">
              <a:spcBef>
                <a:spcPts val="0"/>
              </a:spcBef>
              <a:buSzPct val="124000"/>
              <a:buNone/>
            </a:pPr>
            <a:r>
              <a:rPr lang="en-US" sz="2400" dirty="0"/>
              <a:t>     participants.</a:t>
            </a:r>
          </a:p>
          <a:p>
            <a:pPr marL="0" indent="574675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15F5DA58-D094-47B7-B3CF-9FDC0ADA582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0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73"/>
    </mc:Choice>
    <mc:Fallback xmlns="">
      <p:transition spd="slow" advTm="212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ilk Glass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3137</TotalTime>
  <Words>717</Words>
  <Application>Microsoft Office PowerPoint</Application>
  <PresentationFormat>Widescreen</PresentationFormat>
  <Paragraphs>149</Paragraphs>
  <Slides>12</Slides>
  <Notes>12</Notes>
  <HiddenSlides>0</HiddenSlides>
  <MMClips>12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Wingdings 2</vt:lpstr>
      <vt:lpstr>1_Office Theme</vt:lpstr>
      <vt:lpstr>EQUITABLE SUBJECT SELECTION</vt:lpstr>
      <vt:lpstr>What is the Origin of the Concept  of Equitable Subject Selection?</vt:lpstr>
      <vt:lpstr>What is the Origin of the Concept  of Equitable Subject Selection?</vt:lpstr>
      <vt:lpstr>What is the Origin of the Concept  of Equitable Subject Selection?</vt:lpstr>
      <vt:lpstr>Challenges to Equitable Subject  Selection According to Belmont</vt:lpstr>
      <vt:lpstr>What Expectations are Laid Out Regarding Equitable  Selection of Subjects Within Federal Regulations?</vt:lpstr>
      <vt:lpstr>Things an IRB Member Should Consider When Determining Whether Subject Selection is Equitable</vt:lpstr>
      <vt:lpstr>Role of the IRB Member In Determining  Whether Subject Selection is Equitable</vt:lpstr>
      <vt:lpstr>Role of the IRB Member In Determining  Whether Subject Selection is Equitable</vt:lpstr>
      <vt:lpstr>Things to Remember</vt:lpstr>
      <vt:lpstr>Things to Remember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Equitable Subject Selection</dc:title>
  <dc:creator>Sanders, Margaret (NIH/OD) [E]</dc:creator>
  <cp:lastModifiedBy>Sanders, Margaret (NIH/OD) [E]</cp:lastModifiedBy>
  <cp:revision>36</cp:revision>
  <dcterms:created xsi:type="dcterms:W3CDTF">2020-01-07T20:08:06Z</dcterms:created>
  <dcterms:modified xsi:type="dcterms:W3CDTF">2020-01-24T20:43:47Z</dcterms:modified>
</cp:coreProperties>
</file>