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266" r:id="rId2"/>
    <p:sldId id="275" r:id="rId3"/>
    <p:sldId id="267" r:id="rId4"/>
    <p:sldId id="278" r:id="rId5"/>
    <p:sldId id="294" r:id="rId6"/>
    <p:sldId id="305" r:id="rId7"/>
    <p:sldId id="299" r:id="rId8"/>
    <p:sldId id="300" r:id="rId9"/>
    <p:sldId id="301" r:id="rId10"/>
    <p:sldId id="303" r:id="rId11"/>
    <p:sldId id="269" r:id="rId12"/>
    <p:sldId id="2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2" clrIdx="0">
    <p:extLst>
      <p:ext uri="{19B8F6BF-5375-455C-9EA6-DF929625EA0E}">
        <p15:presenceInfo xmlns:p15="http://schemas.microsoft.com/office/powerpoint/2012/main" userId="S::greenjom@nih.gov::452f11b1-cca0-43e4-98dd-716f11391cb4" providerId="AD"/>
      </p:ext>
    </p:extLst>
  </p:cmAuthor>
  <p:cmAuthor id="2" name="Bridge, Heather (NIH/OD) [E]" initials="BH([" lastIdx="3"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22" autoAdjust="0"/>
    <p:restoredTop sz="53631" autoAdjust="0"/>
  </p:normalViewPr>
  <p:slideViewPr>
    <p:cSldViewPr snapToGrid="0">
      <p:cViewPr varScale="1">
        <p:scale>
          <a:sx n="42" d="100"/>
          <a:sy n="42" d="100"/>
        </p:scale>
        <p:origin x="2798" y="48"/>
      </p:cViewPr>
      <p:guideLst/>
    </p:cSldViewPr>
  </p:slideViewPr>
  <p:notesTextViewPr>
    <p:cViewPr>
      <p:scale>
        <a:sx n="3" d="2"/>
        <a:sy n="3" d="2"/>
      </p:scale>
      <p:origin x="0" y="0"/>
    </p:cViewPr>
  </p:notesTextViewPr>
  <p:notesViewPr>
    <p:cSldViewPr snapToGrid="0">
      <p:cViewPr>
        <p:scale>
          <a:sx n="100" d="100"/>
          <a:sy n="100" d="100"/>
        </p:scale>
        <p:origin x="35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10/13/2020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10/26/2020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1" qsCatId="simple" csTypeId="urn:microsoft.com/office/officeart/2005/8/colors/accent1_2" csCatId="accent1" phldr="1"/>
      <dgm:spPr/>
      <dgm:t>
        <a:bodyPr/>
        <a:lstStyle/>
        <a:p>
          <a:endParaRPr lang="en-US"/>
        </a:p>
      </dgm:t>
    </dgm:pt>
    <dgm:pt modelId="{BDDCA810-9A12-41E4-9770-CCE59BB9C2B8}">
      <dgm:prSet/>
      <dgm:spPr/>
      <dgm:t>
        <a:bodyPr/>
        <a:lstStyle/>
        <a:p>
          <a:r>
            <a:rPr lang="en-US" dirty="0"/>
            <a:t>Do </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r>
            <a:rPr lang="en-US" sz="1800" dirty="0"/>
            <a:t>Comply with all applicable NIH policy and FDA regulations for expanded access use, including emergency use, of test articles. </a:t>
          </a:r>
        </a:p>
        <a:p>
          <a:endParaRPr lang="en-US" sz="1800" dirty="0"/>
        </a:p>
        <a:p>
          <a:r>
            <a:rPr lang="en-US" sz="1800" dirty="0"/>
            <a:t>Review Policy 502 in detail.</a:t>
          </a:r>
        </a:p>
        <a:p>
          <a:endParaRPr lang="en-US" sz="1800" dirty="0"/>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r>
            <a:rPr lang="en-US" sz="1800" dirty="0"/>
            <a:t>Forget to review Policy 502 prior to requesting expanded access use or emergency use of a test article. </a:t>
          </a:r>
          <a:endParaRPr lang="en-US" sz="1800" i="1" dirty="0"/>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DA3B5D8D-61CE-44B1-BE32-C30B9296EEAA}">
      <dgm:prSet custT="1"/>
      <dgm:spPr/>
      <dgm:t>
        <a:bodyPr/>
        <a:lstStyle/>
        <a:p>
          <a:pPr>
            <a:buNone/>
          </a:pPr>
          <a:endParaRPr lang="en-US" sz="1800" dirty="0"/>
        </a:p>
      </dgm:t>
    </dgm:pt>
    <dgm:pt modelId="{91D73D17-3151-4FBB-8823-4BEED7A597C5}" type="parTrans" cxnId="{88A42263-D74B-4B28-8487-EDF09EFA918F}">
      <dgm:prSet/>
      <dgm:spPr/>
      <dgm:t>
        <a:bodyPr/>
        <a:lstStyle/>
        <a:p>
          <a:endParaRPr lang="en-US"/>
        </a:p>
      </dgm:t>
    </dgm:pt>
    <dgm:pt modelId="{9E35338E-0835-426A-9919-EED32CAB00FE}" type="sibTrans" cxnId="{88A42263-D74B-4B28-8487-EDF09EFA918F}">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2" custScaleY="96020" custLinFactNeighborY="-2763">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2" custScaleY="97273" custLinFactNeighborY="-1382">
        <dgm:presLayoutVars>
          <dgm:bulletEnabled/>
        </dgm:presLayoutVars>
      </dgm:prSet>
      <dgm:spPr/>
    </dgm:pt>
    <dgm:pt modelId="{459B5E23-0624-41C2-8D5F-87D58C12EB83}" type="pres">
      <dgm:prSet presAssocID="{FDA11909-5327-4E60-A26A-A50F587AAD6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1" presStyleCnt="2">
        <dgm:presLayoutVars>
          <dgm:chMax val="1"/>
          <dgm:bulletEnabled/>
        </dgm:presLayoutVars>
      </dgm:prSet>
      <dgm:spPr/>
    </dgm:pt>
    <dgm:pt modelId="{5B1A8FEC-F151-41B8-BA3D-2C998ED53AA8}" type="pres">
      <dgm:prSet presAssocID="{9B633A13-2012-4601-8496-163D2ED562AD}" presName="descendantText" presStyleLbl="alignAccFollowNode1" presStyleIdx="1" presStyleCnt="2" custLinFactNeighborY="5297">
        <dgm:presLayoutVars>
          <dgm:bulletEnabled/>
        </dgm:presLayoutVars>
      </dgm:prSet>
      <dgm:spPr/>
    </dgm:pt>
  </dgm:ptLst>
  <dgm:cxnLst>
    <dgm:cxn modelId="{ED1B6603-3774-4416-BDC5-584D89AD2863}" type="presOf" srcId="{DA3B5D8D-61CE-44B1-BE32-C30B9296EEAA}" destId="{5B1A8FEC-F151-41B8-BA3D-2C998ED53AA8}" srcOrd="0" destOrd="1" presId="urn:microsoft.com/office/officeart/2016/7/layout/VerticalSolidActionList"/>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88A42263-D74B-4B28-8487-EDF09EFA918F}" srcId="{9B633A13-2012-4601-8496-163D2ED562AD}" destId="{DA3B5D8D-61CE-44B1-BE32-C30B9296EEAA}" srcOrd="1" destOrd="0" parTransId="{91D73D17-3151-4FBB-8823-4BEED7A597C5}" sibTransId="{9E35338E-0835-426A-9919-EED32CAB00FE}"/>
    <dgm:cxn modelId="{5DB1B449-6241-4AE8-977B-B3B4E9E6DF77}" srcId="{9B633A13-2012-4601-8496-163D2ED562AD}" destId="{280FDC32-D6CE-4A14-B05F-0D7178DB1FC4}" srcOrd="0" destOrd="0" parTransId="{29CC107B-A4BB-40D7-8B32-03AB0C32E2F6}" sibTransId="{3568A5D6-8634-4113-B0CC-363AC33D70A7}"/>
    <dgm:cxn modelId="{49DF158B-9FEE-4A43-AB3B-D79C82FFF9F4}" type="presOf" srcId="{9B633A13-2012-4601-8496-163D2ED562AD}" destId="{9101FF2E-F71B-4A54-B93C-0E2055E1D329}" srcOrd="0" destOrd="0" presId="urn:microsoft.com/office/officeart/2016/7/layout/VerticalSolidActionList"/>
    <dgm:cxn modelId="{AE143AB2-8D61-4D9C-802C-AEC8E39FE64E}" type="presOf" srcId="{8E03204E-9113-49DF-B76C-E411FC38DA52}" destId="{CA562395-3800-4D9E-9A02-AF30BFEEE78D}" srcOrd="0" destOrd="0" presId="urn:microsoft.com/office/officeart/2016/7/layout/VerticalSolidActionList"/>
    <dgm:cxn modelId="{1427EAD0-F287-4B0A-8E1E-B8F6D5AE7EED}" srcId="{8E03204E-9113-49DF-B76C-E411FC38DA52}" destId="{9B633A13-2012-4601-8496-163D2ED562AD}" srcOrd="1"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E18402E6-184B-4AE0-A90E-B062913982E3}" type="presParOf" srcId="{CA562395-3800-4D9E-9A02-AF30BFEEE78D}" destId="{D69E4305-A419-4AE2-BFB3-262883868ABB}" srcOrd="2"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10/13/2020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10/26/2020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959499" y="0"/>
          <a:ext cx="3837998" cy="3077142"/>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803506" rIns="74468" bIns="803506" numCol="1" spcCol="1270" anchor="ctr" anchorCtr="0">
          <a:noAutofit/>
        </a:bodyPr>
        <a:lstStyle/>
        <a:p>
          <a:pPr marL="0" lvl="0" indent="0" algn="l" defTabSz="800100">
            <a:lnSpc>
              <a:spcPct val="90000"/>
            </a:lnSpc>
            <a:spcBef>
              <a:spcPct val="0"/>
            </a:spcBef>
            <a:spcAft>
              <a:spcPct val="35000"/>
            </a:spcAft>
            <a:buNone/>
          </a:pPr>
          <a:r>
            <a:rPr lang="en-US" sz="1800" kern="1200" dirty="0"/>
            <a:t>Comply with all applicable NIH policy and FDA regulations for expanded access use, including emergency use, of test articles. </a:t>
          </a:r>
        </a:p>
        <a:p>
          <a:pPr marL="0" lvl="0" indent="0" algn="l" defTabSz="800100">
            <a:lnSpc>
              <a:spcPct val="90000"/>
            </a:lnSpc>
            <a:spcBef>
              <a:spcPct val="0"/>
            </a:spcBef>
            <a:spcAft>
              <a:spcPct val="35000"/>
            </a:spcAft>
            <a:buNone/>
          </a:pPr>
          <a:endParaRPr lang="en-US" sz="1800" kern="1200" dirty="0"/>
        </a:p>
        <a:p>
          <a:pPr marL="0" lvl="0" indent="0" algn="l" defTabSz="800100">
            <a:lnSpc>
              <a:spcPct val="90000"/>
            </a:lnSpc>
            <a:spcBef>
              <a:spcPct val="0"/>
            </a:spcBef>
            <a:spcAft>
              <a:spcPct val="35000"/>
            </a:spcAft>
            <a:buNone/>
          </a:pPr>
          <a:r>
            <a:rPr lang="en-US" sz="1800" kern="1200" dirty="0"/>
            <a:t>Review Policy 502 in detail.</a:t>
          </a:r>
        </a:p>
        <a:p>
          <a:pPr marL="0" lvl="0" indent="0" algn="l" defTabSz="800100">
            <a:lnSpc>
              <a:spcPct val="90000"/>
            </a:lnSpc>
            <a:spcBef>
              <a:spcPct val="0"/>
            </a:spcBef>
            <a:spcAft>
              <a:spcPct val="35000"/>
            </a:spcAft>
            <a:buNone/>
          </a:pPr>
          <a:endParaRPr lang="en-US" sz="1800" kern="1200" dirty="0"/>
        </a:p>
      </dsp:txBody>
      <dsp:txXfrm>
        <a:off x="959499" y="0"/>
        <a:ext cx="3837998" cy="3077142"/>
      </dsp:txXfrm>
    </dsp:sp>
    <dsp:sp modelId="{7D818E1A-19CA-4EEC-8083-D9390C94391B}">
      <dsp:nvSpPr>
        <dsp:cNvPr id="0" name=""/>
        <dsp:cNvSpPr/>
      </dsp:nvSpPr>
      <dsp:spPr>
        <a:xfrm>
          <a:off x="0" y="0"/>
          <a:ext cx="959499" cy="3037504"/>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12474" rIns="50774" bIns="312474" numCol="1" spcCol="1270" anchor="ctr" anchorCtr="0">
          <a:noAutofit/>
        </a:bodyPr>
        <a:lstStyle/>
        <a:p>
          <a:pPr marL="0" lvl="0" indent="0" algn="ctr" defTabSz="1244600">
            <a:lnSpc>
              <a:spcPct val="90000"/>
            </a:lnSpc>
            <a:spcBef>
              <a:spcPct val="0"/>
            </a:spcBef>
            <a:spcAft>
              <a:spcPct val="35000"/>
            </a:spcAft>
            <a:buNone/>
          </a:pPr>
          <a:r>
            <a:rPr lang="en-US" sz="2800" kern="1200" dirty="0"/>
            <a:t>Do </a:t>
          </a:r>
        </a:p>
      </dsp:txBody>
      <dsp:txXfrm>
        <a:off x="0" y="0"/>
        <a:ext cx="959499" cy="3037504"/>
      </dsp:txXfrm>
    </dsp:sp>
    <dsp:sp modelId="{5B1A8FEC-F151-41B8-BA3D-2C998ED53AA8}">
      <dsp:nvSpPr>
        <dsp:cNvPr id="0" name=""/>
        <dsp:cNvSpPr/>
      </dsp:nvSpPr>
      <dsp:spPr>
        <a:xfrm>
          <a:off x="959499" y="3270216"/>
          <a:ext cx="3837998" cy="3163408"/>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803506" rIns="74468" bIns="803506" numCol="1" spcCol="1270" anchor="ctr" anchorCtr="0">
          <a:noAutofit/>
        </a:bodyPr>
        <a:lstStyle/>
        <a:p>
          <a:pPr marL="0" lvl="0" indent="0" algn="l" defTabSz="800100">
            <a:lnSpc>
              <a:spcPct val="90000"/>
            </a:lnSpc>
            <a:spcBef>
              <a:spcPct val="0"/>
            </a:spcBef>
            <a:spcAft>
              <a:spcPct val="35000"/>
            </a:spcAft>
            <a:buNone/>
          </a:pPr>
          <a:r>
            <a:rPr lang="en-US" sz="1800" kern="1200" dirty="0"/>
            <a:t>Forget to review Policy 502 prior to requesting expanded access use or emergency use of a test article. </a:t>
          </a:r>
          <a:endParaRPr lang="en-US" sz="1800" i="1" kern="1200" dirty="0"/>
        </a:p>
        <a:p>
          <a:pPr marL="0" lvl="0" indent="0" algn="l" defTabSz="800100">
            <a:lnSpc>
              <a:spcPct val="90000"/>
            </a:lnSpc>
            <a:spcBef>
              <a:spcPct val="0"/>
            </a:spcBef>
            <a:spcAft>
              <a:spcPct val="35000"/>
            </a:spcAft>
            <a:buNone/>
          </a:pPr>
          <a:endParaRPr lang="en-US" sz="1800" kern="1200" dirty="0"/>
        </a:p>
      </dsp:txBody>
      <dsp:txXfrm>
        <a:off x="959499" y="3270216"/>
        <a:ext cx="3837998" cy="3163408"/>
      </dsp:txXfrm>
    </dsp:sp>
    <dsp:sp modelId="{9101FF2E-F71B-4A54-B93C-0E2055E1D329}">
      <dsp:nvSpPr>
        <dsp:cNvPr id="0" name=""/>
        <dsp:cNvSpPr/>
      </dsp:nvSpPr>
      <dsp:spPr>
        <a:xfrm>
          <a:off x="0" y="3268581"/>
          <a:ext cx="959499" cy="316340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12474" rIns="50774" bIns="312474" numCol="1" spcCol="1270" anchor="ctr" anchorCtr="0">
          <a:noAutofit/>
        </a:bodyPr>
        <a:lstStyle/>
        <a:p>
          <a:pPr marL="0" lvl="0" indent="0" algn="ctr" defTabSz="1244600">
            <a:lnSpc>
              <a:spcPct val="90000"/>
            </a:lnSpc>
            <a:spcBef>
              <a:spcPct val="0"/>
            </a:spcBef>
            <a:spcAft>
              <a:spcPct val="35000"/>
            </a:spcAft>
            <a:buNone/>
          </a:pPr>
          <a:r>
            <a:rPr lang="en-US" sz="2800" kern="1200" dirty="0"/>
            <a:t>Don’t</a:t>
          </a:r>
        </a:p>
      </dsp:txBody>
      <dsp:txXfrm>
        <a:off x="0" y="3268581"/>
        <a:ext cx="959499" cy="31634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10/6/2020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10/6/2020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gov.ecfr.io/cgi-bin/text-idx?SID=13a9822f0a251dd4cfad34198d1002d8&amp;mc=true&amp;node=se21.1.56_1104&amp;rgn=div8"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ecfr.gov/cgi-bin/text-idx?SID=2fd22034d7039b800a72780a6865d4f1&amp;mc=true&amp;tpl=/ecfrbrowse/Title21/21cfr50_main_02.tpl"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www.ecfr.gov/cgi-bin/text-idx?SID=2fd22034d7039b800a72780a6865d4f1&amp;mc=true&amp;tpl=/ecfrbrowse/Title21/21cfr812_main_02.tpl" TargetMode="External"/><Relationship Id="rId5" Type="http://schemas.openxmlformats.org/officeDocument/2006/relationships/hyperlink" Target="https://www.ecfr.gov/cgi-bin/text-idx?SID=c5c89ea1169bae80bca6e9b2361d2c1c&amp;mc=true&amp;node=pt21.5.312&amp;rgn=div5" TargetMode="External"/><Relationship Id="rId4" Type="http://schemas.openxmlformats.org/officeDocument/2006/relationships/hyperlink" Target="https://www.ecfr.gov/cgi-bin/text-idx?SID=2fd22034d7039b800a72780a6865d4f1&amp;mc=true&amp;tpl=/ecfrbrowse/Title21/21cfr56_main_02.tpl"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ecfr.gov/cgi-bin/text-idx?SID=2fd22034d7039b800a72780a6865d4f1&amp;mc=true&amp;tpl=/ecfrbrowse/Title21/21cfr50_main_02.tpl"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ecfr.gov/cgi-bin/text-idx?SID=2fd22034d7039b800a72780a6865d4f1&amp;mc=true&amp;tpl=/ecfrbrowse/Title21/21cfr812_main_02.tpl" TargetMode="External"/><Relationship Id="rId5" Type="http://schemas.openxmlformats.org/officeDocument/2006/relationships/hyperlink" Target="https://www.ecfr.gov/cgi-bin/text-idx?SID=c5c89ea1169bae80bca6e9b2361d2c1c&amp;mc=true&amp;node=pt21.5.312&amp;rgn=div5" TargetMode="External"/><Relationship Id="rId4" Type="http://schemas.openxmlformats.org/officeDocument/2006/relationships/hyperlink" Target="https://www.ecfr.gov/cgi-bin/text-idx?SID=2fd22034d7039b800a72780a6865d4f1&amp;mc=true&amp;tpl=/ecfrbrowse/Title21/21cfr56_main_02.tpl"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short presentation to introduce you to policy 502, which is the new Office of Human Subjects Research Protections policy for research involving expanded access or emergency use of test articles.</a:t>
            </a:r>
          </a:p>
          <a:p>
            <a:endParaRPr lang="en-US" dirty="0"/>
          </a:p>
          <a:p>
            <a:r>
              <a:rPr lang="en-US" dirty="0"/>
              <a:t>This presentation is meant to be a brief overview of the key points of the policy. It is not an in-depth discussion of the policy and not all points raised in the policy will be discussed. It is important that you review the full policy document which is posted on the IRBO website. </a:t>
            </a:r>
          </a:p>
          <a:p>
            <a:endParaRPr lang="en-US" dirty="0"/>
          </a:p>
          <a:p>
            <a:r>
              <a:rPr lang="en-US" dirty="0"/>
              <a:t> </a:t>
            </a:r>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kern="1200" dirty="0">
                <a:solidFill>
                  <a:schemeClr val="tx1"/>
                </a:solidFill>
                <a:effectLst/>
                <a:latin typeface="+mn-lt"/>
                <a:ea typeface="+mn-ea"/>
                <a:cs typeface="+mn-cs"/>
              </a:rPr>
              <a:t>The NIH IRB will review the expanded access use request at a convened IRB meeting, unless a waiver for full IRB review has been granted by the FDA. (</a:t>
            </a:r>
            <a:r>
              <a:rPr lang="en-US" sz="1200" b="0" u="sng" kern="1200" dirty="0">
                <a:solidFill>
                  <a:schemeClr val="tx1"/>
                </a:solidFill>
                <a:effectLst/>
                <a:latin typeface="+mn-lt"/>
                <a:ea typeface="+mn-ea"/>
                <a:cs typeface="+mn-cs"/>
                <a:hlinkClick r:id="rId3"/>
              </a:rPr>
              <a:t>21 CFR 56.104</a:t>
            </a:r>
            <a:r>
              <a:rPr lang="en-US" sz="1200" b="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pPr lvl="0"/>
            <a:r>
              <a:rPr lang="en-US" sz="1200" b="0" kern="1200" dirty="0">
                <a:solidFill>
                  <a:schemeClr val="tx1"/>
                </a:solidFill>
                <a:effectLst/>
                <a:latin typeface="+mn-lt"/>
                <a:ea typeface="+mn-ea"/>
                <a:cs typeface="+mn-cs"/>
              </a:rPr>
              <a:t>Under emergency conditions, the NIH IRB Chair can review and concur with the request, if appropriate, and consistent with </a:t>
            </a:r>
            <a:r>
              <a:rPr lang="en-US" sz="1200" b="0" i="0" u="none" kern="1200" dirty="0">
                <a:solidFill>
                  <a:schemeClr val="tx1"/>
                </a:solidFill>
                <a:effectLst/>
                <a:latin typeface="+mn-lt"/>
                <a:ea typeface="+mn-ea"/>
                <a:cs typeface="+mn-cs"/>
              </a:rPr>
              <a:t>this policy and with regulatory requirements.  </a:t>
            </a:r>
            <a:r>
              <a:rPr lang="en-US" sz="1200" b="0" kern="1200" dirty="0">
                <a:solidFill>
                  <a:schemeClr val="tx1"/>
                </a:solidFill>
                <a:effectLst/>
                <a:latin typeface="+mn-lt"/>
                <a:ea typeface="+mn-ea"/>
                <a:cs typeface="+mn-cs"/>
              </a:rPr>
              <a:t>Concurrence of the IRB Chair is not IRB approval.</a:t>
            </a:r>
          </a:p>
          <a:p>
            <a:pPr lvl="0"/>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For individual patient non-emergency use of a test article, IRB Chair concurrence may be provided in lieu of IRB approval under certain circumstances.  </a:t>
            </a:r>
          </a:p>
          <a:p>
            <a:pPr lvl="0"/>
            <a:endParaRPr lang="en-US" sz="1200" b="0"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See Policy 502 for additional detail. </a:t>
            </a:r>
          </a:p>
          <a:p>
            <a:pPr lvl="0" fontAlgn="base"/>
            <a:endParaRPr lang="en-US" sz="1200" b="0" u="none" strike="noStrike" kern="1200" dirty="0">
              <a:solidFill>
                <a:schemeClr val="tx1"/>
              </a:solidFill>
              <a:effectLst>
                <a:outerShdw sx="0" sy="0">
                  <a:srgbClr val="000000"/>
                </a:outerShdw>
              </a:effectLst>
              <a:latin typeface="+mn-lt"/>
              <a:ea typeface="+mn-ea"/>
              <a:cs typeface="+mn-cs"/>
            </a:endParaRPr>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2917927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What is expected by the IRB?</a:t>
            </a:r>
          </a:p>
          <a:p>
            <a:pPr lvl="0"/>
            <a:endParaRPr lang="en-US" sz="1200" dirty="0"/>
          </a:p>
          <a:p>
            <a:pPr lvl="0"/>
            <a:r>
              <a:rPr lang="en-US" sz="1200" dirty="0"/>
              <a:t>Do comply with all applicable NIH Policies and HHS and FDA regulations for expanded access use, including emergency use, of test articles. </a:t>
            </a:r>
          </a:p>
          <a:p>
            <a:pPr lvl="0"/>
            <a:endParaRPr lang="en-US" sz="1200" dirty="0"/>
          </a:p>
          <a:p>
            <a:pPr lvl="0"/>
            <a:r>
              <a:rPr lang="en-US" sz="1200" dirty="0"/>
              <a:t>Do review Policy 502 in detail. </a:t>
            </a:r>
          </a:p>
          <a:p>
            <a:pPr lvl="0"/>
            <a:r>
              <a:rPr lang="en-US"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And don’t forget to refer to Policy 502 prior to requesting expanded access use or emergency use of a test article.</a:t>
            </a:r>
            <a:endParaRPr lang="en-US" sz="1200" i="1"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2642098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This concludes this presentation. As a reminder, this presentation is intended to be only a brief overview of the key points of the policy. It is not an in-depth discussion, and there are some elements of the policy that we did not discuss.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Therefore, for full information, I urge you go to the IRBO website, and review the policy and the associated policy overview table posted there.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always, if you have questions, feel free to email the NIH IRB at IRB@od.nih.gov. Thank you for listening.</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October 13, 2020. However, the IRB will not begin to enforce the policy until the effective date of October 26, 2020. </a:t>
            </a:r>
          </a:p>
          <a:p>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dirty="0"/>
              <a:t>The purpose of Policy 502 is to d</a:t>
            </a:r>
            <a:r>
              <a:rPr lang="en-US" sz="1200" dirty="0"/>
              <a:t>escribe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the responsibilities of NIH investigators, NIH sponsors and the NIH Institutional Review Board, or IRB, when conducting or reviewing expanded access use protocols of a drug, biologic or medical device, also referred to as test articles in this presentation.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 </a:t>
            </a:r>
          </a:p>
          <a:p>
            <a:pPr lvl="0" fontAlgn="base"/>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This policy applies to NIH investigators when providing treatment to NIH subjects involving expanded access use of test articles subject to Food and Drug Administration (FDA) requirements at 21 CFR parts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3"/>
              </a:rPr>
              <a:t>50</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4"/>
              </a:rPr>
              <a:t>56</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5"/>
              </a:rPr>
              <a:t>312</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 and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6"/>
              </a:rPr>
              <a:t>812</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a:t>
            </a:r>
          </a:p>
          <a:p>
            <a:pPr lvl="0" fontAlgn="base"/>
            <a:endPar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endParaRPr>
          </a:p>
          <a:p>
            <a:pPr lvl="0" fontAlgn="base"/>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This policy also applies to the NIH IRB as the Reviewing IRB. </a:t>
            </a:r>
          </a:p>
          <a:p>
            <a:pPr lvl="0" fontAlgn="base"/>
            <a:endPar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Policy 502 is largely regulatory and reflects FDA and Common Rule requirements of which investigators and the IRB should already be aware. </a:t>
            </a:r>
            <a:endPar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endParaRPr>
          </a:p>
          <a:p>
            <a:pPr lvl="0" fontAlgn="base"/>
            <a:endPar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NIH investigators must comply with the requirements set forth in FDA regulations at 21 CFR parts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3"/>
              </a:rPr>
              <a:t>50</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4"/>
              </a:rPr>
              <a:t>56</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5"/>
              </a:rPr>
              <a:t>312</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 and </a:t>
            </a:r>
            <a:r>
              <a:rPr lang="en-US" sz="1200" b="0" u="sng"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6"/>
              </a:rPr>
              <a:t>812</a:t>
            </a:r>
            <a:r>
              <a:rPr lang="en-US" sz="1200" b="0" u="none" strike="noStrike" kern="1200" dirty="0">
                <a:solidFill>
                  <a:schemeClr val="tx1"/>
                </a:solidFill>
                <a:effectLst/>
                <a:latin typeface="+mn-lt"/>
                <a:ea typeface="+mn-ea"/>
                <a:cs typeface="+mn-cs"/>
              </a:rPr>
              <a:t>, as applicable, when treating patients under an expanded access protocol using a drug, biologic or medical device.</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  As a reminder, o</a:t>
            </a:r>
            <a:r>
              <a:rPr lang="en-US" sz="1200" b="0" kern="1200" dirty="0">
                <a:solidFill>
                  <a:schemeClr val="tx1"/>
                </a:solidFill>
                <a:effectLst/>
                <a:latin typeface="+mn-lt"/>
                <a:ea typeface="+mn-ea"/>
                <a:cs typeface="+mn-cs"/>
              </a:rPr>
              <a:t>nly persons enrolled in an NIH research protocol may be treated using an expanded access protocol </a:t>
            </a:r>
            <a:r>
              <a:rPr lang="en-US" sz="1200" b="0" u="none" kern="1200" dirty="0">
                <a:solidFill>
                  <a:schemeClr val="tx1"/>
                </a:solidFill>
                <a:effectLst/>
                <a:latin typeface="+mn-lt"/>
                <a:ea typeface="+mn-ea"/>
                <a:cs typeface="+mn-cs"/>
              </a:rPr>
              <a:t>under this policy.</a:t>
            </a:r>
          </a:p>
          <a:p>
            <a:r>
              <a:rPr lang="en-US" sz="1200" b="0" kern="1200" dirty="0">
                <a:solidFill>
                  <a:schemeClr val="tx1"/>
                </a:solidFill>
                <a:effectLst/>
                <a:latin typeface="+mn-lt"/>
                <a:ea typeface="+mn-ea"/>
                <a:cs typeface="+mn-cs"/>
              </a:rPr>
              <a:t> </a:t>
            </a:r>
          </a:p>
          <a:p>
            <a:pPr lvl="0" fontAlgn="base"/>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Expanded access use of a test article is not research.  NIH Investigators may not perform research interventions or collect or analyze data for research purposes under an expanded access protocol.</a:t>
            </a:r>
          </a:p>
          <a:p>
            <a:pPr lvl="0" fontAlgn="base"/>
            <a:endPar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endParaRPr>
          </a:p>
          <a:p>
            <a:pPr lvl="0" fontAlgn="base"/>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When the NIH IRB reviews protocols of expanded access use, the IRB must apply the applicable HHS and FDA regulations including, but not limited to, 21 CFR parts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3"/>
              </a:rPr>
              <a:t>50</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4"/>
              </a:rPr>
              <a:t>56</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5"/>
              </a:rPr>
              <a:t>312</a:t>
            </a:r>
            <a:r>
              <a:rPr lang="en-US" sz="1200" b="0" u="sng" strike="noStrike" kern="1200" dirty="0">
                <a:solidFill>
                  <a:schemeClr val="tx1"/>
                </a:solidFill>
                <a:effectLst/>
                <a:latin typeface="+mn-lt"/>
                <a:ea typeface="+mn-ea"/>
                <a:cs typeface="+mn-cs"/>
              </a:rPr>
              <a:t>,</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 and </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hlinkClick r:id="rId6"/>
              </a:rPr>
              <a:t>812</a:t>
            </a:r>
            <a:r>
              <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rPr>
              <a:t>.</a:t>
            </a:r>
          </a:p>
          <a:p>
            <a:pPr lvl="0" fontAlgn="base"/>
            <a:endParaRPr lang="en-US" sz="1200" b="0" u="none" strike="noStrike" kern="1200" dirty="0">
              <a:solidFill>
                <a:schemeClr val="tx1"/>
              </a:solidFill>
              <a:effectLst>
                <a:glow>
                  <a:srgbClr val="000000"/>
                </a:glow>
                <a:outerShdw sx="0" sy="0">
                  <a:srgbClr val="000000"/>
                </a:outerShdw>
                <a:reflection stA="0" endPos="0" fadeDir="0" sx="0" sy="0"/>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1356671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01168" lvl="1" indent="0">
              <a:buNone/>
            </a:pPr>
            <a:r>
              <a:rPr lang="en-US" sz="1200" b="0" kern="1200" dirty="0">
                <a:solidFill>
                  <a:schemeClr val="tx1"/>
                </a:solidFill>
                <a:effectLst/>
                <a:latin typeface="+mn-lt"/>
                <a:ea typeface="+mn-ea"/>
                <a:cs typeface="+mn-cs"/>
              </a:rPr>
              <a:t>NIH investigators should be aware that there is a requirement under the 21</a:t>
            </a:r>
            <a:r>
              <a:rPr lang="en-US" sz="1200" b="0" kern="1200" baseline="30000" dirty="0">
                <a:solidFill>
                  <a:schemeClr val="tx1"/>
                </a:solidFill>
                <a:effectLst/>
                <a:latin typeface="+mn-lt"/>
                <a:ea typeface="+mn-ea"/>
                <a:cs typeface="+mn-cs"/>
              </a:rPr>
              <a:t>st</a:t>
            </a:r>
            <a:r>
              <a:rPr lang="en-US" sz="1200" b="0" kern="1200" dirty="0">
                <a:solidFill>
                  <a:schemeClr val="tx1"/>
                </a:solidFill>
                <a:effectLst/>
                <a:latin typeface="+mn-lt"/>
                <a:ea typeface="+mn-ea"/>
                <a:cs typeface="+mn-cs"/>
              </a:rPr>
              <a:t> Century Cures act, for the FDA to harmonize the regulations (for example at 21 CFR parts 50, 56, 312 and 812) with the revised Common Rule. </a:t>
            </a:r>
          </a:p>
          <a:p>
            <a:pPr marL="201168" lvl="1" indent="0">
              <a:buNone/>
            </a:pPr>
            <a:endParaRPr lang="en-US" sz="1200" b="0" kern="1200" dirty="0">
              <a:solidFill>
                <a:schemeClr val="tx1"/>
              </a:solidFill>
              <a:effectLst/>
              <a:latin typeface="+mn-lt"/>
              <a:ea typeface="+mn-ea"/>
              <a:cs typeface="+mn-cs"/>
            </a:endParaRPr>
          </a:p>
          <a:p>
            <a:pPr marL="201168" lvl="1" indent="0">
              <a:buNone/>
            </a:pPr>
            <a:r>
              <a:rPr lang="en-US" sz="1200" b="0" kern="1200" dirty="0">
                <a:solidFill>
                  <a:schemeClr val="tx1"/>
                </a:solidFill>
                <a:effectLst/>
                <a:latin typeface="+mn-lt"/>
                <a:ea typeface="+mn-ea"/>
                <a:cs typeface="+mn-cs"/>
              </a:rPr>
              <a:t>Right now the FDA policies reflect the current state of the FDA regulations, but investigators should anticipate that the regulations will be updated. An example of where such changes might be anticipated </a:t>
            </a:r>
            <a:r>
              <a:rPr lang="en-US" sz="1200" b="0" u="none" kern="1200" dirty="0">
                <a:solidFill>
                  <a:schemeClr val="tx1"/>
                </a:solidFill>
                <a:effectLst/>
                <a:latin typeface="+mn-lt"/>
                <a:ea typeface="+mn-ea"/>
                <a:cs typeface="+mn-cs"/>
              </a:rPr>
              <a:t>would be </a:t>
            </a:r>
            <a:r>
              <a:rPr lang="en-US" sz="1200" b="0" kern="1200" dirty="0">
                <a:solidFill>
                  <a:schemeClr val="tx1"/>
                </a:solidFill>
                <a:effectLst/>
                <a:latin typeface="+mn-lt"/>
                <a:ea typeface="+mn-ea"/>
                <a:cs typeface="+mn-cs"/>
              </a:rPr>
              <a:t>in 21 CFR part 50 informed consent as many of the changes to the revised Common Rule were focused on informed consent. </a:t>
            </a:r>
            <a:endParaRPr lang="en-US" b="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3677263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a:solidFill>
                  <a:schemeClr val="tx1"/>
                </a:solidFill>
                <a:effectLst/>
                <a:latin typeface="+mn-lt"/>
                <a:ea typeface="+mn-ea"/>
                <a:cs typeface="+mn-cs"/>
              </a:rPr>
              <a:t>Expanded access refers to the use of a test article when the primary purpose is to diagnose, monitor, or treat a patient’s disease or condition rather than to obtain the kind of information that is derived from clinical trials. </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The regulations are intended to facilitate access to test articles for treatment use for patients with serious or immediately life-threatening diseases or conditions and who lack therapeutic alternatives. </a:t>
            </a:r>
            <a:r>
              <a:rPr lang="en-US" sz="1200" b="0" kern="1200" dirty="0">
                <a:solidFill>
                  <a:schemeClr val="tx1"/>
                </a:solidFill>
                <a:effectLst/>
                <a:latin typeface="+mn-lt"/>
                <a:ea typeface="+mn-ea"/>
                <a:cs typeface="+mn-cs"/>
              </a:rPr>
              <a:t>Expanded access use of a test article must be conducted in accordance with all applicable federal regulations.</a:t>
            </a:r>
          </a:p>
          <a:p>
            <a:r>
              <a:rPr lang="en-US" sz="1200" kern="1200" dirty="0">
                <a:solidFill>
                  <a:schemeClr val="tx1"/>
                </a:solidFill>
                <a:effectLst/>
                <a:latin typeface="+mn-lt"/>
                <a:ea typeface="+mn-ea"/>
                <a:cs typeface="+mn-cs"/>
              </a:rPr>
              <a:t> </a:t>
            </a:r>
          </a:p>
          <a:p>
            <a:pPr lvl="0"/>
            <a:r>
              <a:rPr lang="en-US" sz="1200" b="0" kern="1200" dirty="0">
                <a:solidFill>
                  <a:schemeClr val="tx1"/>
                </a:solidFill>
                <a:effectLst/>
                <a:latin typeface="+mn-lt"/>
                <a:ea typeface="+mn-ea"/>
                <a:cs typeface="+mn-cs"/>
              </a:rPr>
              <a:t>In order for a patient to be eligible for expanded use, the NIH PI must determine and document that certain criteria are met, including the patient’s condition, lack of alternatives, potential benefit, et cetera. </a:t>
            </a:r>
          </a:p>
          <a:p>
            <a:r>
              <a:rPr lang="en-US" sz="1200" b="0" kern="1200" dirty="0">
                <a:solidFill>
                  <a:schemeClr val="tx1"/>
                </a:solidFill>
                <a:effectLst/>
                <a:latin typeface="+mn-lt"/>
                <a:ea typeface="+mn-ea"/>
                <a:cs typeface="+mn-cs"/>
              </a:rPr>
              <a:t> </a:t>
            </a:r>
            <a:endParaRPr lang="en-US" sz="1200" b="1"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Before the administration of a test article under expanded access use, the PI must obtain sponsor authorization, FDA approval, IRB approval, and informed consent.  </a:t>
            </a:r>
          </a:p>
          <a:p>
            <a:pPr lvl="0"/>
            <a:r>
              <a:rPr lang="en-US" sz="1200" b="0" kern="1200" dirty="0">
                <a:solidFill>
                  <a:schemeClr val="tx1"/>
                </a:solidFill>
                <a:effectLst/>
                <a:latin typeface="+mn-lt"/>
                <a:ea typeface="+mn-ea"/>
                <a:cs typeface="+mn-cs"/>
              </a:rPr>
              <a:t>See Policy 502 for important, additional details about expanded access to, and emergency use of, a test article.</a:t>
            </a:r>
          </a:p>
          <a:p>
            <a:endParaRPr lang="en-US" sz="1200" i="0" kern="1200" dirty="0">
              <a:solidFill>
                <a:schemeClr val="tx1"/>
              </a:solidFill>
              <a:effectLst/>
              <a:latin typeface="+mn-lt"/>
              <a:ea typeface="+mn-ea"/>
              <a:cs typeface="+mn-cs"/>
            </a:endParaRPr>
          </a:p>
          <a:p>
            <a:endParaRPr lang="en-US" sz="1200" i="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u="none" strike="noStrike"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97544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Very broadly speaking, additional NIH PI and NIH Sponsor responsibilities include: </a:t>
            </a:r>
          </a:p>
          <a:p>
            <a:pPr marL="342900" indent="-342900">
              <a:buFont typeface="Arial" panose="020B0604020202020204" pitchFamily="34" charset="0"/>
              <a:buChar char="•"/>
            </a:pPr>
            <a:r>
              <a:rPr lang="en-US" sz="1200" dirty="0"/>
              <a:t>Submitting required reports to the FDA, including follow up and progress reports, safety reports, annual and semi-annual reports, and final reports.</a:t>
            </a:r>
          </a:p>
          <a:p>
            <a:pPr marL="342900" indent="-342900">
              <a:buFont typeface="Arial" panose="020B0604020202020204" pitchFamily="34" charset="0"/>
              <a:buChar char="•"/>
            </a:pPr>
            <a:r>
              <a:rPr lang="en-US" sz="1200" dirty="0"/>
              <a:t>Submission of reportable events to the IRB, consistent with Policy 801, Reporting Research Events.</a:t>
            </a:r>
          </a:p>
          <a:p>
            <a:pPr marL="342900" indent="-342900">
              <a:buFont typeface="Arial" panose="020B0604020202020204" pitchFamily="34" charset="0"/>
              <a:buChar char="•"/>
            </a:pPr>
            <a:r>
              <a:rPr lang="en-US" sz="1200" dirty="0"/>
              <a:t>Appropriate patient monitoring</a:t>
            </a:r>
          </a:p>
          <a:p>
            <a:pPr marL="342900" indent="-342900">
              <a:buFont typeface="Arial" panose="020B0604020202020204" pitchFamily="34" charset="0"/>
              <a:buChar char="•"/>
            </a:pPr>
            <a:r>
              <a:rPr lang="en-US" sz="1200" dirty="0"/>
              <a:t>Ensuring ongoing IRB approval, and </a:t>
            </a:r>
          </a:p>
          <a:p>
            <a:pPr marL="342900" indent="-342900">
              <a:buFont typeface="Arial" panose="020B0604020202020204" pitchFamily="34" charset="0"/>
              <a:buChar char="•"/>
            </a:pPr>
            <a:r>
              <a:rPr lang="en-US" sz="1200" dirty="0"/>
              <a:t>Maintaining test article disposition records, case histories, and all other records consistent with FDA regulation.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Refer to Policy 502 for additional details.</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3815513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treating physician may request emergency use of a test article (e.g. from the Sponsor and FDA) when, in their judgment, the use is needed to prevent death or serious morbidity and there is not sufficient time to obtain prospective IRB approval. </a:t>
            </a:r>
          </a:p>
          <a:p>
            <a:endParaRPr lang="en-US" sz="1200" u="none" kern="1200" dirty="0">
              <a:solidFill>
                <a:schemeClr val="tx1"/>
              </a:solidFill>
              <a:effectLst/>
              <a:latin typeface="+mn-lt"/>
              <a:ea typeface="+mn-ea"/>
              <a:cs typeface="+mn-cs"/>
            </a:endParaRPr>
          </a:p>
          <a:p>
            <a:r>
              <a:rPr lang="en-US" sz="1200" u="none" kern="1200" dirty="0">
                <a:solidFill>
                  <a:schemeClr val="tx1"/>
                </a:solidFill>
                <a:effectLst/>
                <a:latin typeface="+mn-lt"/>
                <a:ea typeface="+mn-ea"/>
                <a:cs typeface="+mn-cs"/>
              </a:rPr>
              <a:t>Again, very broadly speaking, the NIH PI or NIH Sponsor’s responsibilities include: </a:t>
            </a:r>
          </a:p>
          <a:p>
            <a:r>
              <a:rPr lang="en-US" sz="1200" u="none" kern="1200" dirty="0">
                <a:solidFill>
                  <a:schemeClr val="tx1"/>
                </a:solidFill>
                <a:effectLst/>
                <a:latin typeface="+mn-lt"/>
                <a:ea typeface="+mn-ea"/>
                <a:cs typeface="+mn-cs"/>
              </a:rPr>
              <a:t>PI Determinations that the patient meets the regulatory criteria for emergency use</a:t>
            </a:r>
          </a:p>
          <a:p>
            <a:r>
              <a:rPr lang="en-US" sz="1200" u="none" kern="1200" dirty="0">
                <a:solidFill>
                  <a:schemeClr val="tx1"/>
                </a:solidFill>
                <a:effectLst/>
                <a:latin typeface="+mn-lt"/>
                <a:ea typeface="+mn-ea"/>
                <a:cs typeface="+mn-cs"/>
              </a:rPr>
              <a:t>Obtaining appropriate sponsor authorization </a:t>
            </a:r>
          </a:p>
          <a:p>
            <a:r>
              <a:rPr lang="en-US" sz="1200" u="none" kern="1200" dirty="0">
                <a:solidFill>
                  <a:schemeClr val="tx1"/>
                </a:solidFill>
                <a:effectLst/>
                <a:latin typeface="+mn-lt"/>
                <a:ea typeface="+mn-ea"/>
                <a:cs typeface="+mn-cs"/>
              </a:rPr>
              <a:t>Obtaining FDA approval, see policy 502 for details on rapid means of obtaining such approval</a:t>
            </a:r>
          </a:p>
          <a:p>
            <a:r>
              <a:rPr lang="en-US" sz="1200" u="none" kern="1200" dirty="0">
                <a:solidFill>
                  <a:schemeClr val="tx1"/>
                </a:solidFill>
                <a:effectLst/>
                <a:latin typeface="+mn-lt"/>
                <a:ea typeface="+mn-ea"/>
                <a:cs typeface="+mn-cs"/>
              </a:rPr>
              <a:t>IRB Chair concurrence</a:t>
            </a:r>
          </a:p>
          <a:p>
            <a:r>
              <a:rPr lang="en-US" sz="1200" u="none" kern="1200" dirty="0">
                <a:solidFill>
                  <a:schemeClr val="tx1"/>
                </a:solidFill>
                <a:effectLst/>
                <a:latin typeface="+mn-lt"/>
                <a:ea typeface="+mn-ea"/>
                <a:cs typeface="+mn-cs"/>
              </a:rPr>
              <a:t>And informed consent from the subject or LAR.</a:t>
            </a:r>
          </a:p>
          <a:p>
            <a:endParaRPr lang="en-US" sz="1200" u="none" kern="1200" dirty="0">
              <a:solidFill>
                <a:schemeClr val="tx1"/>
              </a:solidFill>
              <a:effectLst/>
              <a:latin typeface="+mn-lt"/>
              <a:ea typeface="+mn-ea"/>
              <a:cs typeface="+mn-cs"/>
            </a:endParaRPr>
          </a:p>
          <a:p>
            <a:r>
              <a:rPr lang="en-US" sz="1200" u="none" kern="1200" dirty="0">
                <a:solidFill>
                  <a:schemeClr val="tx1"/>
                </a:solidFill>
                <a:effectLst/>
                <a:latin typeface="+mn-lt"/>
                <a:ea typeface="+mn-ea"/>
                <a:cs typeface="+mn-cs"/>
              </a:rPr>
              <a:t>See Policy 502 for details.</a:t>
            </a:r>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1811115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10/6/2020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10/6/2020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8.xml"/><Relationship Id="rId7" Type="http://schemas.openxmlformats.org/officeDocument/2006/relationships/diagramQuickStyle" Target="../diagrams/quickStyle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3.png"/><Relationship Id="rId4" Type="http://schemas.openxmlformats.org/officeDocument/2006/relationships/notesSlide" Target="../notesSlides/notesSlide11.xml"/><Relationship Id="rId9" Type="http://schemas.microsoft.com/office/2007/relationships/diagramDrawing" Target="../diagrams/drawing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hyperlink" Target="mailto:IRB@od.nih.gov" TargetMode="External"/><Relationship Id="rId5" Type="http://schemas.openxmlformats.org/officeDocument/2006/relationships/hyperlink" Target="https://irbo.nih.gov/confluence/pages/viewpage.action?pageId=36241835" TargetMode="External"/><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3.png"/><Relationship Id="rId4" Type="http://schemas.openxmlformats.org/officeDocument/2006/relationships/notesSlide" Target="../notesSlides/notesSlide2.xml"/><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hyperlink" Target="https://www.ecfr.gov/cgi-bin/text-idx?SID=2fd22034d7039b800a72780a6865d4f1&amp;mc=true&amp;tpl=/ecfrbrowse/Title21/21cfr812_main_02.tpl" TargetMode="External"/><Relationship Id="rId3" Type="http://schemas.openxmlformats.org/officeDocument/2006/relationships/slideLayout" Target="../slideLayouts/slideLayout7.xml"/><Relationship Id="rId7" Type="http://schemas.openxmlformats.org/officeDocument/2006/relationships/hyperlink" Target="https://www.ecfr.gov/cgi-bin/text-idx?SID=c5c89ea1169bae80bca6e9b2361d2c1c&amp;mc=true&amp;node=pt21.5.312&amp;rgn=div5" TargetMode="Externa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hyperlink" Target="https://www.ecfr.gov/cgi-bin/text-idx?SID=2fd22034d7039b800a72780a6865d4f1&amp;mc=true&amp;tpl=/ecfrbrowse/Title21/21cfr56_main_02.tpl" TargetMode="External"/><Relationship Id="rId5" Type="http://schemas.openxmlformats.org/officeDocument/2006/relationships/hyperlink" Target="https://www.ecfr.gov/cgi-bin/text-idx?SID=2fd22034d7039b800a72780a6865d4f1&amp;mc=true&amp;tpl=/ecfrbrowse/Title21/21cfr50_main_02.tpl" TargetMode="External"/><Relationship Id="rId4" Type="http://schemas.openxmlformats.org/officeDocument/2006/relationships/notesSlide" Target="../notesSlides/notesSlide5.xml"/><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image" Target="../media/image4.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p:txBody>
          <a:bodyPr>
            <a:normAutofit fontScale="90000"/>
          </a:bodyPr>
          <a:lstStyle/>
          <a:p>
            <a:r>
              <a:rPr lang="en-US" sz="6000" dirty="0"/>
              <a:t>Policy 502 – Expanded Access, Emergency Use of Investigational Drugs, Biologics, and Medical Devices</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4" name="Audio 3">
            <a:hlinkClick r:id="" action="ppaction://media"/>
            <a:extLst>
              <a:ext uri="{FF2B5EF4-FFF2-40B4-BE49-F238E27FC236}">
                <a16:creationId xmlns:a16="http://schemas.microsoft.com/office/drawing/2014/main" id="{04874EB5-089A-432C-8ECB-BD1DC5DC672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3575"/>
    </mc:Choice>
    <mc:Fallback xmlns="">
      <p:transition spd="slow" advTm="335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IRB Responsibilities</a:t>
            </a:r>
          </a:p>
        </p:txBody>
      </p:sp>
      <p:sp>
        <p:nvSpPr>
          <p:cNvPr id="6" name="TextBox 5">
            <a:extLst>
              <a:ext uri="{FF2B5EF4-FFF2-40B4-BE49-F238E27FC236}">
                <a16:creationId xmlns:a16="http://schemas.microsoft.com/office/drawing/2014/main" id="{C000F77B-83B9-449E-9781-31B1C88B37EB}"/>
              </a:ext>
            </a:extLst>
          </p:cNvPr>
          <p:cNvSpPr txBox="1"/>
          <p:nvPr/>
        </p:nvSpPr>
        <p:spPr>
          <a:xfrm>
            <a:off x="754323" y="1293800"/>
            <a:ext cx="7749915" cy="4270400"/>
          </a:xfrm>
          <a:prstGeom prst="rect">
            <a:avLst/>
          </a:prstGeom>
          <a:noFill/>
        </p:spPr>
        <p:txBody>
          <a:bodyPr wrap="square" rtlCol="0">
            <a:spAutoFit/>
          </a:bodyPr>
          <a:lstStyle/>
          <a:p>
            <a:pPr lvl="0"/>
            <a:r>
              <a:rPr lang="en-US" sz="2400" dirty="0"/>
              <a:t>The NIH IRB will review the expanded access use request at a </a:t>
            </a:r>
            <a:r>
              <a:rPr lang="en-US" sz="2400" u="sng" dirty="0"/>
              <a:t>convened IRB meeting</a:t>
            </a:r>
            <a:r>
              <a:rPr lang="en-US" sz="2400" dirty="0"/>
              <a:t>, unless FDA grants a waiver for full IRB review. </a:t>
            </a:r>
          </a:p>
          <a:p>
            <a:r>
              <a:rPr lang="en-US" sz="2400" dirty="0"/>
              <a:t> </a:t>
            </a:r>
          </a:p>
          <a:p>
            <a:pPr lvl="0"/>
            <a:r>
              <a:rPr lang="en-US" sz="2400" dirty="0"/>
              <a:t>Under emergency conditions, the NIH IRB Chair may review and potentially concur with the request.</a:t>
            </a:r>
          </a:p>
          <a:p>
            <a:pPr lvl="0"/>
            <a:endParaRPr lang="en-US" sz="2400" dirty="0"/>
          </a:p>
          <a:p>
            <a:pPr lvl="0"/>
            <a:r>
              <a:rPr lang="en-US" sz="2400" dirty="0"/>
              <a:t>Concurrence of the IRB Chair is not IRB approval.  May be provided in lieu of IRB approval in certain circumstances.</a:t>
            </a:r>
          </a:p>
          <a:p>
            <a:pPr>
              <a:spcBef>
                <a:spcPts val="300"/>
              </a:spcBef>
              <a:spcAft>
                <a:spcPts val="300"/>
              </a:spcAft>
            </a:pPr>
            <a:endParaRPr lang="en-US" sz="2400" dirty="0"/>
          </a:p>
          <a:p>
            <a:pPr>
              <a:spcBef>
                <a:spcPts val="300"/>
              </a:spcBef>
              <a:spcAft>
                <a:spcPts val="300"/>
              </a:spcAft>
            </a:pPr>
            <a:endParaRPr lang="en-US" sz="2400" dirty="0"/>
          </a:p>
        </p:txBody>
      </p:sp>
      <p:pic>
        <p:nvPicPr>
          <p:cNvPr id="3" name="Audio 2">
            <a:hlinkClick r:id="" action="ppaction://media"/>
            <a:extLst>
              <a:ext uri="{FF2B5EF4-FFF2-40B4-BE49-F238E27FC236}">
                <a16:creationId xmlns:a16="http://schemas.microsoft.com/office/drawing/2014/main" id="{25D2086C-034D-457F-BF77-5F714961414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862510718"/>
      </p:ext>
    </p:extLst>
  </p:cSld>
  <p:clrMapOvr>
    <a:masterClrMapping/>
  </p:clrMapOvr>
  <mc:AlternateContent xmlns:mc="http://schemas.openxmlformats.org/markup-compatibility/2006" xmlns:p14="http://schemas.microsoft.com/office/powerpoint/2010/main">
    <mc:Choice Requires="p14">
      <p:transition spd="slow" p14:dur="2000" advTm="51651"/>
    </mc:Choice>
    <mc:Fallback xmlns="">
      <p:transition spd="slow" advTm="516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427306" y="2217420"/>
            <a:ext cx="2400300" cy="2286000"/>
          </a:xfrm>
        </p:spPr>
        <p:txBody>
          <a:bodyPr anchor="b">
            <a:normAutofit/>
          </a:bodyPr>
          <a:lstStyle/>
          <a:p>
            <a:r>
              <a:rPr lang="en-US" dirty="0"/>
              <a:t>What is expected by the IRB?</a:t>
            </a:r>
          </a:p>
        </p:txBody>
      </p:sp>
      <p:graphicFrame>
        <p:nvGraphicFramePr>
          <p:cNvPr id="7" name="Content Placeholder 2">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1381906937"/>
              </p:ext>
            </p:extLst>
          </p:nvPr>
        </p:nvGraphicFramePr>
        <p:xfrm>
          <a:off x="3375832" y="271975"/>
          <a:ext cx="4797498" cy="643362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9" name="Audio 8">
            <a:hlinkClick r:id="" action="ppaction://media"/>
            <a:extLst>
              <a:ext uri="{FF2B5EF4-FFF2-40B4-BE49-F238E27FC236}">
                <a16:creationId xmlns:a16="http://schemas.microsoft.com/office/drawing/2014/main" id="{4E83F284-9C39-4852-958B-A5C03E655D85}"/>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29279"/>
    </mc:Choice>
    <mc:Fallback xmlns="">
      <p:transition spd="slow" advTm="292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1845734"/>
            <a:ext cx="7543801" cy="4555066"/>
          </a:xfrm>
        </p:spPr>
        <p:txBody>
          <a:bodyPr>
            <a:normAutofit/>
          </a:bodyPr>
          <a:lstStyle/>
          <a:p>
            <a:r>
              <a:rPr lang="en-US" sz="2400" dirty="0"/>
              <a:t>Policy 502 and associated change table and guidance is posted on the </a:t>
            </a:r>
            <a:r>
              <a:rPr lang="en-US" sz="2400" dirty="0">
                <a:hlinkClick r:id="rId5"/>
              </a:rPr>
              <a:t>IRBO website</a:t>
            </a:r>
            <a:endParaRPr lang="en-US" sz="2400" dirty="0"/>
          </a:p>
          <a:p>
            <a:endParaRPr lang="en-US" sz="2400" dirty="0"/>
          </a:p>
          <a:p>
            <a:pPr algn="ctr"/>
            <a:r>
              <a:rPr lang="en-US" sz="2400" b="1" dirty="0"/>
              <a:t>Questions? </a:t>
            </a:r>
            <a:r>
              <a:rPr lang="en-US" sz="2400" dirty="0"/>
              <a:t>Contact </a:t>
            </a:r>
            <a:r>
              <a:rPr lang="en-US" sz="2400" dirty="0">
                <a:hlinkClick r:id="rId6"/>
              </a:rPr>
              <a:t>IRB@od.nih.gov</a:t>
            </a:r>
            <a:r>
              <a:rPr lang="en-US" sz="2400" dirty="0"/>
              <a:t> </a:t>
            </a:r>
          </a:p>
          <a:p>
            <a:endParaRPr lang="en-US" dirty="0"/>
          </a:p>
        </p:txBody>
      </p:sp>
      <p:pic>
        <p:nvPicPr>
          <p:cNvPr id="5" name="Audio 4">
            <a:hlinkClick r:id="" action="ppaction://media"/>
            <a:extLst>
              <a:ext uri="{FF2B5EF4-FFF2-40B4-BE49-F238E27FC236}">
                <a16:creationId xmlns:a16="http://schemas.microsoft.com/office/drawing/2014/main" id="{50971D89-9CDD-471E-9B58-5E9EF27FC9E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40157"/>
    </mc:Choice>
    <mc:Fallback xmlns="">
      <p:transition spd="slow" advTm="401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502</a:t>
            </a:r>
          </a:p>
        </p:txBody>
      </p:sp>
      <p:graphicFrame>
        <p:nvGraphicFramePr>
          <p:cNvPr id="11" name="Content Placeholder 2">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2484078196"/>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Audio 3">
            <a:hlinkClick r:id="" action="ppaction://media"/>
            <a:extLst>
              <a:ext uri="{FF2B5EF4-FFF2-40B4-BE49-F238E27FC236}">
                <a16:creationId xmlns:a16="http://schemas.microsoft.com/office/drawing/2014/main" id="{29769582-EB78-414D-B65D-46CF9463A7E8}"/>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12811"/>
    </mc:Choice>
    <mc:Fallback xmlns="">
      <p:transition spd="slow" advTm="128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38198"/>
            <a:ext cx="2400300" cy="3260189"/>
          </a:xfrm>
        </p:spPr>
        <p:txBody>
          <a:bodyPr anchor="b">
            <a:normAutofit/>
          </a:bodyPr>
          <a:lstStyle/>
          <a:p>
            <a:r>
              <a:rPr lang="en-US" sz="3100" dirty="0"/>
              <a:t>Policy 502 –Research Involving FDA Regulated Devices</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1773382"/>
            <a:ext cx="5009393" cy="3602182"/>
          </a:xfrm>
        </p:spPr>
        <p:txBody>
          <a:bodyPr>
            <a:normAutofit/>
          </a:bodyPr>
          <a:lstStyle/>
          <a:p>
            <a:r>
              <a:rPr lang="en-US" sz="2400" dirty="0"/>
              <a:t>Purpose:</a:t>
            </a:r>
          </a:p>
          <a:p>
            <a:pPr lvl="1"/>
            <a:r>
              <a:rPr lang="en-US" sz="2400" dirty="0"/>
              <a:t>Describe the responsibilities of NIH investigators, NIH sponsors, and the NIH IRB when conducting or reviewing expanded access use protocols of a drug, biologic, or medical device. </a:t>
            </a:r>
          </a:p>
          <a:p>
            <a:endParaRPr lang="en-US" dirty="0"/>
          </a:p>
        </p:txBody>
      </p:sp>
      <p:pic>
        <p:nvPicPr>
          <p:cNvPr id="5" name="Audio 4">
            <a:hlinkClick r:id="" action="ppaction://media"/>
            <a:extLst>
              <a:ext uri="{FF2B5EF4-FFF2-40B4-BE49-F238E27FC236}">
                <a16:creationId xmlns:a16="http://schemas.microsoft.com/office/drawing/2014/main" id="{29E6D967-501C-4564-8AB4-4B3872413ED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24979"/>
    </mc:Choice>
    <mc:Fallback xmlns="">
      <p:transition spd="slow" advTm="249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Policy 502 - Scope</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2985433"/>
          </a:xfrm>
          <a:prstGeom prst="rect">
            <a:avLst/>
          </a:prstGeom>
          <a:noFill/>
        </p:spPr>
        <p:txBody>
          <a:bodyPr wrap="square" rtlCol="0">
            <a:spAutoFit/>
          </a:bodyPr>
          <a:lstStyle/>
          <a:p>
            <a:pPr lvl="0"/>
            <a:endParaRPr lang="en-US" sz="2200" dirty="0"/>
          </a:p>
          <a:p>
            <a:pPr marL="342900" lvl="0" indent="-342900">
              <a:buFont typeface="Arial" panose="020B0604020202020204" pitchFamily="34" charset="0"/>
              <a:buChar char="•"/>
            </a:pPr>
            <a:r>
              <a:rPr lang="en-US" sz="2400" dirty="0"/>
              <a:t>NIH investigators when providing treatment to NIH subjects involving expanded access use of test articles subject to FDA requirements.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NIH IRB as the reviewing IRB.</a:t>
            </a:r>
          </a:p>
          <a:p>
            <a:pPr lvl="0"/>
            <a:endParaRPr lang="en-US" sz="2200" dirty="0"/>
          </a:p>
          <a:p>
            <a:pPr lvl="0"/>
            <a:endParaRPr lang="en-US" sz="2400" dirty="0"/>
          </a:p>
        </p:txBody>
      </p:sp>
      <p:pic>
        <p:nvPicPr>
          <p:cNvPr id="3" name="Audio 2">
            <a:hlinkClick r:id="" action="ppaction://media"/>
            <a:extLst>
              <a:ext uri="{FF2B5EF4-FFF2-40B4-BE49-F238E27FC236}">
                <a16:creationId xmlns:a16="http://schemas.microsoft.com/office/drawing/2014/main" id="{78B7C400-8B6A-4DF3-BB04-F292AC039B1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41616"/>
    </mc:Choice>
    <mc:Fallback xmlns="">
      <p:transition spd="slow" advTm="416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General Policy</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524315"/>
          </a:xfrm>
          <a:prstGeom prst="rect">
            <a:avLst/>
          </a:prstGeom>
          <a:noFill/>
        </p:spPr>
        <p:txBody>
          <a:bodyPr wrap="square" rtlCol="0">
            <a:spAutoFit/>
          </a:bodyPr>
          <a:lstStyle/>
          <a:p>
            <a:pPr marL="285750" lvl="0" indent="-285750" fontAlgn="base">
              <a:buFont typeface="Arial" panose="020B0604020202020204" pitchFamily="34" charset="0"/>
              <a:buChar char="•"/>
            </a:pPr>
            <a:r>
              <a:rPr lang="en-US" sz="2400" dirty="0">
                <a:effectLst>
                  <a:glow>
                    <a:srgbClr val="000000"/>
                  </a:glow>
                  <a:outerShdw sx="0" sy="0">
                    <a:srgbClr val="000000"/>
                  </a:outerShdw>
                  <a:reflection stA="0" endPos="0" fadeDir="0" sx="0" sy="0"/>
                </a:effectLst>
              </a:rPr>
              <a:t>Investigators must comply with FDA regulations at 21 CFR parts </a:t>
            </a:r>
            <a:r>
              <a:rPr lang="en-US" sz="2400" dirty="0">
                <a:effectLst>
                  <a:glow>
                    <a:srgbClr val="000000"/>
                  </a:glow>
                  <a:outerShdw sx="0" sy="0">
                    <a:srgbClr val="000000"/>
                  </a:outerShdw>
                  <a:reflection stA="0" endPos="0" fadeDir="0" sx="0" sy="0"/>
                </a:effectLst>
                <a:hlinkClick r:id="rId5"/>
              </a:rPr>
              <a:t>50</a:t>
            </a:r>
            <a:r>
              <a:rPr lang="en-US" sz="2400" dirty="0">
                <a:effectLst>
                  <a:glow>
                    <a:srgbClr val="000000"/>
                  </a:glow>
                  <a:outerShdw sx="0" sy="0">
                    <a:srgbClr val="000000"/>
                  </a:outerShdw>
                  <a:reflection stA="0" endPos="0" fadeDir="0" sx="0" sy="0"/>
                </a:effectLst>
              </a:rPr>
              <a:t>, </a:t>
            </a:r>
            <a:r>
              <a:rPr lang="en-US" sz="2400" dirty="0">
                <a:effectLst>
                  <a:glow>
                    <a:srgbClr val="000000"/>
                  </a:glow>
                  <a:outerShdw sx="0" sy="0">
                    <a:srgbClr val="000000"/>
                  </a:outerShdw>
                  <a:reflection stA="0" endPos="0" fadeDir="0" sx="0" sy="0"/>
                </a:effectLst>
                <a:hlinkClick r:id="rId6"/>
              </a:rPr>
              <a:t>56</a:t>
            </a:r>
            <a:r>
              <a:rPr lang="en-US" sz="2400" dirty="0">
                <a:effectLst>
                  <a:glow>
                    <a:srgbClr val="000000"/>
                  </a:glow>
                  <a:outerShdw sx="0" sy="0">
                    <a:srgbClr val="000000"/>
                  </a:outerShdw>
                  <a:reflection stA="0" endPos="0" fadeDir="0" sx="0" sy="0"/>
                </a:effectLst>
              </a:rPr>
              <a:t>, </a:t>
            </a:r>
            <a:r>
              <a:rPr lang="en-US" sz="2400" dirty="0">
                <a:effectLst>
                  <a:glow>
                    <a:srgbClr val="000000"/>
                  </a:glow>
                  <a:outerShdw sx="0" sy="0">
                    <a:srgbClr val="000000"/>
                  </a:outerShdw>
                  <a:reflection stA="0" endPos="0" fadeDir="0" sx="0" sy="0"/>
                </a:effectLst>
                <a:hlinkClick r:id="rId7"/>
              </a:rPr>
              <a:t>312</a:t>
            </a:r>
            <a:r>
              <a:rPr lang="en-US" sz="2400" dirty="0">
                <a:effectLst>
                  <a:glow>
                    <a:srgbClr val="000000"/>
                  </a:glow>
                  <a:outerShdw sx="0" sy="0">
                    <a:srgbClr val="000000"/>
                  </a:outerShdw>
                  <a:reflection stA="0" endPos="0" fadeDir="0" sx="0" sy="0"/>
                </a:effectLst>
              </a:rPr>
              <a:t> and </a:t>
            </a:r>
            <a:r>
              <a:rPr lang="en-US" sz="2400" dirty="0">
                <a:effectLst>
                  <a:glow>
                    <a:srgbClr val="000000"/>
                  </a:glow>
                  <a:outerShdw sx="0" sy="0">
                    <a:srgbClr val="000000"/>
                  </a:outerShdw>
                  <a:reflection stA="0" endPos="0" fadeDir="0" sx="0" sy="0"/>
                </a:effectLst>
                <a:hlinkClick r:id="rId8"/>
              </a:rPr>
              <a:t>812</a:t>
            </a:r>
            <a:r>
              <a:rPr lang="en-US" sz="2400" dirty="0"/>
              <a:t>, as applicable, when treating patients under an expanded access protocol.  Only persons enrolled in an NIH research protocol may be treated using an expanded access protocol.</a:t>
            </a:r>
          </a:p>
          <a:p>
            <a:endParaRPr lang="en-US" sz="2400" dirty="0"/>
          </a:p>
          <a:p>
            <a:pPr marL="285750" lvl="0" indent="-285750" fontAlgn="base">
              <a:buFont typeface="Arial" panose="020B0604020202020204" pitchFamily="34" charset="0"/>
              <a:buChar char="•"/>
            </a:pPr>
            <a:r>
              <a:rPr lang="en-US" sz="2400" dirty="0">
                <a:effectLst>
                  <a:glow>
                    <a:srgbClr val="000000"/>
                  </a:glow>
                  <a:outerShdw sx="0" sy="0">
                    <a:srgbClr val="000000"/>
                  </a:outerShdw>
                  <a:reflection stA="0" endPos="0" fadeDir="0" sx="0" sy="0"/>
                </a:effectLst>
              </a:rPr>
              <a:t>Expanded access use of a test article is not research.  No research interventions or data analyses for research purposes.</a:t>
            </a:r>
          </a:p>
          <a:p>
            <a:pPr marL="285750" lvl="0" indent="-285750" fontAlgn="base">
              <a:buFont typeface="Arial" panose="020B0604020202020204" pitchFamily="34" charset="0"/>
              <a:buChar char="•"/>
            </a:pPr>
            <a:endParaRPr lang="en-US" sz="2400" dirty="0">
              <a:effectLst>
                <a:glow>
                  <a:srgbClr val="000000"/>
                </a:glow>
                <a:outerShdw sx="0" sy="0">
                  <a:srgbClr val="000000"/>
                </a:outerShdw>
                <a:reflection stA="0" endPos="0" fadeDir="0" sx="0" sy="0"/>
              </a:effectLst>
            </a:endParaRPr>
          </a:p>
          <a:p>
            <a:pPr marL="285750" lvl="0" indent="-285750" fontAlgn="base">
              <a:buFont typeface="Arial" panose="020B0604020202020204" pitchFamily="34" charset="0"/>
              <a:buChar char="•"/>
            </a:pPr>
            <a:r>
              <a:rPr lang="en-US" sz="2400" dirty="0">
                <a:effectLst>
                  <a:glow>
                    <a:srgbClr val="000000"/>
                  </a:glow>
                  <a:outerShdw sx="0" sy="0">
                    <a:srgbClr val="000000"/>
                  </a:outerShdw>
                  <a:reflection stA="0" endPos="0" fadeDir="0" sx="0" sy="0"/>
                </a:effectLst>
              </a:rPr>
              <a:t>When reviewing expanded access protocols, NIH IRB must apply the applicable HHS and FDA regulations.</a:t>
            </a:r>
          </a:p>
        </p:txBody>
      </p:sp>
      <p:pic>
        <p:nvPicPr>
          <p:cNvPr id="3" name="Audio 2">
            <a:hlinkClick r:id="" action="ppaction://media"/>
            <a:extLst>
              <a:ext uri="{FF2B5EF4-FFF2-40B4-BE49-F238E27FC236}">
                <a16:creationId xmlns:a16="http://schemas.microsoft.com/office/drawing/2014/main" id="{DFC6E519-FC0E-4E24-A7FA-5FD5F849D210}"/>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091948545"/>
      </p:ext>
    </p:extLst>
  </p:cSld>
  <p:clrMapOvr>
    <a:masterClrMapping/>
  </p:clrMapOvr>
  <mc:AlternateContent xmlns:mc="http://schemas.openxmlformats.org/markup-compatibility/2006" xmlns:p14="http://schemas.microsoft.com/office/powerpoint/2010/main">
    <mc:Choice Requires="p14">
      <p:transition spd="slow" p14:dur="2000" advTm="73358"/>
    </mc:Choice>
    <mc:Fallback xmlns="">
      <p:transition spd="slow" advTm="733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Northwest | USDA Climate Hubs">
            <a:extLst>
              <a:ext uri="{FF2B5EF4-FFF2-40B4-BE49-F238E27FC236}">
                <a16:creationId xmlns:a16="http://schemas.microsoft.com/office/drawing/2014/main" id="{424FA880-0B59-48B0-A875-68B3A1C624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41872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31DCD36A-F3E9-4E7A-BD46-53531E60969C}"/>
              </a:ext>
            </a:extLst>
          </p:cNvPr>
          <p:cNvSpPr/>
          <p:nvPr/>
        </p:nvSpPr>
        <p:spPr>
          <a:xfrm>
            <a:off x="409050" y="1080735"/>
            <a:ext cx="6870901" cy="769441"/>
          </a:xfrm>
          <a:prstGeom prst="rect">
            <a:avLst/>
          </a:prstGeom>
        </p:spPr>
        <p:txBody>
          <a:bodyPr wrap="square">
            <a:spAutoFit/>
          </a:bodyPr>
          <a:lstStyle/>
          <a:p>
            <a:r>
              <a:rPr lang="en-US" sz="4000" dirty="0"/>
              <a:t>  </a:t>
            </a:r>
            <a:r>
              <a:rPr lang="en-US" sz="4400" dirty="0">
                <a:solidFill>
                  <a:schemeClr val="bg1"/>
                </a:solidFill>
              </a:rPr>
              <a:t>Harmonization is coming. </a:t>
            </a:r>
          </a:p>
        </p:txBody>
      </p:sp>
      <p:sp>
        <p:nvSpPr>
          <p:cNvPr id="6" name="TextBox 5">
            <a:extLst>
              <a:ext uri="{FF2B5EF4-FFF2-40B4-BE49-F238E27FC236}">
                <a16:creationId xmlns:a16="http://schemas.microsoft.com/office/drawing/2014/main" id="{C000F77B-83B9-449E-9781-31B1C88B37EB}"/>
              </a:ext>
            </a:extLst>
          </p:cNvPr>
          <p:cNvSpPr txBox="1"/>
          <p:nvPr/>
        </p:nvSpPr>
        <p:spPr>
          <a:xfrm>
            <a:off x="5253318" y="5638253"/>
            <a:ext cx="3496235" cy="477054"/>
          </a:xfrm>
          <a:prstGeom prst="rect">
            <a:avLst/>
          </a:prstGeom>
          <a:noFill/>
        </p:spPr>
        <p:txBody>
          <a:bodyPr wrap="square" rtlCol="0">
            <a:spAutoFit/>
          </a:bodyPr>
          <a:lstStyle/>
          <a:p>
            <a:pPr lvl="0"/>
            <a:endParaRPr lang="en-US" sz="1100" dirty="0">
              <a:solidFill>
                <a:schemeClr val="bg1"/>
              </a:solidFill>
            </a:endParaRPr>
          </a:p>
          <a:p>
            <a:pPr lvl="0" algn="r"/>
            <a:r>
              <a:rPr lang="en-US" sz="1400" dirty="0">
                <a:solidFill>
                  <a:schemeClr val="bg1"/>
                </a:solidFill>
              </a:rPr>
              <a:t>    Photo credit: www.climatehubs.usda.gov  </a:t>
            </a:r>
          </a:p>
        </p:txBody>
      </p:sp>
      <p:pic>
        <p:nvPicPr>
          <p:cNvPr id="3" name="Audio 2">
            <a:hlinkClick r:id="" action="ppaction://media"/>
            <a:extLst>
              <a:ext uri="{FF2B5EF4-FFF2-40B4-BE49-F238E27FC236}">
                <a16:creationId xmlns:a16="http://schemas.microsoft.com/office/drawing/2014/main" id="{7B2F35C2-5843-476D-825A-BDDE500DEC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4251692798"/>
      </p:ext>
    </p:extLst>
  </p:cSld>
  <p:clrMapOvr>
    <a:masterClrMapping/>
  </p:clrMapOvr>
  <mc:AlternateContent xmlns:mc="http://schemas.openxmlformats.org/markup-compatibility/2006" xmlns:p14="http://schemas.microsoft.com/office/powerpoint/2010/main">
    <mc:Choice Requires="p14">
      <p:transition spd="slow" p14:dur="2000" advTm="48418"/>
    </mc:Choice>
    <mc:Fallback xmlns="">
      <p:transition spd="slow" advTm="484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PI &amp; Sponsor Responsibilities </a:t>
            </a:r>
          </a:p>
        </p:txBody>
      </p:sp>
      <p:sp>
        <p:nvSpPr>
          <p:cNvPr id="6" name="TextBox 5">
            <a:extLst>
              <a:ext uri="{FF2B5EF4-FFF2-40B4-BE49-F238E27FC236}">
                <a16:creationId xmlns:a16="http://schemas.microsoft.com/office/drawing/2014/main" id="{C000F77B-83B9-449E-9781-31B1C88B37EB}"/>
              </a:ext>
            </a:extLst>
          </p:cNvPr>
          <p:cNvSpPr txBox="1"/>
          <p:nvPr/>
        </p:nvSpPr>
        <p:spPr>
          <a:xfrm>
            <a:off x="754323" y="1194238"/>
            <a:ext cx="7749915" cy="3762568"/>
          </a:xfrm>
          <a:prstGeom prst="rect">
            <a:avLst/>
          </a:prstGeom>
          <a:noFill/>
        </p:spPr>
        <p:txBody>
          <a:bodyPr wrap="square" rtlCol="0">
            <a:spAutoFit/>
          </a:bodyPr>
          <a:lstStyle/>
          <a:p>
            <a:pPr>
              <a:spcBef>
                <a:spcPts val="300"/>
              </a:spcBef>
              <a:spcAft>
                <a:spcPts val="300"/>
              </a:spcAft>
            </a:pPr>
            <a:r>
              <a:rPr lang="en-US" sz="2400" dirty="0"/>
              <a:t>Regs facilitate access to test articles for treatment use in patients with serious or immediately life-threatening diseases or conditions who lack therapeutic alternatives</a:t>
            </a:r>
            <a:r>
              <a:rPr lang="en-US" sz="2400" i="1" dirty="0"/>
              <a:t>.</a:t>
            </a:r>
          </a:p>
          <a:p>
            <a:pPr>
              <a:spcBef>
                <a:spcPts val="300"/>
              </a:spcBef>
              <a:spcAft>
                <a:spcPts val="300"/>
              </a:spcAft>
            </a:pPr>
            <a:endParaRPr lang="en-US" sz="2400" dirty="0"/>
          </a:p>
          <a:p>
            <a:pPr marL="342900" indent="-342900">
              <a:spcBef>
                <a:spcPts val="300"/>
              </a:spcBef>
              <a:spcAft>
                <a:spcPts val="300"/>
              </a:spcAft>
              <a:buFont typeface="Arial" panose="020B0604020202020204" pitchFamily="34" charset="0"/>
              <a:buChar char="•"/>
            </a:pPr>
            <a:r>
              <a:rPr lang="en-US" sz="2400" dirty="0"/>
              <a:t>Regulations</a:t>
            </a:r>
          </a:p>
          <a:p>
            <a:pPr marL="342900" indent="-342900">
              <a:spcBef>
                <a:spcPts val="300"/>
              </a:spcBef>
              <a:spcAft>
                <a:spcPts val="300"/>
              </a:spcAft>
              <a:buFont typeface="Arial" panose="020B0604020202020204" pitchFamily="34" charset="0"/>
              <a:buChar char="•"/>
            </a:pPr>
            <a:r>
              <a:rPr lang="en-US" sz="2400" dirty="0"/>
              <a:t>Determinations</a:t>
            </a:r>
          </a:p>
          <a:p>
            <a:pPr marL="342900" indent="-342900">
              <a:spcBef>
                <a:spcPts val="300"/>
              </a:spcBef>
              <a:spcAft>
                <a:spcPts val="300"/>
              </a:spcAft>
              <a:buFont typeface="Arial" panose="020B0604020202020204" pitchFamily="34" charset="0"/>
              <a:buChar char="•"/>
            </a:pPr>
            <a:r>
              <a:rPr lang="en-US" sz="2400" dirty="0"/>
              <a:t>PI must obtain Sponsor authorization, FDA approval, IRB approval, and informed consent from patient or LAR</a:t>
            </a:r>
          </a:p>
          <a:p>
            <a:pPr marL="285750" lvl="0" indent="-285750">
              <a:buFont typeface="Arial" panose="020B0604020202020204" pitchFamily="34" charset="0"/>
              <a:buChar char="•"/>
            </a:pPr>
            <a:endParaRPr lang="en-US" sz="2400" dirty="0"/>
          </a:p>
        </p:txBody>
      </p:sp>
      <p:pic>
        <p:nvPicPr>
          <p:cNvPr id="2" name="Audio 1">
            <a:hlinkClick r:id="" action="ppaction://media"/>
            <a:extLst>
              <a:ext uri="{FF2B5EF4-FFF2-40B4-BE49-F238E27FC236}">
                <a16:creationId xmlns:a16="http://schemas.microsoft.com/office/drawing/2014/main" id="{751545BD-8C85-4247-B1A6-9849DBAC703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279590289"/>
      </p:ext>
    </p:extLst>
  </p:cSld>
  <p:clrMapOvr>
    <a:masterClrMapping/>
  </p:clrMapOvr>
  <mc:AlternateContent xmlns:mc="http://schemas.openxmlformats.org/markup-compatibility/2006" xmlns:p14="http://schemas.microsoft.com/office/powerpoint/2010/main">
    <mc:Choice Requires="p14">
      <p:transition spd="slow" p14:dur="2000" advTm="82592"/>
    </mc:Choice>
    <mc:Fallback xmlns="">
      <p:transition spd="slow" advTm="825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Additional Responsibilities  </a:t>
            </a:r>
          </a:p>
        </p:txBody>
      </p:sp>
      <p:sp>
        <p:nvSpPr>
          <p:cNvPr id="6" name="TextBox 5">
            <a:extLst>
              <a:ext uri="{FF2B5EF4-FFF2-40B4-BE49-F238E27FC236}">
                <a16:creationId xmlns:a16="http://schemas.microsoft.com/office/drawing/2014/main" id="{C000F77B-83B9-449E-9781-31B1C88B37EB}"/>
              </a:ext>
            </a:extLst>
          </p:cNvPr>
          <p:cNvSpPr txBox="1"/>
          <p:nvPr/>
        </p:nvSpPr>
        <p:spPr>
          <a:xfrm>
            <a:off x="754323" y="1586124"/>
            <a:ext cx="7749915"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a:t>Required reporting to the FDA</a:t>
            </a:r>
          </a:p>
          <a:p>
            <a:pPr marL="342900" indent="-342900">
              <a:buFont typeface="Arial" panose="020B0604020202020204" pitchFamily="34" charset="0"/>
              <a:buChar char="•"/>
            </a:pPr>
            <a:r>
              <a:rPr lang="en-US" sz="2400" dirty="0"/>
              <a:t>Submission of reportable events to the IRB</a:t>
            </a:r>
          </a:p>
          <a:p>
            <a:pPr marL="342900" indent="-342900">
              <a:buFont typeface="Arial" panose="020B0604020202020204" pitchFamily="34" charset="0"/>
              <a:buChar char="•"/>
            </a:pPr>
            <a:r>
              <a:rPr lang="en-US" sz="2400" dirty="0"/>
              <a:t>Monitoring</a:t>
            </a:r>
          </a:p>
          <a:p>
            <a:pPr marL="342900" indent="-342900">
              <a:buFont typeface="Arial" panose="020B0604020202020204" pitchFamily="34" charset="0"/>
              <a:buChar char="•"/>
            </a:pPr>
            <a:r>
              <a:rPr lang="en-US" sz="2400" dirty="0"/>
              <a:t>Ensuring ongoing IRB approval</a:t>
            </a:r>
          </a:p>
          <a:p>
            <a:pPr marL="342900" indent="-342900">
              <a:buFont typeface="Arial" panose="020B0604020202020204" pitchFamily="34" charset="0"/>
              <a:buChar char="•"/>
            </a:pPr>
            <a:r>
              <a:rPr lang="en-US" sz="2400" dirty="0"/>
              <a:t>Maintaining test article disposition records, case histories, and records consistent with FDA regulation. </a:t>
            </a:r>
          </a:p>
          <a:p>
            <a:r>
              <a:rPr lang="en-US" sz="2400" dirty="0"/>
              <a:t> </a:t>
            </a:r>
          </a:p>
        </p:txBody>
      </p:sp>
      <p:pic>
        <p:nvPicPr>
          <p:cNvPr id="2" name="Audio 1">
            <a:hlinkClick r:id="" action="ppaction://media"/>
            <a:extLst>
              <a:ext uri="{FF2B5EF4-FFF2-40B4-BE49-F238E27FC236}">
                <a16:creationId xmlns:a16="http://schemas.microsoft.com/office/drawing/2014/main" id="{1F27161F-09C2-48CC-A7C0-7FB74B06B10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335368564"/>
      </p:ext>
    </p:extLst>
  </p:cSld>
  <p:clrMapOvr>
    <a:masterClrMapping/>
  </p:clrMapOvr>
  <mc:AlternateContent xmlns:mc="http://schemas.openxmlformats.org/markup-compatibility/2006" xmlns:p14="http://schemas.microsoft.com/office/powerpoint/2010/main">
    <mc:Choice Requires="p14">
      <p:transition spd="slow" p14:dur="2000" advTm="49964"/>
    </mc:Choice>
    <mc:Fallback xmlns="">
      <p:transition spd="slow" advTm="499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Emergency Use  </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32981"/>
            <a:ext cx="7749915" cy="4893647"/>
          </a:xfrm>
          <a:prstGeom prst="rect">
            <a:avLst/>
          </a:prstGeom>
          <a:noFill/>
        </p:spPr>
        <p:txBody>
          <a:bodyPr wrap="square" rtlCol="0">
            <a:spAutoFit/>
          </a:bodyPr>
          <a:lstStyle/>
          <a:p>
            <a:r>
              <a:rPr lang="en-US" sz="2400" dirty="0"/>
              <a:t>The treating physician may request emergency use of a test article (e.g. from the Sponsor and FDA) when use is needed to prevent death or serious morbidity and there is not sufficient time to obtain prospective IRB approval.</a:t>
            </a:r>
          </a:p>
          <a:p>
            <a:endParaRPr lang="en-US" sz="2400" dirty="0"/>
          </a:p>
          <a:p>
            <a:pPr marL="342900" indent="-342900">
              <a:buFont typeface="Arial" panose="020B0604020202020204" pitchFamily="34" charset="0"/>
              <a:buChar char="•"/>
            </a:pPr>
            <a:r>
              <a:rPr lang="en-US" sz="2400" dirty="0"/>
              <a:t>Determinations</a:t>
            </a:r>
          </a:p>
          <a:p>
            <a:pPr marL="342900" indent="-342900">
              <a:buFont typeface="Arial" panose="020B0604020202020204" pitchFamily="34" charset="0"/>
              <a:buChar char="•"/>
            </a:pPr>
            <a:r>
              <a:rPr lang="en-US" sz="2400" dirty="0"/>
              <a:t>Authorization </a:t>
            </a:r>
          </a:p>
          <a:p>
            <a:pPr marL="342900" indent="-342900">
              <a:buFont typeface="Arial" panose="020B0604020202020204" pitchFamily="34" charset="0"/>
              <a:buChar char="•"/>
            </a:pPr>
            <a:r>
              <a:rPr lang="en-US" sz="2400" dirty="0"/>
              <a:t>FDA approval (including a rapid method)</a:t>
            </a:r>
          </a:p>
          <a:p>
            <a:pPr marL="342900" indent="-342900">
              <a:buFont typeface="Arial" panose="020B0604020202020204" pitchFamily="34" charset="0"/>
              <a:buChar char="•"/>
            </a:pPr>
            <a:r>
              <a:rPr lang="en-US" sz="2400" dirty="0"/>
              <a:t>IRB Chair concurrence</a:t>
            </a:r>
          </a:p>
          <a:p>
            <a:pPr marL="342900" indent="-342900">
              <a:buFont typeface="Arial" panose="020B0604020202020204" pitchFamily="34" charset="0"/>
              <a:buChar char="•"/>
            </a:pPr>
            <a:r>
              <a:rPr lang="en-US" sz="2400" dirty="0"/>
              <a:t>IRB approval for any subsequent use</a:t>
            </a:r>
          </a:p>
          <a:p>
            <a:pPr marL="342900" indent="-342900">
              <a:buFont typeface="Arial" panose="020B0604020202020204" pitchFamily="34" charset="0"/>
              <a:buChar char="•"/>
            </a:pPr>
            <a:r>
              <a:rPr lang="en-US" sz="2400" dirty="0"/>
              <a:t>Informed consent</a:t>
            </a:r>
          </a:p>
          <a:p>
            <a:pPr marL="342900" indent="-342900">
              <a:buFont typeface="Arial" panose="020B0604020202020204" pitchFamily="34" charset="0"/>
              <a:buChar char="•"/>
            </a:pPr>
            <a:endParaRPr lang="en-US" sz="2400" dirty="0"/>
          </a:p>
          <a:p>
            <a:r>
              <a:rPr lang="en-US" sz="2400" dirty="0"/>
              <a:t> </a:t>
            </a:r>
          </a:p>
        </p:txBody>
      </p:sp>
      <p:pic>
        <p:nvPicPr>
          <p:cNvPr id="5" name="Audio 4">
            <a:hlinkClick r:id="" action="ppaction://media"/>
            <a:extLst>
              <a:ext uri="{FF2B5EF4-FFF2-40B4-BE49-F238E27FC236}">
                <a16:creationId xmlns:a16="http://schemas.microsoft.com/office/drawing/2014/main" id="{85692564-A1EA-4123-AA23-816C3C327F1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76595647"/>
      </p:ext>
    </p:extLst>
  </p:cSld>
  <p:clrMapOvr>
    <a:masterClrMapping/>
  </p:clrMapOvr>
  <mc:AlternateContent xmlns:mc="http://schemas.openxmlformats.org/markup-compatibility/2006" xmlns:p14="http://schemas.microsoft.com/office/powerpoint/2010/main">
    <mc:Choice Requires="p14">
      <p:transition spd="slow" p14:dur="2000" advTm="59630"/>
    </mc:Choice>
    <mc:Fallback xmlns="">
      <p:transition spd="slow" advTm="596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5282</TotalTime>
  <Words>1693</Words>
  <Application>Microsoft Office PowerPoint</Application>
  <PresentationFormat>On-screen Show (4:3)</PresentationFormat>
  <Paragraphs>152</Paragraphs>
  <Slides>12</Slides>
  <Notes>12</Notes>
  <HiddenSlides>0</HiddenSlides>
  <MMClips>12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Retrospect</vt:lpstr>
      <vt:lpstr>Policy 502 – Expanded Access, Emergency Use of Investigational Drugs, Biologics, and Medical Devices</vt:lpstr>
      <vt:lpstr>Policy 502</vt:lpstr>
      <vt:lpstr>Policy 502 –Research Involving FDA Regulated Devices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expected by the IRB?</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302-Recruitment and Compensation</dc:title>
  <dc:creator>Green, Jonathan (NIH/OD) [E]</dc:creator>
  <cp:lastModifiedBy>Witwer, Chris (NIH/OD) [C]</cp:lastModifiedBy>
  <cp:revision>391</cp:revision>
  <dcterms:created xsi:type="dcterms:W3CDTF">2020-07-17T14:57:02Z</dcterms:created>
  <dcterms:modified xsi:type="dcterms:W3CDTF">2020-10-06T17:57:19Z</dcterms:modified>
</cp:coreProperties>
</file>